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562" r:id="rId7"/>
    <p:sldId id="592" r:id="rId8"/>
    <p:sldId id="594" r:id="rId9"/>
    <p:sldId id="595" r:id="rId10"/>
    <p:sldId id="596" r:id="rId11"/>
    <p:sldId id="597" r:id="rId12"/>
    <p:sldId id="598" r:id="rId13"/>
    <p:sldId id="599" r:id="rId14"/>
    <p:sldId id="601" r:id="rId15"/>
    <p:sldId id="602" r:id="rId16"/>
    <p:sldId id="603" r:id="rId17"/>
    <p:sldId id="604" r:id="rId18"/>
    <p:sldId id="606" r:id="rId19"/>
    <p:sldId id="608" r:id="rId20"/>
    <p:sldId id="610" r:id="rId21"/>
    <p:sldId id="611" r:id="rId22"/>
    <p:sldId id="612" r:id="rId23"/>
    <p:sldId id="614" r:id="rId24"/>
    <p:sldId id="615" r:id="rId25"/>
    <p:sldId id="616" r:id="rId26"/>
    <p:sldId id="618" r:id="rId27"/>
    <p:sldId id="619" r:id="rId28"/>
    <p:sldId id="622" r:id="rId29"/>
    <p:sldId id="626" r:id="rId30"/>
    <p:sldId id="564" r:id="rId31"/>
    <p:sldId id="565" r:id="rId32"/>
    <p:sldId id="566" r:id="rId33"/>
    <p:sldId id="567" r:id="rId34"/>
    <p:sldId id="568" r:id="rId35"/>
    <p:sldId id="570" r:id="rId36"/>
    <p:sldId id="571" r:id="rId37"/>
    <p:sldId id="573" r:id="rId38"/>
    <p:sldId id="576" r:id="rId39"/>
    <p:sldId id="577" r:id="rId40"/>
    <p:sldId id="578" r:id="rId41"/>
    <p:sldId id="580" r:id="rId42"/>
    <p:sldId id="582" r:id="rId43"/>
    <p:sldId id="643" r:id="rId44"/>
    <p:sldId id="644" r:id="rId45"/>
    <p:sldId id="645" r:id="rId46"/>
    <p:sldId id="585" r:id="rId47"/>
    <p:sldId id="542" r:id="rId48"/>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59"/>
        <p:guide pos="2879"/>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360">
            <a:noFill/>
          </a:ln>
        </p:spPr>
        <p:txBody>
          <a:bodyPr anchor="t" anchorCtr="0"/>
          <a:p>
            <a:pPr lvl="0"/>
            <a:endParaRPr lang="en-US" altLang="zh-CN"/>
          </a:p>
        </p:txBody>
      </p:sp>
      <p:sp>
        <p:nvSpPr>
          <p:cNvPr id="3075" name="Rounded Rectangle 3073"/>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6" name="Text Box 3074"/>
          <p:cNvSpPr txBox="1"/>
          <p:nvPr/>
        </p:nvSpPr>
        <p:spPr>
          <a:xfrm>
            <a:off x="0" y="0"/>
            <a:ext cx="2971800" cy="457200"/>
          </a:xfrm>
          <a:prstGeom prst="rect">
            <a:avLst/>
          </a:prstGeom>
          <a:noFill/>
          <a:ln w="9525">
            <a:noFill/>
          </a:ln>
        </p:spPr>
        <p:txBody>
          <a:bodyPr anchor="t" anchorCtr="0"/>
          <a:p>
            <a:pPr lvl="0"/>
            <a:endParaRPr lang="en-US" altLang="zh-CN"/>
          </a:p>
        </p:txBody>
      </p:sp>
      <p:sp>
        <p:nvSpPr>
          <p:cNvPr id="3077" name="Text Box 3075"/>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8" name="Slide Image Placeholder 3076"/>
          <p:cNvSpPr>
            <a:spLocks noGrp="1"/>
          </p:cNvSpPr>
          <p:nvPr>
            <p:ph type="sldImg"/>
          </p:nvPr>
        </p:nvSpPr>
        <p:spPr>
          <a:xfrm>
            <a:off x="1143000" y="685800"/>
            <a:ext cx="4568825" cy="3425825"/>
          </a:xfrm>
          <a:prstGeom prst="rect">
            <a:avLst/>
          </a:prstGeom>
          <a:noFill/>
          <a:ln w="9360" cap="sq" cmpd="sng">
            <a:solidFill>
              <a:srgbClr val="000000"/>
            </a:solidFill>
            <a:prstDash val="solid"/>
            <a:miter/>
            <a:headEnd type="none" w="med" len="med"/>
            <a:tailEnd type="none" w="med" len="med"/>
          </a:ln>
        </p:spPr>
      </p:sp>
      <p:sp>
        <p:nvSpPr>
          <p:cNvPr id="3079" name="Text Placeholder 3077"/>
          <p:cNvSpPr>
            <a:spLocks noGrp="1"/>
          </p:cNvSpPr>
          <p:nvPr>
            <p:ph type="body"/>
          </p:nvPr>
        </p:nvSpPr>
        <p:spPr>
          <a:xfrm>
            <a:off x="685800" y="4343400"/>
            <a:ext cx="5483225" cy="4111625"/>
          </a:xfrm>
          <a:prstGeom prst="rect">
            <a:avLst/>
          </a:prstGeom>
          <a:noFill/>
          <a:ln w="9525">
            <a:noFill/>
          </a:ln>
        </p:spPr>
        <p:txBody>
          <a:bodyPr wrap="square" lIns="90000" tIns="46800" rIns="90000" bIns="46800" anchor="t" anchorCtr="0"/>
          <a:p>
            <a:pPr lvl="0"/>
            <a:endParaRPr lang="en-GB" altLang="en-US"/>
          </a:p>
        </p:txBody>
      </p:sp>
      <p:sp>
        <p:nvSpPr>
          <p:cNvPr id="3080" name="Text Box 3078"/>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9"/>
          <p:cNvSpPr>
            <a:spLocks noGrp="1"/>
          </p:cNvSpPr>
          <p:nvPr>
            <p:ph type="sldNum"/>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eaLnBrk="1" fontAlgn="base" hangingPunct="1">
              <a:lnSpc>
                <a:spcPct val="100000"/>
              </a:lnSpc>
              <a:buClrTx/>
              <a:buSzPct val="45000"/>
              <a:buFontTx/>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78848"/>
          <p:cNvSpPr>
            <a:spLocks noGrp="1"/>
          </p:cNvSpPr>
          <p:nvPr>
            <p:ph type="sldImg"/>
          </p:nvPr>
        </p:nvSpPr>
        <p:spPr>
          <a:xfrm>
            <a:off x="1143000" y="685800"/>
            <a:ext cx="4572000" cy="3429000"/>
          </a:xfrm>
          <a:solidFill>
            <a:srgbClr val="FFFFFF"/>
          </a:solidFill>
          <a:ln cap="flat"/>
        </p:spPr>
      </p:sp>
      <p:sp>
        <p:nvSpPr>
          <p:cNvPr id="5124"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81920"/>
          <p:cNvSpPr>
            <a:spLocks noGrp="1"/>
          </p:cNvSpPr>
          <p:nvPr>
            <p:ph type="sldImg"/>
          </p:nvPr>
        </p:nvSpPr>
        <p:spPr>
          <a:xfrm>
            <a:off x="1143000" y="685800"/>
            <a:ext cx="4572000" cy="3429000"/>
          </a:xfrm>
          <a:solidFill>
            <a:srgbClr val="FFFFFF"/>
          </a:solidFill>
          <a:ln cap="flat"/>
        </p:spPr>
      </p:sp>
      <p:sp>
        <p:nvSpPr>
          <p:cNvPr id="11268" name="Text Placeholder 819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Slide Number Placeholder 1"/>
          <p:cNvSpPr/>
          <p:nvPr>
            <p:ph type="sldNum" sz="quarter"/>
          </p:nvPr>
        </p:nvSpPr>
        <p:spPr>
          <a:xfrm>
            <a:off x="3884613" y="8685213"/>
            <a:ext cx="2968625" cy="454025"/>
          </a:xfrm>
          <a:prstGeom prst="rect">
            <a:avLst/>
          </a:prstGeom>
          <a:noFill/>
          <a:ln w="9525">
            <a:noFill/>
          </a:ln>
        </p:spPr>
        <p:txBody>
          <a:bodyPr wrap="square" lIns="90000" tIns="46800" rIns="90000" bIns="46800" anchor="b" anchorCtr="0"/>
          <a:p>
            <a:pPr marL="215900" lvl="0" indent="-213995" algn="r" defTabSz="457200">
              <a:buClrTx/>
              <a:buSzPct val="45000"/>
              <a:buFontTx/>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0531" name="Slide Image Placeholder 148480"/>
          <p:cNvSpPr>
            <a:spLocks noGrp="1"/>
          </p:cNvSpPr>
          <p:nvPr>
            <p:ph type="sldImg"/>
          </p:nvPr>
        </p:nvSpPr>
        <p:spPr>
          <a:xfrm>
            <a:off x="1143000" y="685800"/>
            <a:ext cx="4572000" cy="3429000"/>
          </a:xfrm>
          <a:solidFill>
            <a:srgbClr val="FFFFFF"/>
          </a:solidFill>
          <a:ln cap="flat"/>
        </p:spPr>
      </p:sp>
      <p:sp>
        <p:nvSpPr>
          <p:cNvPr id="150532" name="Text Placeholder 1484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7235" y="228600"/>
            <a:ext cx="2083991" cy="57880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1160" cy="57880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9629" y="1600200"/>
            <a:ext cx="3881596" cy="44164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3625" cy="6092825"/>
            <a:chOff x="0" y="96"/>
            <a:chExt cx="5470" cy="3838"/>
          </a:xfrm>
        </p:grpSpPr>
        <p:sp>
          <p:nvSpPr>
            <p:cNvPr id="1027" name="Rounded Rectangle 1025"/>
            <p:cNvSpPr/>
            <p:nvPr/>
          </p:nvSpPr>
          <p:spPr>
            <a:xfrm>
              <a:off x="240" y="336"/>
              <a:ext cx="5230" cy="3598"/>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4" cy="766"/>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6"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0425" cy="454025"/>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9A0DB2DC-4C9A-4742-B13C-FB6460FD3503}" type="slidenum">
              <a:rPr lang="ru-RU" altLang="x-none" strike="noStrike" noProof="1" dirty="0" err="1">
                <a:latin typeface="Arial" panose="020B0604020202020204" pitchFamily="34" charset="0"/>
                <a:ea typeface="Microsoft YaHei" panose="020B0503020204020204"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88425" cy="4492625"/>
            <a:chOff x="0" y="584"/>
            <a:chExt cx="5662" cy="2830"/>
          </a:xfrm>
        </p:grpSpPr>
        <p:sp>
          <p:nvSpPr>
            <p:cNvPr id="2051" name="Rounded Rectangle 2049"/>
            <p:cNvSpPr/>
            <p:nvPr/>
          </p:nvSpPr>
          <p:spPr>
            <a:xfrm>
              <a:off x="432" y="1304"/>
              <a:ext cx="4654" cy="2110"/>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0" cy="622"/>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2" cy="1150"/>
            </a:xfrm>
            <a:custGeom>
              <a:avLst/>
              <a:gdLst/>
              <a:ahLst/>
              <a:cxnLst>
                <a:cxn ang="0">
                  <a:pos x="0" y="0"/>
                </a:cxn>
                <a:cxn ang="0">
                  <a:pos x="6902408" y="0"/>
                </a:cxn>
                <a:cxn ang="0">
                  <a:pos x="7685207" y="785242"/>
                </a:cxn>
                <a:cxn ang="0">
                  <a:pos x="6903952" y="1567867"/>
                </a:cxn>
                <a:cxn ang="0">
                  <a:pos x="0" y="156786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0"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2112" cy="911225"/>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1625" cy="4416425"/>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0425" cy="468313"/>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Text Box 4096"/>
          <p:cNvSpPr txBox="1"/>
          <p:nvPr/>
        </p:nvSpPr>
        <p:spPr>
          <a:xfrm>
            <a:off x="228600" y="1427163"/>
            <a:ext cx="8591550" cy="1609725"/>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uk-UA" sz="5200" dirty="0" err="1">
                <a:solidFill>
                  <a:srgbClr val="FFFFFF"/>
                </a:solidFill>
                <a:latin typeface="Arial" panose="020B0604020202020204" pitchFamily="34" charset="0"/>
              </a:rPr>
              <a:t>Виключення, файли</a:t>
            </a:r>
            <a:endParaRPr lang="ru-RU" altLang="uk-UA" sz="5200" dirty="0" err="1">
              <a:solidFill>
                <a:srgbClr val="FFFFFF"/>
              </a:solidFill>
              <a:latin typeface="Arial" panose="020B0604020202020204" pitchFamily="34" charset="0"/>
            </a:endParaRPr>
          </a:p>
        </p:txBody>
      </p:sp>
      <p:sp>
        <p:nvSpPr>
          <p:cNvPr id="4099" name="Rectangles 4097"/>
          <p:cNvSpPr/>
          <p:nvPr/>
        </p:nvSpPr>
        <p:spPr>
          <a:xfrm>
            <a:off x="5867400" y="44450"/>
            <a:ext cx="3277235" cy="369570"/>
          </a:xfrm>
          <a:prstGeom prst="rect">
            <a:avLst/>
          </a:prstGeom>
          <a:noFill/>
          <a:ln w="9525">
            <a:noFill/>
          </a:ln>
        </p:spPr>
        <p:txBody>
          <a:bodyPr wrap="none" lIns="90000" tIns="46800" rIns="90000" bIns="46800" anchor="t" anchorCtr="0">
            <a:spAutoFit/>
          </a:bodyPr>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dirty="0" err="1">
                <a:solidFill>
                  <a:srgbClr val="F7F7F7"/>
                </a:solidFill>
                <a:latin typeface="Arial" panose="020B0604020202020204" pitchFamily="34" charset="0"/>
              </a:rPr>
              <a:t>Олександр Загоруйко © 202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2" name="Picture 1" descr="42b5fa455005b1d9aaf2727139b76024"/>
          <p:cNvPicPr>
            <a:picLocks noChangeAspect="1"/>
          </p:cNvPicPr>
          <p:nvPr/>
        </p:nvPicPr>
        <p:blipFill>
          <a:blip r:embed="rId1"/>
          <a:stretch>
            <a:fillRect/>
          </a:stretch>
        </p:blipFill>
        <p:spPr>
          <a:xfrm>
            <a:off x="44450" y="3834765"/>
            <a:ext cx="3098800" cy="3098800"/>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Заголовок 1"/>
          <p:cNvSpPr>
            <a:spLocks noGrp="1"/>
          </p:cNvSpPr>
          <p:nvPr>
            <p:ph type="title"/>
          </p:nvPr>
        </p:nvSpPr>
        <p:spPr/>
        <p:txBody>
          <a:bodyPr vert="horz" wrap="square" lIns="91440" tIns="45720" rIns="91440" bIns="45720" anchor="ctr" anchorCtr="0"/>
          <a:p>
            <a:r>
              <a:rPr lang="uk-UA" altLang="ru-RU" dirty="0"/>
              <a:t>Визначення</a:t>
            </a:r>
            <a:endParaRPr lang="uk-UA" altLang="ru-RU" dirty="0"/>
          </a:p>
        </p:txBody>
      </p:sp>
      <p:sp>
        <p:nvSpPr>
          <p:cNvPr id="14338" name="Объект 2"/>
          <p:cNvSpPr>
            <a:spLocks noGrp="1"/>
          </p:cNvSpPr>
          <p:nvPr>
            <p:ph idx="1"/>
          </p:nvPr>
        </p:nvSpPr>
        <p:spPr>
          <a:xfrm>
            <a:off x="608330" y="1341755"/>
            <a:ext cx="7941945" cy="4419600"/>
          </a:xfrm>
        </p:spPr>
        <p:txBody>
          <a:bodyPr vert="horz" wrap="square" lIns="91440" tIns="45720" rIns="91440" bIns="45720" anchor="t" anchorCtr="0"/>
          <a:p>
            <a:pPr marL="0" indent="0">
              <a:buNone/>
            </a:pPr>
            <a:r>
              <a:rPr lang="en-US" altLang="en-US" sz="3100" b="1"/>
              <a:t>Обробка виняткових ситуацій</a:t>
            </a:r>
            <a:r>
              <a:rPr lang="en-US" altLang="en-US" sz="3100"/>
              <a:t> (exception handling) - </a:t>
            </a:r>
            <a:r>
              <a:rPr lang="uk-UA" altLang="en-US" sz="3100"/>
              <a:t>це </a:t>
            </a:r>
            <a:r>
              <a:rPr lang="en-US" altLang="en-US" sz="3100"/>
              <a:t>механізм, призначений для опису реакції програми на помилки часу виконання та інші можливі проблеми, що можуть виникнути під час виконання програми та призводять до неможливості (</a:t>
            </a:r>
            <a:r>
              <a:rPr lang="uk-UA" altLang="en-US" sz="3100"/>
              <a:t>або навіть </a:t>
            </a:r>
            <a:r>
              <a:rPr lang="en-US" altLang="en-US" sz="3100"/>
              <a:t>безглуздості) подальшого відпрацювання програмою її базового алгоритму.</a:t>
            </a:r>
            <a:endParaRPr lang="en-US" altLang="en-US" sz="3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Заголовок 1"/>
          <p:cNvSpPr>
            <a:spLocks noGrp="1"/>
          </p:cNvSpPr>
          <p:nvPr>
            <p:ph type="title"/>
          </p:nvPr>
        </p:nvSpPr>
        <p:spPr/>
        <p:txBody>
          <a:bodyPr vert="horz" wrap="square" lIns="91440" tIns="45720" rIns="91440" bIns="45720" anchor="ctr" anchorCtr="0"/>
          <a:p>
            <a:r>
              <a:rPr lang="uk-UA" altLang="ru-RU" dirty="0"/>
              <a:t>Класичні приклади</a:t>
            </a:r>
            <a:endParaRPr lang="uk-UA" altLang="ru-RU" dirty="0"/>
          </a:p>
        </p:txBody>
      </p:sp>
      <p:sp>
        <p:nvSpPr>
          <p:cNvPr id="16386" name="Объект 2"/>
          <p:cNvSpPr>
            <a:spLocks noGrp="1"/>
          </p:cNvSpPr>
          <p:nvPr>
            <p:ph idx="1"/>
          </p:nvPr>
        </p:nvSpPr>
        <p:spPr>
          <a:xfrm>
            <a:off x="527050" y="1341755"/>
            <a:ext cx="8077200" cy="4419600"/>
          </a:xfrm>
        </p:spPr>
        <p:txBody>
          <a:bodyPr vert="horz" wrap="square" lIns="91440" tIns="45720" rIns="91440" bIns="45720" anchor="t" anchorCtr="0"/>
          <a:p>
            <a:pPr>
              <a:buFont typeface="Arial" panose="020B0604020202020204" pitchFamily="34" charset="0"/>
              <a:buChar char="•"/>
            </a:pPr>
            <a:r>
              <a:rPr lang="en-US" altLang="en-US" sz="1900" b="1"/>
              <a:t>Цілочисельне ділення на нуль</a:t>
            </a:r>
            <a:r>
              <a:rPr lang="en-US" altLang="en-US" sz="1900"/>
              <a:t>. Кінцевого результату в цієї операції бути не може, тому ні подальші обчислення, ні спроба використання результату ділення не призведуть до розв'язання задачі</a:t>
            </a:r>
            <a:endParaRPr lang="en-US" altLang="en-US" sz="1900"/>
          </a:p>
          <a:p>
            <a:pPr>
              <a:buFont typeface="Arial" panose="020B0604020202020204" pitchFamily="34" charset="0"/>
              <a:buChar char="•"/>
            </a:pPr>
            <a:r>
              <a:rPr lang="en-US" altLang="en-US" sz="1900" b="1"/>
              <a:t>Помилка під час спроби зчитати дані із зовнішнього пристрою</a:t>
            </a:r>
            <a:r>
              <a:rPr lang="en-US" altLang="en-US" sz="1900"/>
              <a:t>. Якщо дані не вдається отримати, будь-які подальші заплановані операції з ними безглузді</a:t>
            </a:r>
            <a:endParaRPr lang="en-US" altLang="en-US" sz="1900"/>
          </a:p>
          <a:p>
            <a:pPr>
              <a:buFont typeface="Arial" panose="020B0604020202020204" pitchFamily="34" charset="0"/>
              <a:buChar char="•"/>
            </a:pPr>
            <a:r>
              <a:rPr lang="en-US" altLang="en-US" sz="1900" b="1"/>
              <a:t>Вичерпання доступної пам'яті</a:t>
            </a:r>
            <a:r>
              <a:rPr lang="en-US" altLang="en-US" sz="1900"/>
              <a:t>. Якщо в якийсь момент система виявляється не в змозі виділити достатній для прикладної програми обсяг оперативної пам'яті, програма не зможе працювати нормально</a:t>
            </a:r>
            <a:endParaRPr lang="en-US" altLang="en-US" sz="1900"/>
          </a:p>
          <a:p>
            <a:pPr>
              <a:buFont typeface="Arial" panose="020B0604020202020204" pitchFamily="34" charset="0"/>
              <a:buChar char="•"/>
            </a:pPr>
            <a:r>
              <a:rPr lang="en-US" altLang="en-US" sz="1900" b="1"/>
              <a:t>Поява сигналу аварійного вимкнення електроживлення системи</a:t>
            </a:r>
            <a:r>
              <a:rPr lang="en-US" altLang="en-US" sz="1900"/>
              <a:t>. Прикладне завдання розв'язати не вдасться, </a:t>
            </a:r>
            <a:r>
              <a:rPr lang="uk-UA" altLang="en-US" sz="1900"/>
              <a:t>але</a:t>
            </a:r>
            <a:r>
              <a:rPr lang="en-US" altLang="en-US" sz="1900"/>
              <a:t> (за наявності якогось резерву живлення) прикладна програма може подбати про збереження даних</a:t>
            </a:r>
            <a:endParaRPr lang="en-US" altLang="en-US" sz="1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Заголовок 1"/>
          <p:cNvSpPr>
            <a:spLocks noGrp="1"/>
          </p:cNvSpPr>
          <p:nvPr>
            <p:ph type="title"/>
          </p:nvPr>
        </p:nvSpPr>
        <p:spPr/>
        <p:txBody>
          <a:bodyPr vert="horz" wrap="square" lIns="91440" tIns="45720" rIns="91440" bIns="45720" anchor="ctr" anchorCtr="0"/>
          <a:p>
            <a:r>
              <a:rPr lang="uk-UA" altLang="ru-RU" dirty="0"/>
              <a:t>Види виключень (винятків)</a:t>
            </a:r>
            <a:endParaRPr lang="uk-UA" altLang="ru-RU" dirty="0"/>
          </a:p>
        </p:txBody>
      </p:sp>
      <p:sp>
        <p:nvSpPr>
          <p:cNvPr id="3" name="Объект 2"/>
          <p:cNvSpPr>
            <a:spLocks noGrp="1"/>
          </p:cNvSpPr>
          <p:nvPr>
            <p:ph idx="1"/>
          </p:nvPr>
        </p:nvSpPr>
        <p:spPr>
          <a:xfrm>
            <a:off x="510540" y="1341755"/>
            <a:ext cx="8093710"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500" b="1"/>
              <a:t>Синхронні винятки </a:t>
            </a:r>
            <a:r>
              <a:rPr lang="en-US" altLang="en-US" sz="2500"/>
              <a:t>можуть виникнути тільки в певних, заздалегідь відомих точках програми.</a:t>
            </a:r>
            <a:r>
              <a:rPr lang="uk-UA" altLang="en-US" sz="2500"/>
              <a:t>  </a:t>
            </a:r>
            <a:r>
              <a:rPr lang="en-US" altLang="en-US" sz="2500"/>
              <a:t> Так, помилка читання файлу або комунікаційного каналу, нестача пам'яті - типові синхронні винятки, тому що виникають вони тільки в операції читання або в операції виділення пам'яті відповідно</a:t>
            </a:r>
            <a:endParaRPr lang="en-US" altLang="en-US" sz="2500"/>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500" b="1"/>
              <a:t>Асинхронні винятки</a:t>
            </a:r>
            <a:r>
              <a:rPr lang="en-US" altLang="en-US" sz="2500"/>
              <a:t> можуть виникати в будь-який момент часу і не залежать від того, яку конкретно інструкцію програми виконує система. Типові приклади таких винятків: аварійна відмова живлення або надходження нових даних</a:t>
            </a:r>
            <a:endParaRPr lang="en-US" altLang="en-US"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Заголовок 1"/>
          <p:cNvSpPr>
            <a:spLocks noGrp="1"/>
          </p:cNvSpPr>
          <p:nvPr>
            <p:ph type="title"/>
          </p:nvPr>
        </p:nvSpPr>
        <p:spPr/>
        <p:txBody>
          <a:bodyPr vert="horz" wrap="square" lIns="91440" tIns="45720" rIns="91440" bIns="45720" anchor="ctr" anchorCtr="0"/>
          <a:p>
            <a:r>
              <a:rPr lang="uk-UA" altLang="ru-RU" sz="3800" dirty="0"/>
              <a:t>Підтримка мовами програмування</a:t>
            </a:r>
            <a:endParaRPr lang="uk-UA" altLang="ru-RU" sz="3800" dirty="0"/>
          </a:p>
        </p:txBody>
      </p:sp>
      <p:sp>
        <p:nvSpPr>
          <p:cNvPr id="18434" name="Объект 2"/>
          <p:cNvSpPr>
            <a:spLocks noGrp="1"/>
          </p:cNvSpPr>
          <p:nvPr>
            <p:ph idx="1"/>
          </p:nvPr>
        </p:nvSpPr>
        <p:spPr>
          <a:xfrm>
            <a:off x="539750" y="1385888"/>
            <a:ext cx="8135938" cy="4419600"/>
          </a:xfrm>
        </p:spPr>
        <p:txBody>
          <a:bodyPr vert="horz" wrap="square" lIns="91440" tIns="45720" rIns="91440" bIns="45720" anchor="t" anchorCtr="0"/>
          <a:p>
            <a:pPr marL="0" indent="0">
              <a:buNone/>
            </a:pPr>
            <a:r>
              <a:rPr lang="en-US" altLang="en-US" sz="3000"/>
              <a:t>Більшість сучасних мов програмуванн</a:t>
            </a:r>
            <a:r>
              <a:rPr lang="uk-UA" altLang="en-US" sz="3000"/>
              <a:t>я - </a:t>
            </a:r>
            <a:r>
              <a:rPr lang="en-US" altLang="en-US" sz="3000">
                <a:sym typeface="+mn-ea"/>
              </a:rPr>
              <a:t>Python</a:t>
            </a:r>
            <a:r>
              <a:rPr lang="uk-UA" altLang="en-US" sz="3000">
                <a:sym typeface="+mn-ea"/>
              </a:rPr>
              <a:t>, </a:t>
            </a:r>
            <a:r>
              <a:rPr lang="en-US" altLang="en-US" sz="3000"/>
              <a:t>C++, Delphi, Swift, Java, Kotlin, Go, Visual Basic, JavaScript, C#, PHP, Ruby, Rust мають вбудовану підтримку оброблення винятків. У цих мовах у разі виникнення винятку, підтримуваного мовою, відбувається розкрутка стека викликів до першого оброблювача винятків відповідного типу, і керування передається оброблювачу.</a:t>
            </a:r>
            <a:endParaRPr lang="en-US" altLang="en-US"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Заголовок 1"/>
          <p:cNvSpPr>
            <a:spLocks noGrp="1"/>
          </p:cNvSpPr>
          <p:nvPr>
            <p:ph type="title"/>
          </p:nvPr>
        </p:nvSpPr>
        <p:spPr/>
        <p:txBody>
          <a:bodyPr vert="horz" wrap="square" lIns="91440" tIns="45720" rIns="91440" bIns="45720" anchor="ctr" anchorCtr="0"/>
          <a:p>
            <a:r>
              <a:rPr lang="ru-RU" altLang="ru-RU" dirty="0"/>
              <a:t>Генерац</a:t>
            </a:r>
            <a:r>
              <a:rPr lang="uk-UA" altLang="ru-RU" dirty="0"/>
              <a:t>ія виключення</a:t>
            </a:r>
            <a:endParaRPr lang="uk-UA" altLang="ru-RU" dirty="0"/>
          </a:p>
        </p:txBody>
      </p:sp>
      <p:sp>
        <p:nvSpPr>
          <p:cNvPr id="19458" name="Объект 2"/>
          <p:cNvSpPr>
            <a:spLocks noGrp="1"/>
          </p:cNvSpPr>
          <p:nvPr>
            <p:ph idx="1"/>
          </p:nvPr>
        </p:nvSpPr>
        <p:spPr>
          <a:xfrm>
            <a:off x="463550" y="1412875"/>
            <a:ext cx="8140700" cy="4419600"/>
          </a:xfrm>
        </p:spPr>
        <p:txBody>
          <a:bodyPr vert="horz" wrap="square" lIns="91440" tIns="45720" rIns="91440" bIns="45720" anchor="t" anchorCtr="0"/>
          <a:p>
            <a:pPr marL="0" indent="0">
              <a:buNone/>
            </a:pPr>
            <a:r>
              <a:rPr lang="en-US" altLang="en-US" sz="2500"/>
              <a:t>Виняткова ситуація в Python генерується спеціальним оператором </a:t>
            </a:r>
            <a:r>
              <a:rPr lang="en-US" altLang="en-US" sz="2500" b="1"/>
              <a:t>raise</a:t>
            </a:r>
            <a:r>
              <a:rPr lang="en-US" altLang="en-US" sz="2500"/>
              <a:t>, а саме виключення являє собою об'єкт. Генерація винятку складається з двох етапів: створення об'єкта винятку та виклик виключної ситуації з цим об'єктом як параметром. У Python об'єктом винятку може бути будь-який клас, успадкований від базового класу BaseException (найчастіше від його підкласу Exception). Наприклад, це можуть бути стандартні винятки (типу ValueError, KeyError) або користувацькі винятки, створені шляхом визначення власного класу</a:t>
            </a:r>
            <a:r>
              <a:rPr lang="uk-UA" altLang="en-US" sz="2500"/>
              <a:t> виключення.</a:t>
            </a:r>
            <a:endParaRPr lang="uk-UA" altLang="en-US"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Заголовок 1"/>
          <p:cNvSpPr>
            <a:spLocks noGrp="1"/>
          </p:cNvSpPr>
          <p:nvPr>
            <p:ph type="title"/>
          </p:nvPr>
        </p:nvSpPr>
        <p:spPr/>
        <p:txBody>
          <a:bodyPr vert="horz" wrap="square" lIns="91440" tIns="45720" rIns="91440" bIns="45720" anchor="ctr" anchorCtr="0"/>
          <a:p>
            <a:r>
              <a:rPr lang="en-US" altLang="en-US"/>
              <a:t>Ієрархія типів винятків</a:t>
            </a:r>
            <a:endParaRPr lang="en-US" altLang="en-US"/>
          </a:p>
        </p:txBody>
      </p:sp>
      <p:pic>
        <p:nvPicPr>
          <p:cNvPr id="2" name="Content Placeholder 1"/>
          <p:cNvPicPr>
            <a:picLocks noChangeAspect="1"/>
          </p:cNvPicPr>
          <p:nvPr>
            <p:ph idx="1"/>
          </p:nvPr>
        </p:nvPicPr>
        <p:blipFill>
          <a:blip r:embed="rId1"/>
          <a:stretch>
            <a:fillRect/>
          </a:stretch>
        </p:blipFill>
        <p:spPr>
          <a:xfrm>
            <a:off x="-15875" y="2680335"/>
            <a:ext cx="9168765" cy="4165600"/>
          </a:xfrm>
          <a:prstGeom prst="rect">
            <a:avLst/>
          </a:prstGeom>
        </p:spPr>
      </p:pic>
      <p:sp>
        <p:nvSpPr>
          <p:cNvPr id="3" name="Text Box 2"/>
          <p:cNvSpPr txBox="1"/>
          <p:nvPr/>
        </p:nvSpPr>
        <p:spPr>
          <a:xfrm>
            <a:off x="490855" y="1448435"/>
            <a:ext cx="8085455" cy="2340610"/>
          </a:xfrm>
          <a:prstGeom prst="rect">
            <a:avLst/>
          </a:prstGeom>
          <a:noFill/>
        </p:spPr>
        <p:txBody>
          <a:bodyPr wrap="square" rtlCol="0" anchor="t">
            <a:noAutofit/>
          </a:bodyPr>
          <a:p>
            <a:pPr algn="ctr"/>
            <a:r>
              <a:rPr lang="en-US" altLang="en-US" sz="3200" b="1">
                <a:gradFill>
                  <a:gsLst>
                    <a:gs pos="0">
                      <a:srgbClr val="007BD3"/>
                    </a:gs>
                    <a:gs pos="100000">
                      <a:srgbClr val="034373"/>
                    </a:gs>
                  </a:gsLst>
                  <a:lin scaled="0"/>
                </a:gradFill>
              </a:rPr>
              <a:t>https://gist.github.com/sunmeat/b4d25eb4ecf1b1b4c7cae1c770937338</a:t>
            </a:r>
            <a:endParaRPr lang="en-US" altLang="en-US" sz="3200" b="1">
              <a:gradFill>
                <a:gsLst>
                  <a:gs pos="0">
                    <a:srgbClr val="007BD3"/>
                  </a:gs>
                  <a:gs pos="100000">
                    <a:srgbClr val="034373"/>
                  </a:gs>
                </a:gsLst>
                <a:lin scaled="0"/>
              </a:gra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Заголовок 1"/>
          <p:cNvSpPr>
            <a:spLocks noGrp="1"/>
          </p:cNvSpPr>
          <p:nvPr>
            <p:ph type="title"/>
          </p:nvPr>
        </p:nvSpPr>
        <p:spPr/>
        <p:txBody>
          <a:bodyPr vert="horz" wrap="square" lIns="91440" tIns="45720" rIns="91440" bIns="45720" anchor="ctr" anchorCtr="0"/>
          <a:p>
            <a:r>
              <a:rPr lang="en-US" altLang="en-US" dirty="0"/>
              <a:t>BaseException, Exception</a:t>
            </a:r>
            <a:endParaRPr lang="en-US" altLang="en-US" dirty="0"/>
          </a:p>
        </p:txBody>
      </p:sp>
      <p:sp>
        <p:nvSpPr>
          <p:cNvPr id="23554" name="Объект 2"/>
          <p:cNvSpPr>
            <a:spLocks noGrp="1"/>
          </p:cNvSpPr>
          <p:nvPr>
            <p:ph idx="1"/>
          </p:nvPr>
        </p:nvSpPr>
        <p:spPr>
          <a:xfrm>
            <a:off x="609600" y="1484313"/>
            <a:ext cx="7924800" cy="4419600"/>
          </a:xfrm>
        </p:spPr>
        <p:txBody>
          <a:bodyPr vert="horz" wrap="square" lIns="91440" tIns="45720" rIns="91440" bIns="45720" anchor="t" anchorCtr="0"/>
          <a:p>
            <a:pPr marL="0" indent="0">
              <a:buNone/>
            </a:pPr>
            <a:r>
              <a:rPr lang="en-US" altLang="en-US" sz="2500"/>
              <a:t>Клас </a:t>
            </a:r>
            <a:r>
              <a:rPr lang="en-US" altLang="en-US" sz="2500" b="1"/>
              <a:t>BaseException </a:t>
            </a:r>
            <a:r>
              <a:rPr lang="en-US" altLang="en-US" sz="2500"/>
              <a:t>є базовим класом для всіх помилок і винятків у Python. Тільки об'єкти, які є екземплярами цього класу (або одного з його похідних класів, таких як </a:t>
            </a:r>
            <a:r>
              <a:rPr lang="en-US" altLang="en-US" sz="2500" b="1"/>
              <a:t>Exception</a:t>
            </a:r>
            <a:r>
              <a:rPr lang="en-US" altLang="en-US" sz="2500"/>
              <a:t>), можуть бути створені і викликані оператором </a:t>
            </a:r>
            <a:r>
              <a:rPr lang="en-US" altLang="en-US" sz="2500" b="1"/>
              <a:t>raise</a:t>
            </a:r>
            <a:r>
              <a:rPr lang="en-US" altLang="en-US" sz="2500"/>
              <a:t>. Аналогічно, тільки цей клас або один з його підкласів може використовуватися як тип аргументу в блоці </a:t>
            </a:r>
            <a:r>
              <a:rPr lang="en-US" altLang="en-US" sz="2500" b="1"/>
              <a:t>except</a:t>
            </a:r>
            <a:r>
              <a:rPr lang="en-US" altLang="en-US" sz="2500"/>
              <a:t>.</a:t>
            </a:r>
            <a:endParaRPr lang="en-US" altLang="en-US" sz="2500"/>
          </a:p>
          <a:p>
            <a:pPr marL="0" indent="0">
              <a:buNone/>
            </a:pPr>
            <a:r>
              <a:rPr lang="en-US" altLang="en-US" sz="2500"/>
              <a:t>Клас Exception і його похідні класи вказують на умови, які програма може обробляти за допомогою механізмів обробки винятків.</a:t>
            </a:r>
            <a:endParaRPr lang="en-US" altLang="en-US"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Заголовок 1"/>
          <p:cNvSpPr>
            <a:spLocks noGrp="1"/>
          </p:cNvSpPr>
          <p:nvPr>
            <p:ph type="title"/>
          </p:nvPr>
        </p:nvSpPr>
        <p:spPr/>
        <p:txBody>
          <a:bodyPr vert="horz" wrap="square" lIns="91440" tIns="45720" rIns="91440" bIns="45720" anchor="ctr" anchorCtr="0"/>
          <a:p>
            <a:r>
              <a:rPr lang="ru-RU" altLang="ru-RU" dirty="0">
                <a:sym typeface="+mn-ea"/>
              </a:rPr>
              <a:t>Генерац</a:t>
            </a:r>
            <a:r>
              <a:rPr lang="uk-UA" altLang="ru-RU" dirty="0">
                <a:sym typeface="+mn-ea"/>
              </a:rPr>
              <a:t>ія виключення</a:t>
            </a:r>
            <a:endParaRPr lang="ru-RU" altLang="ru-RU" dirty="0"/>
          </a:p>
        </p:txBody>
      </p:sp>
      <p:sp>
        <p:nvSpPr>
          <p:cNvPr id="25602" name="Объект 2"/>
          <p:cNvSpPr>
            <a:spLocks noGrp="1"/>
          </p:cNvSpPr>
          <p:nvPr>
            <p:ph idx="1"/>
          </p:nvPr>
        </p:nvSpPr>
        <p:spPr>
          <a:xfrm>
            <a:off x="608013" y="1457325"/>
            <a:ext cx="7924800" cy="4419600"/>
          </a:xfrm>
        </p:spPr>
        <p:txBody>
          <a:bodyPr vert="horz" wrap="square" lIns="91440" tIns="45720" rIns="91440" bIns="45720" anchor="t" anchorCtr="0"/>
          <a:p>
            <a:pPr marL="0" indent="0">
              <a:buNone/>
            </a:pPr>
            <a:r>
              <a:rPr lang="en-US" altLang="en-US" sz="2500"/>
              <a:t>При генерації винятку створюється об'єкт винятку тим же способом, що й будь-який об'єкт у Python. Потім поточний шлях виконання (який неможливо продовжити) зупиняється, і посилання на об'єкт винятку викидається з поточного контексту. На цьому етапі вступає механізм обробки винятків і починає шукати відповідне місце для продовження виконання програми. Це відповідне місце — обробник винятку, завдання якого — виявити проблему, щоб програма могла спробувати інший спосіб або просто продовжити виконання.</a:t>
            </a:r>
            <a:endParaRPr lang="en-US" altLang="en-US" sz="2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Заголовок 1"/>
          <p:cNvSpPr>
            <a:spLocks noGrp="1"/>
          </p:cNvSpPr>
          <p:nvPr>
            <p:ph type="title"/>
          </p:nvPr>
        </p:nvSpPr>
        <p:spPr/>
        <p:txBody>
          <a:bodyPr vert="horz" wrap="square" lIns="91440" tIns="45720" rIns="91440" bIns="45720" anchor="ctr" anchorCtr="0"/>
          <a:p>
            <a:r>
              <a:rPr lang="ru-RU" altLang="ru-RU" dirty="0">
                <a:sym typeface="+mn-ea"/>
              </a:rPr>
              <a:t>Генерац</a:t>
            </a:r>
            <a:r>
              <a:rPr lang="uk-UA" altLang="ru-RU" dirty="0">
                <a:sym typeface="+mn-ea"/>
              </a:rPr>
              <a:t>ія виключення</a:t>
            </a:r>
            <a:endParaRPr lang="ru-RU" altLang="ru-RU" dirty="0"/>
          </a:p>
        </p:txBody>
      </p:sp>
      <p:sp>
        <p:nvSpPr>
          <p:cNvPr id="26626" name="Объект 2"/>
          <p:cNvSpPr>
            <a:spLocks noGrp="1"/>
          </p:cNvSpPr>
          <p:nvPr>
            <p:ph idx="1"/>
          </p:nvPr>
        </p:nvSpPr>
        <p:spPr>
          <a:xfrm>
            <a:off x="496570" y="1428750"/>
            <a:ext cx="8107680" cy="4332605"/>
          </a:xfrm>
        </p:spPr>
        <p:txBody>
          <a:bodyPr vert="horz" wrap="square" lIns="91440" tIns="45720" rIns="91440" bIns="45720" anchor="t" anchorCtr="0"/>
          <a:p>
            <a:pPr marL="0" indent="0">
              <a:buNone/>
            </a:pPr>
            <a:r>
              <a:rPr lang="en-US" altLang="en-US" sz="2000"/>
              <a:t>Наприклад, </a:t>
            </a:r>
            <a:r>
              <a:rPr lang="uk-UA" altLang="en-US" sz="2000"/>
              <a:t>користувач зібрався поділити якесь число на 0</a:t>
            </a:r>
            <a:r>
              <a:rPr lang="en-US" altLang="en-US" sz="2000"/>
              <a:t>. </a:t>
            </a:r>
            <a:r>
              <a:rPr lang="uk-UA" altLang="en-US" sz="2000"/>
              <a:t>Правий операнд можна</a:t>
            </a:r>
            <a:r>
              <a:rPr lang="en-US" altLang="en-US" sz="2000"/>
              <a:t> перевірити перед </a:t>
            </a:r>
            <a:r>
              <a:rPr lang="uk-UA" altLang="en-US" sz="2000"/>
              <a:t>виконанням арифметичної операції</a:t>
            </a:r>
            <a:r>
              <a:rPr lang="en-US" altLang="en-US" sz="2000"/>
              <a:t>, </a:t>
            </a:r>
            <a:r>
              <a:rPr lang="uk-UA" altLang="en-US" sz="2000"/>
              <a:t>та</a:t>
            </a:r>
            <a:r>
              <a:rPr lang="en-US" altLang="en-US" sz="2000"/>
              <a:t> надіслати інформацію про помилку</a:t>
            </a:r>
            <a:r>
              <a:rPr lang="uk-UA" altLang="en-US" sz="2000"/>
              <a:t>      </a:t>
            </a:r>
            <a:r>
              <a:rPr lang="en-US" altLang="en-US" sz="2000"/>
              <a:t> в більший</a:t>
            </a:r>
            <a:r>
              <a:rPr lang="uk-UA" altLang="en-US" sz="2000"/>
              <a:t> (вищий, зовнішній)</a:t>
            </a:r>
            <a:r>
              <a:rPr lang="en-US" altLang="en-US" sz="2000"/>
              <a:t> контекст, створивши об'єкт</a:t>
            </a:r>
            <a:r>
              <a:rPr lang="uk-UA" altLang="en-US" sz="2000"/>
              <a:t> з описом помилки</a:t>
            </a:r>
            <a:r>
              <a:rPr lang="en-US" altLang="en-US" sz="2000"/>
              <a:t>, і "викинути" </a:t>
            </a:r>
            <a:r>
              <a:rPr lang="uk-UA" altLang="en-US" sz="2000"/>
              <a:t>цей об’єкт з поточного </a:t>
            </a:r>
            <a:r>
              <a:rPr lang="en-US" altLang="en-US" sz="2000"/>
              <a:t>контексту. Це називається </a:t>
            </a:r>
            <a:r>
              <a:rPr lang="en-US" altLang="en-US" sz="2000" b="1"/>
              <a:t>викиданням винятку</a:t>
            </a:r>
            <a:r>
              <a:rPr lang="en-US" altLang="en-US" sz="2000"/>
              <a:t>:</a:t>
            </a:r>
            <a:endParaRPr lang="en-US" altLang="en-US" sz="2000"/>
          </a:p>
          <a:p>
            <a:pPr marL="0" indent="0">
              <a:buNone/>
            </a:pPr>
            <a:r>
              <a:rPr lang="en-US" altLang="en-US" sz="2000" b="1"/>
              <a:t>if b == 0:</a:t>
            </a:r>
            <a:endParaRPr lang="en-US" altLang="en-US" sz="2000" b="1"/>
          </a:p>
          <a:p>
            <a:pPr marL="0" indent="0">
              <a:buNone/>
            </a:pPr>
            <a:r>
              <a:rPr lang="en-US" altLang="en-US" sz="2000" b="1"/>
              <a:t>    raise ZeroDivisionError()</a:t>
            </a:r>
            <a:endParaRPr lang="en-US" altLang="en-US" sz="2000" b="1"/>
          </a:p>
          <a:p>
            <a:pPr marL="0" indent="0">
              <a:buNone/>
            </a:pPr>
            <a:r>
              <a:rPr lang="en-US" altLang="en-US" sz="2000"/>
              <a:t>Тут викидається виняток, який дозволяє в поточному контексті відмовитись від відповідальності, думаючи про майбутнє рішення. Він </a:t>
            </a:r>
            <a:r>
              <a:rPr lang="uk-UA" altLang="en-US" sz="2000"/>
              <a:t>“</a:t>
            </a:r>
            <a:r>
              <a:rPr lang="en-US" altLang="en-US" sz="2000"/>
              <a:t>магічно</a:t>
            </a:r>
            <a:r>
              <a:rPr lang="uk-UA" altLang="en-US" sz="2000"/>
              <a:t>”</a:t>
            </a:r>
            <a:r>
              <a:rPr lang="en-US" altLang="en-US" sz="2000"/>
              <a:t> обробляється десь в іншому місці.</a:t>
            </a:r>
            <a:endParaRPr lang="en-US" altLang="en-US" sz="2000"/>
          </a:p>
        </p:txBody>
      </p:sp>
      <p:pic>
        <p:nvPicPr>
          <p:cNvPr id="26627" name="Picture 4" descr="C:\Users\Саша\Desktop\r1eVdVy.gif"/>
          <p:cNvPicPr>
            <a:picLocks noChangeAspect="1"/>
          </p:cNvPicPr>
          <p:nvPr/>
        </p:nvPicPr>
        <p:blipFill>
          <a:blip r:embed="rId1"/>
          <a:stretch>
            <a:fillRect/>
          </a:stretch>
        </p:blipFill>
        <p:spPr>
          <a:xfrm>
            <a:off x="2727325" y="5200015"/>
            <a:ext cx="3496945" cy="15811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Заголовок 1"/>
          <p:cNvSpPr>
            <a:spLocks noGrp="1"/>
          </p:cNvSpPr>
          <p:nvPr>
            <p:ph type="title"/>
          </p:nvPr>
        </p:nvSpPr>
        <p:spPr/>
        <p:txBody>
          <a:bodyPr vert="horz" wrap="square" lIns="91440" tIns="45720" rIns="91440" bIns="45720" anchor="ctr" anchorCtr="0"/>
          <a:p>
            <a:r>
              <a:rPr lang="uk-UA" altLang="ru-RU" sz="3800" dirty="0"/>
              <a:t>Деталі об’єкта виключення</a:t>
            </a:r>
            <a:endParaRPr lang="uk-UA" altLang="ru-RU" sz="3800" dirty="0"/>
          </a:p>
        </p:txBody>
      </p:sp>
      <p:sp>
        <p:nvSpPr>
          <p:cNvPr id="27650" name="Объект 2"/>
          <p:cNvSpPr>
            <a:spLocks noGrp="1"/>
          </p:cNvSpPr>
          <p:nvPr>
            <p:ph idx="1"/>
          </p:nvPr>
        </p:nvSpPr>
        <p:spPr>
          <a:xfrm>
            <a:off x="490855" y="1457325"/>
            <a:ext cx="8113395" cy="4419600"/>
          </a:xfrm>
        </p:spPr>
        <p:txBody>
          <a:bodyPr vert="horz" wrap="square" lIns="91440" tIns="45720" rIns="91440" bIns="45720" anchor="t" anchorCtr="0"/>
          <a:p>
            <a:pPr marL="0" indent="0">
              <a:buNone/>
            </a:pPr>
            <a:r>
              <a:rPr lang="en-US" altLang="en-US" sz="2600"/>
              <a:t>Зазвичай є два </a:t>
            </a:r>
            <a:r>
              <a:rPr lang="uk-UA" altLang="en-US" sz="2600"/>
              <a:t>способи налаштувати стан об’єкта виключення: перший - без передачі додаткових відомостей про помилку,</a:t>
            </a:r>
            <a:r>
              <a:rPr lang="en-US" altLang="en-US" sz="2600"/>
              <a:t> і другий</a:t>
            </a:r>
            <a:r>
              <a:rPr lang="uk-UA" altLang="en-US" sz="2600"/>
              <a:t> - </a:t>
            </a:r>
            <a:r>
              <a:rPr lang="en-US" altLang="en-US" sz="2600"/>
              <a:t>який приймає аргумент</a:t>
            </a:r>
            <a:r>
              <a:rPr lang="uk-UA" altLang="en-US" sz="2600"/>
              <a:t> будь-якого типу (зазвичай рядок тексту)</a:t>
            </a:r>
            <a:r>
              <a:rPr lang="en-US" altLang="en-US" sz="2600"/>
              <a:t>, щоб можна було помістити відповідну </a:t>
            </a:r>
            <a:r>
              <a:rPr lang="uk-UA" altLang="en-US" sz="2600"/>
              <a:t>корисну </a:t>
            </a:r>
            <a:r>
              <a:rPr lang="en-US" altLang="en-US" sz="2600"/>
              <a:t>інформацію </a:t>
            </a:r>
            <a:r>
              <a:rPr lang="uk-UA" altLang="en-US" sz="2600"/>
              <a:t>про помилку </a:t>
            </a:r>
            <a:r>
              <a:rPr lang="en-US" altLang="en-US" sz="2600"/>
              <a:t>у виняток:</a:t>
            </a:r>
            <a:endParaRPr lang="en-US" altLang="en-US" sz="2600"/>
          </a:p>
          <a:p>
            <a:pPr marL="0" indent="0">
              <a:buNone/>
            </a:pPr>
            <a:endParaRPr lang="en-US" altLang="en-US" sz="2600"/>
          </a:p>
          <a:p>
            <a:pPr marL="0" indent="0">
              <a:buNone/>
            </a:pPr>
            <a:r>
              <a:rPr lang="en-US" altLang="en-US" sz="2600" b="1"/>
              <a:t>if b == 0:</a:t>
            </a:r>
            <a:endParaRPr lang="en-US" altLang="en-US" sz="2600" b="1"/>
          </a:p>
          <a:p>
            <a:pPr marL="0" indent="0">
              <a:buNone/>
            </a:pPr>
            <a:r>
              <a:rPr lang="en-US" altLang="en-US" sz="2600" b="1"/>
              <a:t>    raise Exception(</a:t>
            </a:r>
            <a:r>
              <a:rPr lang="en-US" altLang="en-US" sz="2600" b="1">
                <a:solidFill>
                  <a:srgbClr val="C00000"/>
                </a:solidFill>
              </a:rPr>
              <a:t>"не треба ділити на нуль!"</a:t>
            </a:r>
            <a:r>
              <a:rPr lang="en-US" altLang="en-US" sz="2600" b="1"/>
              <a:t>)</a:t>
            </a:r>
            <a:endParaRPr lang="en-US" altLang="en-US" sz="26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42" name="Text Box 7169"/>
          <p:cNvSpPr txBox="1"/>
          <p:nvPr/>
        </p:nvSpPr>
        <p:spPr>
          <a:xfrm>
            <a:off x="195580" y="228600"/>
            <a:ext cx="8313420"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План презентації</a:t>
            </a:r>
            <a:endParaRPr lang="ru-RU" altLang="ru-RU" sz="4200" dirty="0" err="1">
              <a:solidFill>
                <a:srgbClr val="FFFFFF"/>
              </a:solidFill>
              <a:latin typeface="Arial" panose="020B0604020202020204" pitchFamily="34" charset="0"/>
            </a:endParaRPr>
          </a:p>
        </p:txBody>
      </p:sp>
      <p:sp>
        <p:nvSpPr>
          <p:cNvPr id="10243" name="Text Box 7170"/>
          <p:cNvSpPr txBox="1"/>
          <p:nvPr/>
        </p:nvSpPr>
        <p:spPr>
          <a:xfrm>
            <a:off x="611505" y="1412875"/>
            <a:ext cx="7897495" cy="4419600"/>
          </a:xfrm>
          <a:prstGeom prst="rect">
            <a:avLst/>
          </a:prstGeom>
          <a:noFill/>
          <a:ln w="9525">
            <a:noFill/>
          </a:ln>
        </p:spPr>
        <p:txBody>
          <a:bodyPr wrap="square" lIns="91440" tIns="45720" rIns="91440" bIns="45720" anchor="t" anchorCtr="0"/>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Що таке виключення та їх типи (BaseException, Exception, ArithmeticError, тощо)</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Конструкція try except finally</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Генерація виключень: ключове слово raise і приклади використання</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Що таке файлова система, директорії та формати файлів</a:t>
            </a:r>
            <a:r>
              <a:rPr lang="ru-RU" altLang="en-US" sz="2200" dirty="0" err="1">
                <a:solidFill>
                  <a:srgbClr val="000000"/>
                </a:solidFill>
                <a:latin typeface="Arial" panose="020B0604020202020204" pitchFamily="34" charset="0"/>
              </a:rPr>
              <a:t>, р</a:t>
            </a:r>
            <a:r>
              <a:rPr lang="en-US" altLang="en-US" sz="2200" dirty="0" err="1">
                <a:solidFill>
                  <a:srgbClr val="000000"/>
                </a:solidFill>
                <a:latin typeface="Arial" panose="020B0604020202020204" pitchFamily="34" charset="0"/>
              </a:rPr>
              <a:t>ізниця між текстовими і бінарними файлами</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Робота з файлами в Python: відкриття, закриття, читання та запис</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Менеджер контексту для роботи з файлами</a:t>
            </a:r>
            <a:endParaRPr lang="en-US" altLang="en-US" sz="2200" dirty="0" err="1">
              <a:solidFill>
                <a:srgbClr val="000000"/>
              </a:solidFill>
              <a:latin typeface="Arial" panose="020B0604020202020204" pitchFamily="34" charset="0"/>
            </a:endParaRPr>
          </a:p>
          <a:p>
            <a:pPr marL="339725" indent="-339725" defTabSz="457200">
              <a:spcBef>
                <a:spcPts val="775"/>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sz="2200" dirty="0" err="1">
                <a:solidFill>
                  <a:srgbClr val="000000"/>
                </a:solidFill>
                <a:latin typeface="Arial" panose="020B0604020202020204" pitchFamily="34" charset="0"/>
              </a:rPr>
              <a:t>Практичні приклади використання виключень і роботи </a:t>
            </a:r>
            <a:r>
              <a:rPr lang="ru-RU" altLang="en-US" sz="2200" dirty="0" err="1">
                <a:solidFill>
                  <a:srgbClr val="000000"/>
                </a:solidFill>
                <a:latin typeface="Arial" panose="020B0604020202020204" pitchFamily="34" charset="0"/>
              </a:rPr>
              <a:t>   </a:t>
            </a:r>
            <a:r>
              <a:rPr lang="en-US" altLang="en-US" sz="2200" dirty="0" err="1">
                <a:solidFill>
                  <a:srgbClr val="000000"/>
                </a:solidFill>
                <a:latin typeface="Arial" panose="020B0604020202020204" pitchFamily="34" charset="0"/>
              </a:rPr>
              <a:t>з файлами</a:t>
            </a:r>
            <a:endParaRPr lang="en-US" altLang="en-US" sz="22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Заголовок 1"/>
          <p:cNvSpPr>
            <a:spLocks noGrp="1"/>
          </p:cNvSpPr>
          <p:nvPr>
            <p:ph type="title"/>
          </p:nvPr>
        </p:nvSpPr>
        <p:spPr/>
        <p:txBody>
          <a:bodyPr vert="horz" wrap="square" lIns="91440" tIns="45720" rIns="91440" bIns="45720" anchor="ctr" anchorCtr="0"/>
          <a:p>
            <a:r>
              <a:rPr lang="uk-UA" altLang="ru-RU" dirty="0"/>
              <a:t>Є різниця між </a:t>
            </a:r>
            <a:r>
              <a:rPr lang="en-US" altLang="ru-RU" dirty="0"/>
              <a:t>raise </a:t>
            </a:r>
            <a:r>
              <a:rPr lang="uk-UA" altLang="ru-RU" dirty="0"/>
              <a:t>та </a:t>
            </a:r>
            <a:r>
              <a:rPr lang="en-US" altLang="ru-RU" dirty="0"/>
              <a:t>return</a:t>
            </a:r>
            <a:endParaRPr lang="en-US" altLang="ru-RU" dirty="0"/>
          </a:p>
        </p:txBody>
      </p:sp>
      <p:sp>
        <p:nvSpPr>
          <p:cNvPr id="29698" name="Объект 2"/>
          <p:cNvSpPr>
            <a:spLocks noGrp="1"/>
          </p:cNvSpPr>
          <p:nvPr>
            <p:ph idx="1"/>
          </p:nvPr>
        </p:nvSpPr>
        <p:spPr>
          <a:xfrm>
            <a:off x="395288" y="1341438"/>
            <a:ext cx="8137525" cy="4419600"/>
          </a:xfrm>
        </p:spPr>
        <p:txBody>
          <a:bodyPr vert="horz" wrap="square" lIns="91440" tIns="45720" rIns="91440" bIns="45720" anchor="t" anchorCtr="0"/>
          <a:p>
            <a:pPr marL="0" indent="0">
              <a:buNone/>
            </a:pPr>
            <a:r>
              <a:rPr lang="en-US" altLang="en-US" sz="2200"/>
              <a:t>Ключове слово </a:t>
            </a:r>
            <a:r>
              <a:rPr lang="en-US" altLang="en-US" sz="2200" b="1"/>
              <a:t>raise </a:t>
            </a:r>
            <a:r>
              <a:rPr lang="en-US" altLang="en-US" sz="2200"/>
              <a:t>в Python є причиною деяких магічних речей. Об'єкт винятку з допомогою raise "повертається" з методу, навіть якщо метод не має на меті повернути </a:t>
            </a:r>
            <a:r>
              <a:rPr lang="uk-UA" altLang="en-US" sz="2200"/>
              <a:t>певні дані</a:t>
            </a:r>
            <a:r>
              <a:rPr lang="en-US" altLang="en-US" sz="2200"/>
              <a:t>. Однак місце, куди цей об'єкт "повертається", суттєво відрізняється від того, куди можна було б повернутись при нормальному виклику методу. Виняток призводить до того, що виконання програми передається до відповідного обробника винятку, що визначає, як далі продовжити програму, замість звичайного завершення виконання методу.</a:t>
            </a:r>
            <a:endParaRPr lang="en-US" altLang="en-US" sz="2200"/>
          </a:p>
        </p:txBody>
      </p:sp>
      <p:pic>
        <p:nvPicPr>
          <p:cNvPr id="2" name="Picture 1" descr="Без имени"/>
          <p:cNvPicPr>
            <a:picLocks noChangeAspect="1"/>
          </p:cNvPicPr>
          <p:nvPr/>
        </p:nvPicPr>
        <p:blipFill>
          <a:blip r:embed="rId1"/>
          <a:stretch>
            <a:fillRect/>
          </a:stretch>
        </p:blipFill>
        <p:spPr>
          <a:xfrm>
            <a:off x="665480" y="4492625"/>
            <a:ext cx="7726680" cy="22256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Заголовок 1"/>
          <p:cNvSpPr>
            <a:spLocks noGrp="1"/>
          </p:cNvSpPr>
          <p:nvPr>
            <p:ph type="title"/>
          </p:nvPr>
        </p:nvSpPr>
        <p:spPr/>
        <p:txBody>
          <a:bodyPr vert="horz" wrap="square" lIns="91440" tIns="45720" rIns="91440" bIns="45720" anchor="ctr" anchorCtr="0"/>
          <a:p>
            <a:r>
              <a:rPr lang="ru-RU" altLang="ru-RU" dirty="0"/>
              <a:t>Д</a:t>
            </a:r>
            <a:r>
              <a:rPr lang="uk-UA" altLang="ru-RU" dirty="0"/>
              <a:t>ілення на нуль</a:t>
            </a:r>
            <a:endParaRPr lang="uk-UA" altLang="ru-RU" dirty="0"/>
          </a:p>
        </p:txBody>
      </p:sp>
      <p:pic>
        <p:nvPicPr>
          <p:cNvPr id="3" name="Content Placeholder 2"/>
          <p:cNvPicPr>
            <a:picLocks noChangeAspect="1"/>
          </p:cNvPicPr>
          <p:nvPr>
            <p:ph idx="1"/>
          </p:nvPr>
        </p:nvPicPr>
        <p:blipFill>
          <a:blip r:embed="rId1"/>
          <a:stretch>
            <a:fillRect/>
          </a:stretch>
        </p:blipFill>
        <p:spPr>
          <a:xfrm>
            <a:off x="966470" y="1089025"/>
            <a:ext cx="7030720" cy="5619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Заголовок 1"/>
          <p:cNvSpPr>
            <a:spLocks noGrp="1"/>
          </p:cNvSpPr>
          <p:nvPr>
            <p:ph type="title"/>
          </p:nvPr>
        </p:nvSpPr>
        <p:spPr/>
        <p:txBody>
          <a:bodyPr vert="horz" wrap="square" lIns="91440" tIns="45720" rIns="91440" bIns="45720" anchor="ctr" anchorCtr="0"/>
          <a:p>
            <a:r>
              <a:rPr lang="uk-UA" altLang="ru-RU" dirty="0"/>
              <a:t>І</a:t>
            </a:r>
            <a:r>
              <a:rPr lang="ru-RU" altLang="ru-RU" dirty="0"/>
              <a:t>деальн</a:t>
            </a:r>
            <a:r>
              <a:rPr lang="uk-UA" altLang="ru-RU" dirty="0"/>
              <a:t>и</a:t>
            </a:r>
            <a:r>
              <a:rPr lang="ru-RU" altLang="ru-RU" dirty="0"/>
              <a:t>й </a:t>
            </a:r>
            <a:r>
              <a:rPr lang="en-US" altLang="ru-RU" dirty="0"/>
              <a:t>except ))</a:t>
            </a:r>
            <a:endParaRPr lang="en-US" altLang="ru-RU" dirty="0"/>
          </a:p>
        </p:txBody>
      </p:sp>
      <p:sp>
        <p:nvSpPr>
          <p:cNvPr id="31746" name="Объект 2"/>
          <p:cNvSpPr>
            <a:spLocks noGrp="1"/>
          </p:cNvSpPr>
          <p:nvPr>
            <p:ph idx="1"/>
          </p:nvPr>
        </p:nvSpPr>
        <p:spPr>
          <a:xfrm>
            <a:off x="609600" y="6335713"/>
            <a:ext cx="7924800" cy="4419600"/>
          </a:xfrm>
        </p:spPr>
        <p:txBody>
          <a:bodyPr vert="horz" wrap="square" lIns="91440" tIns="45720" rIns="91440" bIns="45720" anchor="t" anchorCtr="0"/>
          <a:p>
            <a:pPr marL="0" indent="0" algn="ctr">
              <a:buNone/>
            </a:pPr>
            <a:r>
              <a:rPr lang="en-US" altLang="en-US" sz="1800" b="1">
                <a:gradFill>
                  <a:gsLst>
                    <a:gs pos="0">
                      <a:srgbClr val="007BD3"/>
                    </a:gs>
                    <a:gs pos="100000">
                      <a:srgbClr val="034373"/>
                    </a:gs>
                  </a:gsLst>
                  <a:lin scaled="0"/>
                </a:gradFill>
              </a:rPr>
              <a:t>https://gist.github.com/sunmeat/ea264c06c1b3122e69f4732a6b53d12b</a:t>
            </a:r>
            <a:endParaRPr lang="en-US" altLang="en-US" sz="1800" b="1">
              <a:gradFill>
                <a:gsLst>
                  <a:gs pos="0">
                    <a:srgbClr val="007BD3"/>
                  </a:gs>
                  <a:gs pos="100000">
                    <a:srgbClr val="034373"/>
                  </a:gs>
                </a:gsLst>
                <a:lin scaled="0"/>
              </a:gradFill>
            </a:endParaRPr>
          </a:p>
        </p:txBody>
      </p:sp>
      <p:pic>
        <p:nvPicPr>
          <p:cNvPr id="2" name="Picture 1"/>
          <p:cNvPicPr>
            <a:picLocks noChangeAspect="1"/>
          </p:cNvPicPr>
          <p:nvPr/>
        </p:nvPicPr>
        <p:blipFill>
          <a:blip r:embed="rId1"/>
          <a:stretch>
            <a:fillRect/>
          </a:stretch>
        </p:blipFill>
        <p:spPr>
          <a:xfrm>
            <a:off x="694055" y="1493520"/>
            <a:ext cx="7541260" cy="48171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Заголовок 1"/>
          <p:cNvSpPr>
            <a:spLocks noGrp="1"/>
          </p:cNvSpPr>
          <p:nvPr>
            <p:ph type="title"/>
          </p:nvPr>
        </p:nvSpPr>
        <p:spPr/>
        <p:txBody>
          <a:bodyPr vert="horz" wrap="square" lIns="91440" tIns="45720" rIns="91440" bIns="45720" anchor="ctr" anchorCtr="0"/>
          <a:p>
            <a:r>
              <a:rPr lang="uk-UA" altLang="ru-RU" dirty="0"/>
              <a:t>Декілька </a:t>
            </a:r>
            <a:r>
              <a:rPr lang="en-US" altLang="ru-RU" dirty="0"/>
              <a:t>except</a:t>
            </a:r>
            <a:endParaRPr lang="en-US" altLang="ru-RU" dirty="0"/>
          </a:p>
        </p:txBody>
      </p:sp>
      <p:pic>
        <p:nvPicPr>
          <p:cNvPr id="2" name="Content Placeholder 1"/>
          <p:cNvPicPr>
            <a:picLocks noChangeAspect="1"/>
          </p:cNvPicPr>
          <p:nvPr>
            <p:ph idx="1"/>
          </p:nvPr>
        </p:nvPicPr>
        <p:blipFill>
          <a:blip r:embed="rId1"/>
          <a:stretch>
            <a:fillRect/>
          </a:stretch>
        </p:blipFill>
        <p:spPr>
          <a:xfrm>
            <a:off x="116840" y="1489075"/>
            <a:ext cx="8872855" cy="51587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Заголовок 1"/>
          <p:cNvSpPr>
            <a:spLocks noGrp="1"/>
          </p:cNvSpPr>
          <p:nvPr>
            <p:ph type="title"/>
          </p:nvPr>
        </p:nvSpPr>
        <p:spPr/>
        <p:txBody>
          <a:bodyPr vert="horz" wrap="square" lIns="91440" tIns="45720" rIns="91440" bIns="45720" anchor="ctr" anchorCtr="0"/>
          <a:p>
            <a:r>
              <a:rPr lang="uk-UA" dirty="0"/>
              <a:t>Вкладеність </a:t>
            </a:r>
            <a:r>
              <a:rPr lang="en-US" altLang="uk-UA" dirty="0"/>
              <a:t>try...except</a:t>
            </a:r>
            <a:endParaRPr lang="en-US" altLang="uk-UA" dirty="0"/>
          </a:p>
        </p:txBody>
      </p:sp>
      <p:pic>
        <p:nvPicPr>
          <p:cNvPr id="2" name="Content Placeholder 1"/>
          <p:cNvPicPr>
            <a:picLocks noChangeAspect="1"/>
          </p:cNvPicPr>
          <p:nvPr>
            <p:ph idx="1"/>
          </p:nvPr>
        </p:nvPicPr>
        <p:blipFill>
          <a:blip r:embed="rId1"/>
          <a:stretch>
            <a:fillRect/>
          </a:stretch>
        </p:blipFill>
        <p:spPr>
          <a:xfrm>
            <a:off x="384810" y="1177925"/>
            <a:ext cx="8271510" cy="56057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Заголовок 1"/>
          <p:cNvSpPr>
            <a:spLocks noGrp="1"/>
          </p:cNvSpPr>
          <p:nvPr>
            <p:ph type="title"/>
          </p:nvPr>
        </p:nvSpPr>
        <p:spPr/>
        <p:txBody>
          <a:bodyPr vert="horz" wrap="square" lIns="91440" tIns="45720" rIns="91440" bIns="45720" anchor="ctr" anchorCtr="0"/>
          <a:p>
            <a:r>
              <a:rPr lang="uk-UA" altLang="ru-RU" dirty="0"/>
              <a:t>Трасування </a:t>
            </a:r>
            <a:r>
              <a:rPr lang="ru-RU" altLang="ru-RU" dirty="0"/>
              <a:t>стека</a:t>
            </a:r>
            <a:endParaRPr lang="ru-RU" altLang="ru-RU" dirty="0"/>
          </a:p>
        </p:txBody>
      </p:sp>
      <p:pic>
        <p:nvPicPr>
          <p:cNvPr id="2" name="Picture 1" descr="Снимок экрана 2024-12-19 140711"/>
          <p:cNvPicPr>
            <a:picLocks noChangeAspect="1"/>
          </p:cNvPicPr>
          <p:nvPr/>
        </p:nvPicPr>
        <p:blipFill>
          <a:blip r:embed="rId1"/>
          <a:stretch>
            <a:fillRect/>
          </a:stretch>
        </p:blipFill>
        <p:spPr>
          <a:xfrm>
            <a:off x="0" y="2515870"/>
            <a:ext cx="9144000" cy="4149090"/>
          </a:xfrm>
          <a:prstGeom prst="rect">
            <a:avLst/>
          </a:prstGeom>
        </p:spPr>
      </p:pic>
      <p:pic>
        <p:nvPicPr>
          <p:cNvPr id="3" name="Content Placeholder 2" descr="Снимок экрана 2024-12-19 140734"/>
          <p:cNvPicPr>
            <a:picLocks noChangeAspect="1"/>
          </p:cNvPicPr>
          <p:nvPr>
            <p:ph idx="1"/>
          </p:nvPr>
        </p:nvPicPr>
        <p:blipFill>
          <a:blip r:embed="rId2"/>
          <a:stretch>
            <a:fillRect/>
          </a:stretch>
        </p:blipFill>
        <p:spPr>
          <a:xfrm>
            <a:off x="3661410" y="1448435"/>
            <a:ext cx="5375910" cy="29400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Заголовок 1"/>
          <p:cNvSpPr>
            <a:spLocks noGrp="1"/>
          </p:cNvSpPr>
          <p:nvPr>
            <p:ph type="title"/>
          </p:nvPr>
        </p:nvSpPr>
        <p:spPr/>
        <p:txBody>
          <a:bodyPr vert="horz" wrap="square" lIns="91440" tIns="45720" rIns="91440" bIns="45720" anchor="ctr" anchorCtr="0"/>
          <a:p>
            <a:r>
              <a:rPr lang="uk-UA" altLang="ru-RU" dirty="0"/>
              <a:t>Коли </a:t>
            </a:r>
            <a:r>
              <a:rPr lang="en-US" altLang="ru-RU" dirty="0"/>
              <a:t>finally </a:t>
            </a:r>
            <a:r>
              <a:rPr lang="ru-RU" altLang="ru-RU" dirty="0"/>
              <a:t>не </a:t>
            </a:r>
            <a:r>
              <a:rPr lang="uk-UA" altLang="ru-RU" dirty="0"/>
              <a:t>спрацює</a:t>
            </a:r>
            <a:endParaRPr lang="uk-UA" altLang="ru-RU" dirty="0"/>
          </a:p>
        </p:txBody>
      </p:sp>
      <p:pic>
        <p:nvPicPr>
          <p:cNvPr id="2" name="Content Placeholder 1"/>
          <p:cNvPicPr>
            <a:picLocks noChangeAspect="1"/>
          </p:cNvPicPr>
          <p:nvPr>
            <p:ph idx="1"/>
          </p:nvPr>
        </p:nvPicPr>
        <p:blipFill>
          <a:blip r:embed="rId1"/>
          <a:stretch>
            <a:fillRect/>
          </a:stretch>
        </p:blipFill>
        <p:spPr>
          <a:xfrm>
            <a:off x="-11430" y="1431925"/>
            <a:ext cx="9175750" cy="3919855"/>
          </a:xfrm>
          <a:prstGeom prst="rect">
            <a:avLst/>
          </a:prstGeom>
        </p:spPr>
      </p:pic>
      <p:sp>
        <p:nvSpPr>
          <p:cNvPr id="3" name="Text Box 2"/>
          <p:cNvSpPr txBox="1"/>
          <p:nvPr/>
        </p:nvSpPr>
        <p:spPr>
          <a:xfrm>
            <a:off x="538480" y="5506720"/>
            <a:ext cx="7981315" cy="368300"/>
          </a:xfrm>
          <a:prstGeom prst="rect">
            <a:avLst/>
          </a:prstGeom>
          <a:noFill/>
        </p:spPr>
        <p:txBody>
          <a:bodyPr wrap="square" rtlCol="0" anchor="t">
            <a:spAutoFit/>
          </a:bodyPr>
          <a:p>
            <a:pPr marL="0" indent="0" algn="ctr">
              <a:buNone/>
            </a:pPr>
            <a:r>
              <a:rPr lang="en-US" altLang="en-US" sz="1800" b="1">
                <a:gradFill>
                  <a:gsLst>
                    <a:gs pos="0">
                      <a:srgbClr val="007BD3"/>
                    </a:gs>
                    <a:gs pos="100000">
                      <a:srgbClr val="034373"/>
                    </a:gs>
                  </a:gsLst>
                  <a:lin scaled="0"/>
                </a:gradFill>
                <a:sym typeface="+mn-ea"/>
              </a:rPr>
              <a:t>https://gist.github.com/sunmeat/690a36720d70e3449aecbaa1e9184363</a:t>
            </a:r>
            <a:endParaRPr lang="en-US" altLang="en-US" sz="1800" b="1">
              <a:gradFill>
                <a:gsLst>
                  <a:gs pos="0">
                    <a:srgbClr val="007BD3"/>
                  </a:gs>
                  <a:gs pos="100000">
                    <a:srgbClr val="034373"/>
                  </a:gs>
                </a:gsLst>
                <a:lin scaled="0"/>
              </a:gradFill>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Заголовок 1"/>
          <p:cNvSpPr>
            <a:spLocks noGrp="1"/>
          </p:cNvSpPr>
          <p:nvPr>
            <p:ph type="title"/>
          </p:nvPr>
        </p:nvSpPr>
        <p:spPr/>
        <p:txBody>
          <a:bodyPr vert="horz" wrap="square" lIns="91440" tIns="45720" rIns="91440" bIns="45720" anchor="ctr" anchorCtr="0"/>
          <a:p>
            <a:r>
              <a:rPr lang="en-US" altLang="en-US"/>
              <a:t>Зберігання інформації</a:t>
            </a:r>
            <a:endParaRPr lang="en-US" altLang="en-US"/>
          </a:p>
        </p:txBody>
      </p:sp>
      <p:sp>
        <p:nvSpPr>
          <p:cNvPr id="5122" name="Объект 2"/>
          <p:cNvSpPr>
            <a:spLocks noGrp="1"/>
          </p:cNvSpPr>
          <p:nvPr>
            <p:ph idx="1"/>
          </p:nvPr>
        </p:nvSpPr>
        <p:spPr>
          <a:xfrm>
            <a:off x="609600" y="1484313"/>
            <a:ext cx="7924800" cy="4419600"/>
          </a:xfrm>
        </p:spPr>
        <p:txBody>
          <a:bodyPr vert="horz" wrap="square" lIns="91440" tIns="45720" rIns="91440" bIns="45720" anchor="t" anchorCtr="0"/>
          <a:p>
            <a:pPr marL="0" indent="0">
              <a:buNone/>
            </a:pPr>
            <a:r>
              <a:rPr lang="en-US" altLang="en-US"/>
              <a:t>Для програміста робота з файлами має дуже велике значення. Тривале зберігання інформації лише в оперативній пам'яті неможливе. Файл же зберігає інформацію на диску </a:t>
            </a:r>
            <a:r>
              <a:rPr lang="uk-UA" altLang="en-US"/>
              <a:t>або іншому носії</a:t>
            </a:r>
            <a:r>
              <a:rPr lang="en-US" altLang="en-US"/>
              <a:t>, що дає змогу звернутися до неї в будь-який момент. </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Заголовок 1"/>
          <p:cNvSpPr>
            <a:spLocks noGrp="1"/>
          </p:cNvSpPr>
          <p:nvPr>
            <p:ph type="title"/>
          </p:nvPr>
        </p:nvSpPr>
        <p:spPr/>
        <p:txBody>
          <a:bodyPr vert="horz" wrap="square" lIns="91440" tIns="45720" rIns="91440" bIns="45720" anchor="ctr" anchorCtr="0"/>
          <a:p>
            <a:r>
              <a:rPr lang="uk-UA" dirty="0"/>
              <a:t>Визначення файлу</a:t>
            </a:r>
            <a:endParaRPr lang="uk-UA" dirty="0"/>
          </a:p>
        </p:txBody>
      </p:sp>
      <p:sp>
        <p:nvSpPr>
          <p:cNvPr id="3" name="Объект 2"/>
          <p:cNvSpPr>
            <a:spLocks noGrp="1"/>
          </p:cNvSpPr>
          <p:nvPr>
            <p:ph idx="1"/>
          </p:nvPr>
        </p:nvSpPr>
        <p:spPr>
          <a:xfrm>
            <a:off x="468313" y="1457325"/>
            <a:ext cx="8135938" cy="44196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r>
              <a:rPr lang="en-US" altLang="en-US" sz="2200" b="1">
                <a:solidFill>
                  <a:srgbClr val="FF0000"/>
                </a:solidFill>
              </a:rPr>
              <a:t>Файл - кінцева іменована множина байтів, зазвичай розміщена на деякому носії інформації (зокрема </a:t>
            </a:r>
            <a:r>
              <a:rPr lang="uk-UA" altLang="en-US" sz="2200" b="1">
                <a:solidFill>
                  <a:srgbClr val="FF0000"/>
                </a:solidFill>
              </a:rPr>
              <a:t>             </a:t>
            </a:r>
            <a:r>
              <a:rPr lang="en-US" altLang="en-US" sz="2200" b="1">
                <a:solidFill>
                  <a:srgbClr val="FF0000"/>
                </a:solidFill>
              </a:rPr>
              <a:t>в оперативній пам'яті). </a:t>
            </a:r>
            <a:r>
              <a:rPr lang="en-US" altLang="en-US" sz="2200"/>
              <a:t>Файл не може розташовуватися на </a:t>
            </a:r>
            <a:r>
              <a:rPr lang="uk-UA" altLang="en-US" sz="2200"/>
              <a:t>носієві </a:t>
            </a:r>
            <a:r>
              <a:rPr lang="en-US" altLang="en-US" sz="2200"/>
              <a:t>безперервно, проте користувачеві файл надається цілісним блоком послідовної байтової інформації</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2200"/>
              <a:t>Назва файлу не може містити символи </a:t>
            </a:r>
            <a:r>
              <a:rPr lang="en-US" altLang="en-US" sz="2200" b="1"/>
              <a:t>&lt; &gt; : * ? </a:t>
            </a:r>
            <a:r>
              <a:rPr lang="en-US" altLang="en-US" sz="2200" b="1"/>
              <a:t>«</a:t>
            </a:r>
            <a:r>
              <a:rPr lang="en-US" altLang="en-US" sz="2200" b="1"/>
              <a:t> / \ \ |</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2200"/>
              <a:t>Більшість файлів має розширення - поєднання символів, за допомогою яких операційна система визначає тип файлу</a:t>
            </a:r>
            <a:endParaRPr lang="en-US" altLang="en-US" sz="2200"/>
          </a:p>
          <a:p>
            <a:pPr marR="0" lvl="0" algn="l" defTabSz="914400" rtl="0" eaLnBrk="0" fontAlgn="base" latinLnBrk="0" hangingPunct="0">
              <a:lnSpc>
                <a:spcPct val="100000"/>
              </a:lnSpc>
              <a:spcBef>
                <a:spcPct val="20000"/>
              </a:spcBef>
              <a:spcAft>
                <a:spcPct val="0"/>
              </a:spcAft>
              <a:buClr>
                <a:srgbClr val="000000"/>
              </a:buClr>
              <a:buSzPct val="80000"/>
              <a:buFont typeface="Wingdings" panose="05000000000000000000" charset="0"/>
              <a:buChar char="§"/>
              <a:defRPr/>
            </a:pPr>
            <a:r>
              <a:rPr lang="en-US" altLang="en-US" sz="2200"/>
              <a:t>У кожного файлу є так звані атрибути (наприклад, </a:t>
            </a:r>
            <a:r>
              <a:rPr lang="uk-UA" altLang="en-US" sz="2200"/>
              <a:t>він може бути </a:t>
            </a:r>
            <a:r>
              <a:rPr lang="en-US" altLang="en-US" sz="2200"/>
              <a:t>прихований, системний, архівний, </a:t>
            </a:r>
            <a:r>
              <a:rPr lang="uk-UA" altLang="en-US" sz="2200"/>
              <a:t>бути</a:t>
            </a:r>
            <a:r>
              <a:rPr lang="en-US" altLang="en-US" sz="2200"/>
              <a:t> папкою, тільки для читання тощо)</a:t>
            </a:r>
            <a:endParaRPr lang="en-US" altLang="en-US"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Заголовок 1"/>
          <p:cNvSpPr>
            <a:spLocks noGrp="1"/>
          </p:cNvSpPr>
          <p:nvPr>
            <p:ph type="title"/>
          </p:nvPr>
        </p:nvSpPr>
        <p:spPr/>
        <p:txBody>
          <a:bodyPr vert="horz" wrap="square" lIns="91440" tIns="45720" rIns="91440" bIns="45720" anchor="ctr" anchorCtr="0"/>
          <a:p>
            <a:r>
              <a:rPr lang="uk-UA" altLang="ru-RU" dirty="0"/>
              <a:t>Особливості імені файлу</a:t>
            </a:r>
            <a:endParaRPr lang="uk-UA" altLang="ru-RU" dirty="0"/>
          </a:p>
        </p:txBody>
      </p:sp>
      <p:sp>
        <p:nvSpPr>
          <p:cNvPr id="7170" name="Объект 2"/>
          <p:cNvSpPr>
            <a:spLocks noGrp="1"/>
          </p:cNvSpPr>
          <p:nvPr>
            <p:ph idx="1"/>
          </p:nvPr>
        </p:nvSpPr>
        <p:spPr>
          <a:xfrm>
            <a:off x="468313" y="1412875"/>
            <a:ext cx="8135937" cy="4419600"/>
          </a:xfrm>
        </p:spPr>
        <p:txBody>
          <a:bodyPr vert="horz" wrap="square" lIns="91440" tIns="45720" rIns="91440" bIns="45720" anchor="t" anchorCtr="0"/>
          <a:p>
            <a:pPr>
              <a:buFont typeface="Arial" panose="020B0604020202020204" pitchFamily="34" charset="0"/>
              <a:buChar char="•"/>
            </a:pPr>
            <a:r>
              <a:rPr lang="en-US" altLang="en-US" sz="2700"/>
              <a:t>ім'я файлу має бути таким, щоб операційна система могла однозначно визначити </a:t>
            </a:r>
            <a:r>
              <a:rPr lang="uk-UA" altLang="en-US" sz="2700"/>
              <a:t>             </a:t>
            </a:r>
            <a:r>
              <a:rPr lang="en-US" altLang="en-US" sz="2700"/>
              <a:t>за поточним відносним шляхом, про який саме файл ідеться (ідентифікувати його), тобто - </a:t>
            </a:r>
            <a:r>
              <a:rPr lang="uk-UA" altLang="en-US" sz="2700"/>
              <a:t>     </a:t>
            </a:r>
            <a:r>
              <a:rPr lang="en-US" altLang="en-US" sz="2700"/>
              <a:t>у поточній папці (.\) не повинно бути файлу </a:t>
            </a:r>
            <a:r>
              <a:rPr lang="uk-UA" altLang="en-US" sz="2700"/>
              <a:t>      </a:t>
            </a:r>
            <a:r>
              <a:rPr lang="en-US" altLang="en-US" sz="2700"/>
              <a:t>з такою самою назвою</a:t>
            </a:r>
            <a:endParaRPr lang="en-US" altLang="en-US" sz="2700"/>
          </a:p>
          <a:p>
            <a:pPr>
              <a:buFont typeface="Arial" panose="020B0604020202020204" pitchFamily="34" charset="0"/>
              <a:buChar char="•"/>
            </a:pPr>
            <a:r>
              <a:rPr lang="en-US" altLang="en-US" sz="2700"/>
              <a:t>у файловій системі NTFS максимальна довжина шляху файлу - 260 символів</a:t>
            </a:r>
            <a:r>
              <a:rPr lang="uk-UA" altLang="en-US" sz="2700"/>
              <a:t>          </a:t>
            </a:r>
            <a:r>
              <a:rPr lang="en-US" altLang="en-US" sz="2700"/>
              <a:t> (але якщо попорпатися в реєстрі, то можна виставити </a:t>
            </a:r>
            <a:r>
              <a:rPr lang="uk-UA" altLang="en-US" sz="2700"/>
              <a:t>до </a:t>
            </a:r>
            <a:r>
              <a:rPr lang="en-US" altLang="en-US" sz="2700"/>
              <a:t>32767 символів) </a:t>
            </a:r>
            <a:endParaRPr lang="en-US" altLang="en-US" sz="2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Заголовок 1"/>
          <p:cNvSpPr>
            <a:spLocks noGrp="1"/>
          </p:cNvSpPr>
          <p:nvPr>
            <p:ph type="title"/>
          </p:nvPr>
        </p:nvSpPr>
        <p:spPr/>
        <p:txBody>
          <a:bodyPr vert="horz" wrap="square" lIns="91440" tIns="45720" rIns="91440" bIns="45720" anchor="ctr" anchorCtr="0"/>
          <a:p>
            <a:r>
              <a:rPr lang="ru-RU" altLang="ru-RU" dirty="0"/>
              <a:t>Контрольні питання</a:t>
            </a:r>
            <a:endParaRPr lang="ru-RU" altLang="ru-RU" dirty="0"/>
          </a:p>
        </p:txBody>
      </p:sp>
      <p:sp>
        <p:nvSpPr>
          <p:cNvPr id="5122" name="Объект 2"/>
          <p:cNvSpPr>
            <a:spLocks noGrp="1"/>
          </p:cNvSpPr>
          <p:nvPr>
            <p:ph idx="1"/>
          </p:nvPr>
        </p:nvSpPr>
        <p:spPr>
          <a:xfrm>
            <a:off x="566420" y="1403985"/>
            <a:ext cx="7921625" cy="4416425"/>
          </a:xfrm>
        </p:spPr>
        <p:txBody>
          <a:bodyPr vert="horz" wrap="square" lIns="91440" tIns="45720" rIns="91440" bIns="45720" anchor="t" anchorCtr="0"/>
          <a:p>
            <a:pPr>
              <a:buFont typeface="Arial" panose="020B0604020202020204" pitchFamily="34" charset="0"/>
              <a:buChar char="•"/>
            </a:pPr>
            <a:r>
              <a:rPr lang="ru-RU" altLang="uk-UA" sz="2100" dirty="0">
                <a:sym typeface="+mn-ea"/>
              </a:rPr>
              <a:t>Що таке </a:t>
            </a:r>
            <a:r>
              <a:rPr lang="uk-UA" altLang="uk-UA" sz="2100" dirty="0">
                <a:sym typeface="+mn-ea"/>
              </a:rPr>
              <a:t>парадигма програмування, в чому її суть?</a:t>
            </a:r>
            <a:endParaRPr lang="uk-UA" altLang="uk-UA" sz="2100" dirty="0">
              <a:sym typeface="+mn-ea"/>
            </a:endParaRPr>
          </a:p>
          <a:p>
            <a:pPr>
              <a:buFont typeface="Arial" panose="020B0604020202020204" pitchFamily="34" charset="0"/>
              <a:buChar char="•"/>
            </a:pPr>
            <a:r>
              <a:rPr lang="uk-UA" altLang="uk-UA" sz="2100" dirty="0">
                <a:sym typeface="+mn-ea"/>
              </a:rPr>
              <a:t>Переваги використання процедурного підходу</a:t>
            </a:r>
            <a:endParaRPr lang="uk-UA" altLang="uk-UA" sz="2100" dirty="0">
              <a:sym typeface="+mn-ea"/>
            </a:endParaRPr>
          </a:p>
          <a:p>
            <a:pPr>
              <a:buFont typeface="Arial" panose="020B0604020202020204" pitchFamily="34" charset="0"/>
              <a:buChar char="•"/>
            </a:pPr>
            <a:r>
              <a:rPr lang="uk-UA" altLang="uk-UA" sz="2100" dirty="0">
                <a:sym typeface="+mn-ea"/>
              </a:rPr>
              <a:t>Що таке функція? Що таке параметри, аргументи?</a:t>
            </a:r>
            <a:endParaRPr lang="uk-UA" altLang="uk-UA" sz="2100" dirty="0">
              <a:sym typeface="+mn-ea"/>
            </a:endParaRPr>
          </a:p>
          <a:p>
            <a:pPr>
              <a:buFont typeface="Arial" panose="020B0604020202020204" pitchFamily="34" charset="0"/>
              <a:buChar char="•"/>
            </a:pPr>
            <a:r>
              <a:rPr lang="uk-UA" altLang="uk-UA" sz="2100" dirty="0">
                <a:sym typeface="+mn-ea"/>
              </a:rPr>
              <a:t>Що таке </a:t>
            </a:r>
            <a:r>
              <a:rPr lang="en-US" altLang="uk-UA" sz="2100" dirty="0">
                <a:sym typeface="+mn-ea"/>
              </a:rPr>
              <a:t>return</a:t>
            </a:r>
            <a:r>
              <a:rPr lang="uk-UA" altLang="uk-UA" sz="2100" dirty="0">
                <a:sym typeface="+mn-ea"/>
              </a:rPr>
              <a:t>, які в нього є форми?</a:t>
            </a:r>
            <a:endParaRPr lang="uk-UA" altLang="uk-UA" sz="2100" dirty="0">
              <a:sym typeface="+mn-ea"/>
            </a:endParaRPr>
          </a:p>
          <a:p>
            <a:pPr>
              <a:buFont typeface="Arial" panose="020B0604020202020204" pitchFamily="34" charset="0"/>
              <a:buChar char="•"/>
            </a:pPr>
            <a:r>
              <a:rPr lang="uk-UA" altLang="uk-UA" sz="2100" dirty="0">
                <a:sym typeface="+mn-ea"/>
              </a:rPr>
              <a:t>Навіщо потрібні параметри за замовчуванням?</a:t>
            </a:r>
            <a:endParaRPr lang="uk-UA" altLang="uk-UA" sz="2100" dirty="0">
              <a:sym typeface="+mn-ea"/>
            </a:endParaRPr>
          </a:p>
          <a:p>
            <a:pPr>
              <a:buFont typeface="Arial" panose="020B0604020202020204" pitchFamily="34" charset="0"/>
              <a:buChar char="•"/>
            </a:pPr>
            <a:r>
              <a:rPr lang="uk-UA" altLang="uk-UA" sz="2100" dirty="0">
                <a:sym typeface="+mn-ea"/>
              </a:rPr>
              <a:t>Що таке область видимості? Які бувають області?</a:t>
            </a:r>
            <a:endParaRPr lang="uk-UA" altLang="uk-UA" sz="2100" dirty="0">
              <a:sym typeface="+mn-ea"/>
            </a:endParaRPr>
          </a:p>
          <a:p>
            <a:pPr>
              <a:buFont typeface="Arial" panose="020B0604020202020204" pitchFamily="34" charset="0"/>
              <a:buChar char="•"/>
            </a:pPr>
            <a:r>
              <a:rPr lang="uk-UA" altLang="uk-UA" sz="2100" dirty="0">
                <a:sym typeface="+mn-ea"/>
              </a:rPr>
              <a:t>Що таке локальна змінна? Що таке глобальна змінна?</a:t>
            </a:r>
            <a:endParaRPr lang="uk-UA" altLang="uk-UA" sz="2100" dirty="0">
              <a:sym typeface="+mn-ea"/>
            </a:endParaRPr>
          </a:p>
          <a:p>
            <a:pPr>
              <a:buFont typeface="Arial" panose="020B0604020202020204" pitchFamily="34" charset="0"/>
              <a:buChar char="•"/>
            </a:pPr>
            <a:r>
              <a:rPr lang="uk-UA" altLang="uk-UA" sz="2100" dirty="0">
                <a:sym typeface="+mn-ea"/>
              </a:rPr>
              <a:t>Чому небажано використовувати глобальні змінні?</a:t>
            </a:r>
            <a:endParaRPr lang="uk-UA" altLang="uk-UA" sz="2100" dirty="0">
              <a:sym typeface="+mn-ea"/>
            </a:endParaRPr>
          </a:p>
          <a:p>
            <a:pPr>
              <a:buFont typeface="Arial" panose="020B0604020202020204" pitchFamily="34" charset="0"/>
              <a:buChar char="•"/>
            </a:pPr>
            <a:r>
              <a:rPr lang="uk-UA" altLang="uk-UA" sz="2100" dirty="0">
                <a:sym typeface="+mn-ea"/>
              </a:rPr>
              <a:t>Що таке правило </a:t>
            </a:r>
            <a:r>
              <a:rPr lang="en-US" altLang="uk-UA" sz="2100" dirty="0">
                <a:sym typeface="+mn-ea"/>
              </a:rPr>
              <a:t>LEGB?</a:t>
            </a:r>
            <a:endParaRPr lang="en-US" altLang="uk-UA" sz="2100" dirty="0">
              <a:sym typeface="+mn-ea"/>
            </a:endParaRPr>
          </a:p>
          <a:p>
            <a:pPr>
              <a:buFont typeface="Arial" panose="020B0604020202020204" pitchFamily="34" charset="0"/>
              <a:buChar char="•"/>
            </a:pPr>
            <a:r>
              <a:rPr lang="uk-UA" altLang="uk-UA" sz="2100" dirty="0">
                <a:sym typeface="+mn-ea"/>
              </a:rPr>
              <a:t>Що таке чиста функція?</a:t>
            </a:r>
            <a:endParaRPr lang="uk-UA" altLang="uk-UA" sz="2100" dirty="0">
              <a:sym typeface="+mn-ea"/>
            </a:endParaRPr>
          </a:p>
          <a:p>
            <a:pPr>
              <a:buFont typeface="Arial" panose="020B0604020202020204" pitchFamily="34" charset="0"/>
              <a:buChar char="•"/>
            </a:pPr>
            <a:r>
              <a:rPr lang="uk-UA" altLang="uk-UA" sz="2100" dirty="0">
                <a:sym typeface="+mn-ea"/>
              </a:rPr>
              <a:t>Що таке упаковка та розпаковка?</a:t>
            </a:r>
            <a:endParaRPr lang="uk-UA" altLang="uk-UA" sz="2100" dirty="0">
              <a:sym typeface="+mn-ea"/>
            </a:endParaRPr>
          </a:p>
          <a:p>
            <a:pPr>
              <a:buFont typeface="Arial" panose="020B0604020202020204" pitchFamily="34" charset="0"/>
              <a:buChar char="•"/>
            </a:pPr>
            <a:endParaRPr lang="uk-UA" altLang="uk-UA" sz="2100" dirty="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Заголовок 1"/>
          <p:cNvSpPr>
            <a:spLocks noGrp="1"/>
          </p:cNvSpPr>
          <p:nvPr>
            <p:ph type="title"/>
          </p:nvPr>
        </p:nvSpPr>
        <p:spPr>
          <a:xfrm>
            <a:off x="195263" y="228600"/>
            <a:ext cx="8840787" cy="914400"/>
          </a:xfrm>
        </p:spPr>
        <p:txBody>
          <a:bodyPr vert="horz" wrap="square" lIns="91440" tIns="45720" rIns="91440" bIns="45720" anchor="ctr" anchorCtr="0"/>
          <a:p>
            <a:r>
              <a:rPr lang="uk-UA" altLang="ru-RU" sz="4000" dirty="0"/>
              <a:t>Сутності, пов’язані з файлами</a:t>
            </a:r>
            <a:endParaRPr lang="uk-UA" altLang="ru-RU" sz="4000" dirty="0"/>
          </a:p>
        </p:txBody>
      </p:sp>
      <p:sp>
        <p:nvSpPr>
          <p:cNvPr id="8194" name="Объект 2"/>
          <p:cNvSpPr>
            <a:spLocks noGrp="1"/>
          </p:cNvSpPr>
          <p:nvPr>
            <p:ph idx="1"/>
          </p:nvPr>
        </p:nvSpPr>
        <p:spPr>
          <a:xfrm>
            <a:off x="476885" y="1403985"/>
            <a:ext cx="8002270" cy="4419600"/>
          </a:xfrm>
        </p:spPr>
        <p:txBody>
          <a:bodyPr vert="horz" wrap="square" lIns="91440" tIns="45720" rIns="91440" bIns="45720" anchor="t" anchorCtr="0"/>
          <a:p>
            <a:pPr>
              <a:buFont typeface="Arial" panose="020B0604020202020204" pitchFamily="34" charset="0"/>
              <a:buChar char="•"/>
            </a:pPr>
            <a:r>
              <a:rPr lang="en-US" altLang="en-US" sz="1900" b="1"/>
              <a:t>Дескриптор файлу</a:t>
            </a:r>
            <a:r>
              <a:rPr lang="en-US" altLang="en-US" sz="1900"/>
              <a:t>: </a:t>
            </a:r>
            <a:r>
              <a:rPr lang="uk-UA" altLang="en-US" sz="1900"/>
              <a:t>к</a:t>
            </a:r>
            <a:r>
              <a:rPr lang="en-US" altLang="en-US" sz="1900"/>
              <a:t>оли </a:t>
            </a:r>
            <a:r>
              <a:rPr lang="uk-UA" altLang="en-US" sz="1900"/>
              <a:t>контент файлу завантажується в оперативну пам’ять</a:t>
            </a:r>
            <a:r>
              <a:rPr lang="en-US" altLang="en-US" sz="1900"/>
              <a:t>, система повертає </a:t>
            </a:r>
            <a:r>
              <a:rPr lang="uk-UA" altLang="en-US" sz="1900"/>
              <a:t>певний </a:t>
            </a:r>
            <a:r>
              <a:rPr lang="en-US" altLang="en-US" sz="1900"/>
              <a:t>об'єкт </a:t>
            </a:r>
            <a:r>
              <a:rPr lang="uk-UA" altLang="en-US" sz="1900"/>
              <a:t>у вигляді числового ідентифікатора. Ц</a:t>
            </a:r>
            <a:r>
              <a:rPr lang="en-US" altLang="en-US" sz="1900"/>
              <a:t>ей об'єкт </a:t>
            </a:r>
            <a:r>
              <a:rPr lang="uk-UA" altLang="en-US" sz="1900"/>
              <a:t>дозволяє відрізняти файли між собою, та </a:t>
            </a:r>
            <a:r>
              <a:rPr lang="en-US" altLang="en-US" sz="1900"/>
              <a:t>автоматично керує всіма операціями з файлом.</a:t>
            </a:r>
            <a:r>
              <a:rPr lang="uk-UA" altLang="en-US" sz="1900"/>
              <a:t> Прямої роботи з дескриптором у пайтоні не відбувається.</a:t>
            </a:r>
            <a:endParaRPr lang="en-US" altLang="en-US" sz="1900"/>
          </a:p>
          <a:p>
            <a:pPr>
              <a:buFont typeface="Arial" panose="020B0604020202020204" pitchFamily="34" charset="0"/>
              <a:buChar char="•"/>
            </a:pPr>
            <a:r>
              <a:rPr lang="en-US" altLang="en-US" sz="1900" b="1"/>
              <a:t>Файловий </a:t>
            </a:r>
            <a:r>
              <a:rPr lang="uk-UA" altLang="en-US" sz="1900" b="1"/>
              <a:t>покажчик</a:t>
            </a:r>
            <a:r>
              <a:rPr lang="en-US" altLang="en-US" sz="1900"/>
              <a:t>: </a:t>
            </a:r>
            <a:r>
              <a:rPr lang="uk-UA" altLang="en-US" sz="1900"/>
              <a:t>к</a:t>
            </a:r>
            <a:r>
              <a:rPr lang="en-US" altLang="en-US" sz="1900"/>
              <a:t>оли ми читаємо або записуємо</a:t>
            </a:r>
            <a:r>
              <a:rPr lang="uk-UA" altLang="en-US" sz="1900"/>
              <a:t> дані</a:t>
            </a:r>
            <a:r>
              <a:rPr lang="en-US" altLang="en-US" sz="1900"/>
              <a:t> </a:t>
            </a:r>
            <a:r>
              <a:rPr lang="uk-UA" altLang="en-US" sz="1900"/>
              <a:t>у</a:t>
            </a:r>
            <a:r>
              <a:rPr lang="en-US" altLang="en-US" sz="1900"/>
              <a:t> файл, вказівник на поточну позицію у файлі </a:t>
            </a:r>
            <a:r>
              <a:rPr lang="uk-UA" altLang="en-US" sz="1900"/>
              <a:t>автоматично </a:t>
            </a:r>
            <a:r>
              <a:rPr lang="en-US" altLang="en-US" sz="1900"/>
              <a:t>переміщується залежно від кількості прочитаних або записаних байт.</a:t>
            </a:r>
            <a:endParaRPr lang="en-US" altLang="en-US" sz="1900"/>
          </a:p>
          <a:p>
            <a:pPr>
              <a:buFont typeface="Arial" panose="020B0604020202020204" pitchFamily="34" charset="0"/>
              <a:buChar char="•"/>
            </a:pPr>
            <a:r>
              <a:rPr lang="en-US" altLang="en-US" sz="1900" b="1"/>
              <a:t>Файловий буфер</a:t>
            </a:r>
            <a:r>
              <a:rPr lang="en-US" altLang="en-US" sz="1900"/>
              <a:t>: </a:t>
            </a:r>
            <a:r>
              <a:rPr lang="uk-UA" sz="1900"/>
              <a:t>при операціях читання</a:t>
            </a:r>
            <a:r>
              <a:rPr lang="en-US" altLang="uk-UA" sz="1900"/>
              <a:t>/</a:t>
            </a:r>
            <a:r>
              <a:rPr lang="uk-UA" altLang="uk-UA" sz="1900"/>
              <a:t>запису</a:t>
            </a:r>
            <a:r>
              <a:rPr lang="en-US" altLang="en-US" sz="1900"/>
              <a:t>, дані </a:t>
            </a:r>
            <a:r>
              <a:rPr lang="uk-UA" altLang="en-US" sz="1900"/>
              <a:t>автоматично та порційно </a:t>
            </a:r>
            <a:r>
              <a:rPr lang="uk-UA" sz="1900"/>
              <a:t>потрапляють у</a:t>
            </a:r>
            <a:r>
              <a:rPr lang="en-US" altLang="en-US" sz="1900"/>
              <a:t> </a:t>
            </a:r>
            <a:r>
              <a:rPr lang="uk-UA" altLang="en-US" sz="1900"/>
              <a:t>певний </a:t>
            </a:r>
            <a:r>
              <a:rPr lang="en-US" altLang="en-US" sz="1900"/>
              <a:t>буфер</a:t>
            </a:r>
            <a:r>
              <a:rPr lang="uk-UA" altLang="en-US" sz="1900"/>
              <a:t>, щоб не відбувалося побайтової передачі</a:t>
            </a:r>
            <a:r>
              <a:rPr lang="en-US" altLang="en-US" sz="1900"/>
              <a:t>. Буфер використовується для підвищення продуктивності при чисе</a:t>
            </a:r>
            <a:r>
              <a:rPr lang="uk-UA" altLang="en-US" sz="1900"/>
              <a:t>ль</a:t>
            </a:r>
            <a:r>
              <a:rPr lang="en-US" altLang="en-US" sz="1900"/>
              <a:t>них операціях з файлами</a:t>
            </a:r>
            <a:r>
              <a:rPr lang="uk-UA" altLang="en-US" sz="1900"/>
              <a:t>.</a:t>
            </a:r>
            <a:r>
              <a:rPr lang="en-US" altLang="en-US" sz="1900"/>
              <a:t> При закритті файлу всі дані з буфера записуються </a:t>
            </a:r>
            <a:r>
              <a:rPr lang="uk-UA" altLang="en-US" sz="1900"/>
              <a:t>у</a:t>
            </a:r>
            <a:r>
              <a:rPr lang="en-US" altLang="en-US" sz="1900"/>
              <a:t> файл, і сам буфер очищ</a:t>
            </a:r>
            <a:r>
              <a:rPr lang="uk-UA" altLang="en-US" sz="1900"/>
              <a:t>у</a:t>
            </a:r>
            <a:r>
              <a:rPr lang="en-US" altLang="en-US" sz="1900"/>
              <a:t>ється.</a:t>
            </a:r>
            <a:endParaRPr lang="en-US" altLang="en-US"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Заголовок 1"/>
          <p:cNvSpPr>
            <a:spLocks noGrp="1"/>
          </p:cNvSpPr>
          <p:nvPr>
            <p:ph type="title"/>
          </p:nvPr>
        </p:nvSpPr>
        <p:spPr/>
        <p:txBody>
          <a:bodyPr vert="horz" wrap="square" lIns="91440" tIns="45720" rIns="91440" bIns="45720" anchor="ctr" anchorCtr="0"/>
          <a:p>
            <a:r>
              <a:rPr lang="ru-RU" altLang="ru-RU" dirty="0"/>
              <a:t>Вид</a:t>
            </a:r>
            <a:r>
              <a:rPr lang="uk-UA" altLang="ru-RU" dirty="0"/>
              <a:t>и</a:t>
            </a:r>
            <a:r>
              <a:rPr lang="ru-RU" altLang="ru-RU" dirty="0"/>
              <a:t> файл</a:t>
            </a:r>
            <a:r>
              <a:rPr lang="uk-UA" altLang="ru-RU" dirty="0"/>
              <a:t>і</a:t>
            </a:r>
            <a:r>
              <a:rPr lang="ru-RU" altLang="ru-RU" dirty="0"/>
              <a:t>в</a:t>
            </a:r>
            <a:endParaRPr lang="ru-RU" altLang="ru-RU" dirty="0"/>
          </a:p>
        </p:txBody>
      </p:sp>
      <p:sp>
        <p:nvSpPr>
          <p:cNvPr id="7171" name="Объект 2"/>
          <p:cNvSpPr>
            <a:spLocks noGrp="1"/>
          </p:cNvSpPr>
          <p:nvPr>
            <p:ph idx="1"/>
          </p:nvPr>
        </p:nvSpPr>
        <p:spPr>
          <a:xfrm>
            <a:off x="476885" y="1484630"/>
            <a:ext cx="8043545" cy="4419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200" b="1"/>
              <a:t>Бінарний файл</a:t>
            </a:r>
            <a:r>
              <a:rPr lang="en-US" altLang="en-US" sz="2200"/>
              <a:t> - це звичайнісінький файл, просто </a:t>
            </a:r>
            <a:r>
              <a:rPr lang="uk-UA" altLang="en-US" sz="2200">
                <a:solidFill>
                  <a:srgbClr val="FF0000"/>
                </a:solidFill>
              </a:rPr>
              <a:t>множина </a:t>
            </a:r>
            <a:r>
              <a:rPr lang="en-US" altLang="en-US" sz="2200">
                <a:solidFill>
                  <a:srgbClr val="FF0000"/>
                </a:solidFill>
              </a:rPr>
              <a:t>байтів</a:t>
            </a:r>
            <a:r>
              <a:rPr lang="en-US" altLang="en-US" sz="2200"/>
              <a:t>. Умовно можна розглядати такий файл як </a:t>
            </a:r>
            <a:r>
              <a:rPr lang="uk-UA" altLang="en-US" sz="2200"/>
              <a:t>список (масив)</a:t>
            </a:r>
            <a:endParaRPr lang="uk-UA" altLang="en-US" sz="2200"/>
          </a:p>
          <a:p>
            <a:pPr marL="342900" marR="0" lvl="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l"/>
              <a:defRPr/>
            </a:pPr>
            <a:r>
              <a:rPr lang="en-US" altLang="en-US" sz="2200" b="1"/>
              <a:t>Текстовий файл</a:t>
            </a:r>
            <a:r>
              <a:rPr lang="en-US" altLang="en-US" sz="2200"/>
              <a:t> - це файл, який під час інтерпретації значень його байтів, як кодів його символів, і представлення його на екрані у вигляді сукупності цих символів - утворює осмислений текст. По суті, це </a:t>
            </a:r>
            <a:r>
              <a:rPr lang="uk-UA" altLang="en-US" sz="2200">
                <a:solidFill>
                  <a:srgbClr val="FF0000"/>
                </a:solidFill>
              </a:rPr>
              <a:t>множина </a:t>
            </a:r>
            <a:r>
              <a:rPr lang="en-US" altLang="en-US" sz="2200">
                <a:solidFill>
                  <a:srgbClr val="FF0000"/>
                </a:solidFill>
              </a:rPr>
              <a:t>рядків</a:t>
            </a:r>
            <a:r>
              <a:rPr lang="en-US" altLang="en-US" sz="2200"/>
              <a:t>. Роздільником рядків є символ переведення рядка (\n - Unix, \r - MacOS, \n\r - Microsoft)</a:t>
            </a:r>
            <a:endParaRPr lang="en-US" altLang="en-US" sz="2200"/>
          </a:p>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defRPr/>
            </a:pPr>
            <a:r>
              <a:rPr lang="uk-UA" altLang="en-US" sz="2200" b="1">
                <a:solidFill>
                  <a:srgbClr val="FF0000"/>
                </a:solidFill>
              </a:rPr>
              <a:t>С</a:t>
            </a:r>
            <a:r>
              <a:rPr lang="en-US" altLang="en-US" sz="2200" b="1">
                <a:solidFill>
                  <a:srgbClr val="FF0000"/>
                </a:solidFill>
              </a:rPr>
              <a:t>пособи роботи з бінарним і текстовим файлом різняться! </a:t>
            </a:r>
            <a:r>
              <a:rPr lang="en-US" altLang="en-US" sz="2200"/>
              <a:t>Можна отримати довільний байт за індексом, але не можна дістати довільний рядок - щоб дістати </a:t>
            </a:r>
            <a:r>
              <a:rPr lang="uk-UA" altLang="en-US" sz="2200"/>
              <a:t>п’ятий 	р</a:t>
            </a:r>
            <a:r>
              <a:rPr lang="en-US" altLang="en-US" sz="2200"/>
              <a:t>ядок, потрібно </a:t>
            </a:r>
            <a:r>
              <a:rPr lang="uk-UA" altLang="en-US" sz="2200"/>
              <a:t>буде </a:t>
            </a:r>
            <a:r>
              <a:rPr lang="en-US" altLang="en-US" sz="2200"/>
              <a:t>перебрати попередні </a:t>
            </a:r>
            <a:r>
              <a:rPr lang="uk-UA" altLang="en-US" sz="2200"/>
              <a:t>чотири!</a:t>
            </a:r>
            <a:endParaRPr lang="uk-UA" alt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Заголовок 1"/>
          <p:cNvSpPr>
            <a:spLocks noGrp="1"/>
          </p:cNvSpPr>
          <p:nvPr>
            <p:ph type="title"/>
          </p:nvPr>
        </p:nvSpPr>
        <p:spPr/>
        <p:txBody>
          <a:bodyPr vert="horz" wrap="square" lIns="91440" tIns="45720" rIns="91440" bIns="45720" anchor="ctr" anchorCtr="0"/>
          <a:p>
            <a:r>
              <a:rPr lang="uk-UA" altLang="en-US" dirty="0"/>
              <a:t>Файловий покажчик</a:t>
            </a:r>
            <a:endParaRPr lang="uk-UA" altLang="en-US" dirty="0"/>
          </a:p>
        </p:txBody>
      </p:sp>
      <p:sp>
        <p:nvSpPr>
          <p:cNvPr id="11266" name="Объект 2"/>
          <p:cNvSpPr>
            <a:spLocks noGrp="1"/>
          </p:cNvSpPr>
          <p:nvPr>
            <p:ph idx="1"/>
          </p:nvPr>
        </p:nvSpPr>
        <p:spPr>
          <a:xfrm>
            <a:off x="521970" y="1448435"/>
            <a:ext cx="7921625" cy="4416425"/>
          </a:xfrm>
        </p:spPr>
        <p:txBody>
          <a:bodyPr vert="horz" wrap="square" lIns="91440" tIns="45720" rIns="91440" bIns="45720" anchor="t" anchorCtr="0"/>
          <a:p>
            <a:pPr marL="0" indent="0">
              <a:buNone/>
            </a:pPr>
            <a:r>
              <a:rPr lang="en-US" altLang="en-US" sz="1900"/>
              <a:t>В Python файловий вказівник керується автоматично під час роботи з файлами. Коли файл відкрито за допомогою функції open(), Python використовує об'єкт файлу для відстеження поточної позиції в файлі, що аналогічно файловому вказівнику в інших мовах програмування. Ця позиція за замовчуванням дорівнює 0 (початок файлу), але автоматично зсувається під час читання та запису даних.</a:t>
            </a:r>
            <a:endParaRPr lang="en-US" altLang="en-US" sz="1900"/>
          </a:p>
          <a:p>
            <a:pPr marL="0" indent="0">
              <a:buNone/>
            </a:pPr>
            <a:r>
              <a:rPr lang="en-US" altLang="en-US" sz="1900"/>
              <a:t>При використанні методів читання та запису, таких як read(), write() або seek(), позиція в файлі зсувається на кількість прочитаних або записаних байтів. Python автоматично оновлює цю позицію в фоновому режимі.</a:t>
            </a:r>
            <a:endParaRPr lang="en-US" altLang="en-US" sz="1900"/>
          </a:p>
          <a:p>
            <a:pPr marL="0" indent="0">
              <a:buNone/>
            </a:pPr>
            <a:r>
              <a:rPr lang="en-US" altLang="en-US" sz="1900"/>
              <a:t>Щоб перемістити позицію вказівника на початок файлу або на будь-яку іншу позицію, використовується </a:t>
            </a:r>
            <a:r>
              <a:rPr lang="uk-UA" altLang="en-US" sz="1900"/>
              <a:t>функція </a:t>
            </a:r>
            <a:r>
              <a:rPr lang="en-US" altLang="en-US" sz="1900"/>
              <a:t>seek. Цей метод дозволяє вказати нову позицію в файлі, використовуючи параметр </a:t>
            </a:r>
            <a:r>
              <a:rPr lang="uk-UA" altLang="en-US" sz="1900"/>
              <a:t>	</a:t>
            </a:r>
            <a:r>
              <a:rPr lang="en-US" altLang="en-US" sz="1900"/>
              <a:t>зміщення offset і режим whence, який визначає точку відліку.</a:t>
            </a:r>
            <a:endParaRPr lang="en-US" altLang="en-US" sz="1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Заголовок 1"/>
          <p:cNvSpPr>
            <a:spLocks noGrp="1"/>
          </p:cNvSpPr>
          <p:nvPr>
            <p:ph type="title"/>
          </p:nvPr>
        </p:nvSpPr>
        <p:spPr/>
        <p:txBody>
          <a:bodyPr vert="horz" wrap="square" lIns="91440" tIns="45720" rIns="91440" bIns="45720" anchor="ctr" anchorCtr="0"/>
          <a:p>
            <a:r>
              <a:rPr lang="uk-UA" altLang="ru-RU" dirty="0"/>
              <a:t>Режими відкриття файлу</a:t>
            </a:r>
            <a:endParaRPr lang="uk-UA" altLang="ru-RU" dirty="0"/>
          </a:p>
        </p:txBody>
      </p:sp>
      <p:sp>
        <p:nvSpPr>
          <p:cNvPr id="12290" name="Объект 2"/>
          <p:cNvSpPr>
            <a:spLocks noGrp="1"/>
          </p:cNvSpPr>
          <p:nvPr>
            <p:ph idx="1"/>
          </p:nvPr>
        </p:nvSpPr>
        <p:spPr>
          <a:xfrm>
            <a:off x="532765" y="1466850"/>
            <a:ext cx="8128000" cy="4437380"/>
          </a:xfrm>
        </p:spPr>
        <p:txBody>
          <a:bodyPr vert="horz" wrap="square" lIns="91440" tIns="45720" rIns="91440" bIns="45720" anchor="t" anchorCtr="0"/>
          <a:p>
            <a:pPr marL="0" indent="0">
              <a:buNone/>
            </a:pPr>
            <a:r>
              <a:rPr lang="en-US" altLang="en-US" sz="1600"/>
              <a:t>Для створення / відкриття файлу використовується функція </a:t>
            </a:r>
            <a:r>
              <a:rPr lang="en-US" altLang="en-US" sz="1600" b="1"/>
              <a:t>open</a:t>
            </a:r>
            <a:r>
              <a:rPr lang="en-US" altLang="en-US" sz="1600"/>
              <a:t>:</a:t>
            </a:r>
            <a:endParaRPr lang="en-US" altLang="en-US" sz="1600"/>
          </a:p>
          <a:p>
            <a:pPr marL="0" indent="0">
              <a:buNone/>
            </a:pPr>
            <a:r>
              <a:rPr lang="en-US" altLang="en-US" sz="1600" b="1"/>
              <a:t>file = open("шлях до файлу", "режим відкриття")</a:t>
            </a:r>
            <a:endParaRPr lang="en-US" altLang="en-US" sz="1600" b="1"/>
          </a:p>
          <a:p>
            <a:pPr marL="0" indent="0">
              <a:buNone/>
            </a:pPr>
            <a:r>
              <a:rPr lang="en-US" altLang="en-US" sz="1600"/>
              <a:t>Шлях до файлу може бути відносним або абсолютним. Приклад абсолютного шляху — "C:\1\file.txt". Приклад відносного шляху — "file.txt", але при цьому </a:t>
            </a:r>
            <a:r>
              <a:rPr lang="uk-UA" altLang="en-US" sz="1600"/>
              <a:t>файл </a:t>
            </a:r>
            <a:r>
              <a:rPr lang="en-US" altLang="en-US" sz="1600"/>
              <a:t>повинен знаходитися безпосередньо поруч із py-файлом додатка.</a:t>
            </a:r>
            <a:endParaRPr lang="en-US" altLang="en-US" sz="1600"/>
          </a:p>
          <a:p>
            <a:pPr marL="0" indent="0">
              <a:buNone/>
            </a:pPr>
            <a:r>
              <a:rPr lang="en-US" altLang="en-US" sz="1600"/>
              <a:t>Режими:</a:t>
            </a:r>
            <a:endParaRPr lang="en-US" altLang="en-US" sz="1600"/>
          </a:p>
          <a:p>
            <a:pPr marL="0" indent="0">
              <a:buNone/>
            </a:pPr>
            <a:r>
              <a:rPr lang="en-US" altLang="en-US" sz="1600" b="1">
                <a:solidFill>
                  <a:srgbClr val="FF0000"/>
                </a:solidFill>
              </a:rPr>
              <a:t>"r" </a:t>
            </a:r>
            <a:r>
              <a:rPr lang="en-US" altLang="en-US" sz="1600" b="1"/>
              <a:t>— тільки для читання. Якщо файлу немає, функція згенерує помилку, програма впаде одразу (</a:t>
            </a:r>
            <a:r>
              <a:rPr lang="uk-UA" altLang="en-US" sz="1600" b="1"/>
              <a:t>буде виліт)</a:t>
            </a:r>
            <a:r>
              <a:rPr lang="ru-RU" altLang="uk-UA" sz="1600" b="1"/>
              <a:t> - </a:t>
            </a:r>
            <a:r>
              <a:rPr lang="ru-RU" altLang="uk-UA" sz="1600" b="1">
                <a:solidFill>
                  <a:srgbClr val="0070C0"/>
                </a:solidFill>
              </a:rPr>
              <a:t>це режим за замовчуванням</a:t>
            </a:r>
            <a:endParaRPr lang="en-US" altLang="en-US" sz="1600" b="1"/>
          </a:p>
          <a:p>
            <a:pPr marL="0" indent="0">
              <a:buNone/>
            </a:pPr>
            <a:r>
              <a:rPr lang="en-US" altLang="en-US" sz="1600" b="1">
                <a:solidFill>
                  <a:srgbClr val="FF0000"/>
                </a:solidFill>
              </a:rPr>
              <a:t>"w"</a:t>
            </a:r>
            <a:r>
              <a:rPr lang="en-US" altLang="en-US" sz="1600" b="1"/>
              <a:t> — тільки для запису. Якщо файл відсутній, він створюється, якщо файл існує, його вміст буде видалений</a:t>
            </a:r>
            <a:endParaRPr lang="en-US" altLang="en-US" sz="1600" b="1"/>
          </a:p>
          <a:p>
            <a:pPr marL="0" indent="0">
              <a:buNone/>
            </a:pPr>
            <a:r>
              <a:rPr lang="en-US" altLang="en-US" sz="1600" b="1">
                <a:solidFill>
                  <a:srgbClr val="FF0000"/>
                </a:solidFill>
              </a:rPr>
              <a:t>"a"</a:t>
            </a:r>
            <a:r>
              <a:rPr lang="en-US" altLang="en-US" sz="1600" b="1"/>
              <a:t> — додавання в кінець файлу. Якщо файл відсутній, він створюється</a:t>
            </a:r>
            <a:endParaRPr lang="en-US" altLang="en-US" sz="1600" b="1"/>
          </a:p>
          <a:p>
            <a:pPr marL="0" indent="0">
              <a:buNone/>
            </a:pPr>
            <a:r>
              <a:rPr lang="en-US" altLang="en-US" sz="1600" b="1">
                <a:solidFill>
                  <a:srgbClr val="FF0000"/>
                </a:solidFill>
              </a:rPr>
              <a:t>"r+"</a:t>
            </a:r>
            <a:r>
              <a:rPr lang="en-US" altLang="en-US" sz="1600" b="1"/>
              <a:t> — читання та запис (файл повинен існувати!)</a:t>
            </a:r>
            <a:endParaRPr lang="en-US" altLang="en-US" sz="1600" b="1"/>
          </a:p>
          <a:p>
            <a:pPr marL="0" indent="0">
              <a:buNone/>
            </a:pPr>
            <a:r>
              <a:rPr lang="en-US" altLang="en-US" sz="1600" b="1">
                <a:solidFill>
                  <a:srgbClr val="FF0000"/>
                </a:solidFill>
              </a:rPr>
              <a:t>"w+"</a:t>
            </a:r>
            <a:r>
              <a:rPr lang="en-US" altLang="en-US" sz="1600" b="1"/>
              <a:t> — читання та запис (поведінка як у "w")</a:t>
            </a:r>
            <a:endParaRPr lang="en-US" altLang="en-US" sz="1600" b="1"/>
          </a:p>
          <a:p>
            <a:pPr marL="0" indent="0">
              <a:buNone/>
            </a:pPr>
            <a:r>
              <a:rPr lang="en-US" altLang="en-US" sz="1600" b="1">
                <a:solidFill>
                  <a:srgbClr val="FF0000"/>
                </a:solidFill>
              </a:rPr>
              <a:t>"a+"</a:t>
            </a:r>
            <a:r>
              <a:rPr lang="en-US" altLang="en-US" sz="1600" b="1"/>
              <a:t> — додавання та читання (поведінка як у "a")</a:t>
            </a:r>
            <a:r>
              <a:rPr lang="ru-RU" altLang="en-US" sz="1600" b="1"/>
              <a:t> - </a:t>
            </a:r>
            <a:r>
              <a:rPr lang="ru-RU" altLang="en-US" sz="1600" b="1">
                <a:solidFill>
                  <a:srgbClr val="0070C0"/>
                </a:solidFill>
              </a:rPr>
              <a:t>самий зручний</a:t>
            </a:r>
            <a:endParaRPr lang="ru-RU" altLang="en-US" sz="1600" b="1">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
          <p:cNvSpPr>
            <a:spLocks noGrp="1"/>
          </p:cNvSpPr>
          <p:nvPr>
            <p:ph type="title"/>
          </p:nvPr>
        </p:nvSpPr>
        <p:spPr>
          <a:xfrm>
            <a:off x="195263" y="228600"/>
            <a:ext cx="9705975" cy="914400"/>
          </a:xfrm>
        </p:spPr>
        <p:txBody>
          <a:bodyPr vert="horz" wrap="square" lIns="91440" tIns="45720" rIns="91440" bIns="45720" anchor="ctr" anchorCtr="0"/>
          <a:p>
            <a:pPr>
              <a:buNone/>
            </a:pPr>
            <a:r>
              <a:rPr lang="ru-RU" sz="3800" dirty="0"/>
              <a:t>Коли прописав шлях неправильно</a:t>
            </a:r>
            <a:endParaRPr lang="ru-RU" sz="3800" dirty="0"/>
          </a:p>
        </p:txBody>
      </p:sp>
      <p:sp>
        <p:nvSpPr>
          <p:cNvPr id="14338" name="Content Placeholder 2"/>
          <p:cNvSpPr>
            <a:spLocks noGrp="1"/>
          </p:cNvSpPr>
          <p:nvPr>
            <p:ph idx="1"/>
          </p:nvPr>
        </p:nvSpPr>
        <p:spPr/>
        <p:txBody>
          <a:bodyPr vert="horz" wrap="square" lIns="91440" tIns="45720" rIns="91440" bIns="45720" anchor="t" anchorCtr="0"/>
          <a:p>
            <a:endParaRPr lang="ru-RU" dirty="0"/>
          </a:p>
        </p:txBody>
      </p:sp>
      <p:pic>
        <p:nvPicPr>
          <p:cNvPr id="14339" name="Picture 2" descr="C:\Users\Alex\Desktop\photo_2020-01-31_11-30-06.jpg"/>
          <p:cNvPicPr>
            <a:picLocks noChangeAspect="1"/>
          </p:cNvPicPr>
          <p:nvPr/>
        </p:nvPicPr>
        <p:blipFill>
          <a:blip r:embed="rId1"/>
          <a:stretch>
            <a:fillRect/>
          </a:stretch>
        </p:blipFill>
        <p:spPr>
          <a:xfrm>
            <a:off x="-36512" y="1341438"/>
            <a:ext cx="9256712" cy="5516562"/>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Заголовок 1"/>
          <p:cNvSpPr>
            <a:spLocks noGrp="1"/>
          </p:cNvSpPr>
          <p:nvPr>
            <p:ph type="title"/>
          </p:nvPr>
        </p:nvSpPr>
        <p:spPr/>
        <p:txBody>
          <a:bodyPr vert="horz" wrap="square" lIns="91440" tIns="45720" rIns="91440" bIns="45720" anchor="ctr" anchorCtr="0"/>
          <a:p>
            <a:r>
              <a:rPr lang="ru-RU" altLang="ru-RU" dirty="0"/>
              <a:t>Р</a:t>
            </a:r>
            <a:r>
              <a:rPr lang="uk-UA" altLang="ru-RU" dirty="0"/>
              <a:t>о</a:t>
            </a:r>
            <a:r>
              <a:rPr lang="ru-RU" altLang="ru-RU" dirty="0"/>
              <a:t>б</a:t>
            </a:r>
            <a:r>
              <a:rPr lang="uk-UA" altLang="ru-RU" dirty="0"/>
              <a:t>от</a:t>
            </a:r>
            <a:r>
              <a:rPr lang="ru-RU" altLang="ru-RU" dirty="0"/>
              <a:t>а </a:t>
            </a:r>
            <a:r>
              <a:rPr lang="uk-UA" altLang="ru-RU" dirty="0"/>
              <a:t>порядково</a:t>
            </a:r>
            <a:endParaRPr lang="uk-UA" altLang="ru-RU" dirty="0"/>
          </a:p>
        </p:txBody>
      </p:sp>
      <p:sp>
        <p:nvSpPr>
          <p:cNvPr id="17410" name="Объект 2"/>
          <p:cNvSpPr>
            <a:spLocks noGrp="1"/>
          </p:cNvSpPr>
          <p:nvPr>
            <p:ph idx="1"/>
          </p:nvPr>
        </p:nvSpPr>
        <p:spPr/>
        <p:txBody>
          <a:bodyPr vert="horz" wrap="square" lIns="91440" tIns="45720" rIns="91440" bIns="45720" anchor="t" anchorCtr="0"/>
          <a:p>
            <a:pPr marL="0" indent="0" algn="ctr">
              <a:buNone/>
            </a:pPr>
            <a:r>
              <a:rPr lang="en-US" altLang="en-US" b="1">
                <a:solidFill>
                  <a:srgbClr val="0070C0"/>
                </a:solidFill>
              </a:rPr>
              <a:t>https://gist.github.com/sunmeat/faf03791fe6ed5ea636fe23ef8765f7a</a:t>
            </a:r>
            <a:endParaRPr lang="en-US" altLang="en-US" b="1">
              <a:solidFill>
                <a:srgbClr val="0070C0"/>
              </a:solidFill>
            </a:endParaRPr>
          </a:p>
        </p:txBody>
      </p:sp>
      <p:pic>
        <p:nvPicPr>
          <p:cNvPr id="2" name="Picture 1"/>
          <p:cNvPicPr>
            <a:picLocks noChangeAspect="1"/>
          </p:cNvPicPr>
          <p:nvPr/>
        </p:nvPicPr>
        <p:blipFill>
          <a:blip r:embed="rId1"/>
          <a:stretch>
            <a:fillRect/>
          </a:stretch>
        </p:blipFill>
        <p:spPr>
          <a:xfrm>
            <a:off x="-78105" y="2889885"/>
            <a:ext cx="9231630" cy="28898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Заголовок 1"/>
          <p:cNvSpPr>
            <a:spLocks noGrp="1"/>
          </p:cNvSpPr>
          <p:nvPr>
            <p:ph type="title"/>
          </p:nvPr>
        </p:nvSpPr>
        <p:spPr/>
        <p:txBody>
          <a:bodyPr vert="horz" wrap="square" lIns="91440" tIns="45720" rIns="91440" bIns="45720" anchor="ctr" anchorCtr="0"/>
          <a:p>
            <a:r>
              <a:rPr lang="uk-UA" altLang="ru-RU" dirty="0"/>
              <a:t>Переміщення по файлу</a:t>
            </a:r>
            <a:endParaRPr lang="uk-UA" altLang="ru-RU" dirty="0"/>
          </a:p>
        </p:txBody>
      </p:sp>
      <p:sp>
        <p:nvSpPr>
          <p:cNvPr id="18434" name="Объект 2"/>
          <p:cNvSpPr>
            <a:spLocks noGrp="1"/>
          </p:cNvSpPr>
          <p:nvPr>
            <p:ph idx="1"/>
          </p:nvPr>
        </p:nvSpPr>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https://gist.github.com/sunmeat/1a3482048fdb37b3215f9878944ea75d</a:t>
            </a:r>
            <a:endParaRPr lang="en-US" altLang="en-US" b="1">
              <a:gradFill>
                <a:gsLst>
                  <a:gs pos="0">
                    <a:srgbClr val="007BD3"/>
                  </a:gs>
                  <a:gs pos="100000">
                    <a:srgbClr val="034373"/>
                  </a:gs>
                </a:gsLst>
                <a:lin scaled="0"/>
              </a:gra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Заголовок 1"/>
          <p:cNvSpPr>
            <a:spLocks noGrp="1"/>
          </p:cNvSpPr>
          <p:nvPr>
            <p:ph type="title"/>
          </p:nvPr>
        </p:nvSpPr>
        <p:spPr/>
        <p:txBody>
          <a:bodyPr vert="horz" wrap="square" lIns="91440" tIns="45720" rIns="91440" bIns="45720" anchor="ctr" anchorCtr="0"/>
          <a:p>
            <a:r>
              <a:rPr lang="uk-UA" altLang="ru-RU" dirty="0"/>
              <a:t>Створення файлів</a:t>
            </a:r>
            <a:r>
              <a:rPr lang="ru-RU" altLang="uk-UA" dirty="0"/>
              <a:t>, папок</a:t>
            </a:r>
            <a:endParaRPr lang="ru-RU" altLang="uk-UA" dirty="0"/>
          </a:p>
        </p:txBody>
      </p:sp>
      <p:sp>
        <p:nvSpPr>
          <p:cNvPr id="19458" name="Объект 2"/>
          <p:cNvSpPr>
            <a:spLocks noGrp="1"/>
          </p:cNvSpPr>
          <p:nvPr>
            <p:ph idx="1"/>
          </p:nvPr>
        </p:nvSpPr>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https://gist.github.com/sunmeat/0a665a334394edb6fe8c56d1f5382e1b</a:t>
            </a:r>
            <a:endParaRPr lang="en-US" altLang="en-US" b="1">
              <a:gradFill>
                <a:gsLst>
                  <a:gs pos="0">
                    <a:srgbClr val="007BD3"/>
                  </a:gs>
                  <a:gs pos="100000">
                    <a:srgbClr val="034373"/>
                  </a:gs>
                </a:gsLst>
                <a:lin scaled="0"/>
              </a:gra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Заголовок 1"/>
          <p:cNvSpPr>
            <a:spLocks noGrp="1"/>
          </p:cNvSpPr>
          <p:nvPr>
            <p:ph type="title"/>
          </p:nvPr>
        </p:nvSpPr>
        <p:spPr/>
        <p:txBody>
          <a:bodyPr vert="horz" wrap="square" lIns="91440" tIns="45720" rIns="91440" bIns="45720" anchor="ctr" anchorCtr="0"/>
          <a:p>
            <a:r>
              <a:rPr lang="uk-UA" altLang="ru-RU" dirty="0"/>
              <a:t>Зчитування усього файлу</a:t>
            </a:r>
            <a:endParaRPr lang="uk-UA" altLang="ru-RU" dirty="0"/>
          </a:p>
        </p:txBody>
      </p:sp>
      <p:sp>
        <p:nvSpPr>
          <p:cNvPr id="21506" name="Объект 2"/>
          <p:cNvSpPr>
            <a:spLocks noGrp="1"/>
          </p:cNvSpPr>
          <p:nvPr>
            <p:ph idx="1"/>
          </p:nvPr>
        </p:nvSpPr>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https://gist.github.com/sunmeat/395997cc210f999f30d6ae769fa45cd3</a:t>
            </a:r>
            <a:endParaRPr lang="en-US" altLang="en-US" b="1">
              <a:gradFill>
                <a:gsLst>
                  <a:gs pos="0">
                    <a:srgbClr val="007BD3"/>
                  </a:gs>
                  <a:gs pos="100000">
                    <a:srgbClr val="034373"/>
                  </a:gs>
                </a:gsLst>
                <a:lin scaled="0"/>
              </a:gra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Заголовок 1"/>
          <p:cNvSpPr>
            <a:spLocks noGrp="1"/>
          </p:cNvSpPr>
          <p:nvPr>
            <p:ph type="title"/>
          </p:nvPr>
        </p:nvSpPr>
        <p:spPr/>
        <p:txBody>
          <a:bodyPr vert="horz" wrap="square" lIns="91440" tIns="45720" rIns="91440" bIns="45720" anchor="ctr" anchorCtr="0"/>
          <a:p>
            <a:r>
              <a:rPr lang="uk-UA" dirty="0"/>
              <a:t>Збереження списку списків</a:t>
            </a:r>
            <a:endParaRPr lang="uk-UA" dirty="0"/>
          </a:p>
        </p:txBody>
      </p:sp>
      <p:sp>
        <p:nvSpPr>
          <p:cNvPr id="23554" name="Объект 2"/>
          <p:cNvSpPr>
            <a:spLocks noGrp="1"/>
          </p:cNvSpPr>
          <p:nvPr>
            <p:ph idx="1"/>
          </p:nvPr>
        </p:nvSpPr>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https://gist.github.com/sunmeat/d8cbbc57ab4d2e221e1221bfc7ff9f63</a:t>
            </a:r>
            <a:endParaRPr lang="en-US" altLang="en-US" b="1">
              <a:gradFill>
                <a:gsLst>
                  <a:gs pos="0">
                    <a:srgbClr val="007BD3"/>
                  </a:gs>
                  <a:gs pos="100000">
                    <a:srgbClr val="034373"/>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Заголовок 1"/>
          <p:cNvSpPr>
            <a:spLocks noGrp="1"/>
          </p:cNvSpPr>
          <p:nvPr>
            <p:ph type="title"/>
          </p:nvPr>
        </p:nvSpPr>
        <p:spPr/>
        <p:txBody>
          <a:bodyPr vert="horz" wrap="square" lIns="91440" tIns="45720" rIns="91440" bIns="45720" anchor="ctr" anchorCtr="0"/>
          <a:p>
            <a:r>
              <a:rPr lang="en-US" altLang="en-US"/>
              <a:t>Помилки на етапі виконання</a:t>
            </a:r>
            <a:endParaRPr lang="en-US" altLang="en-US"/>
          </a:p>
        </p:txBody>
      </p:sp>
      <p:sp>
        <p:nvSpPr>
          <p:cNvPr id="7170" name="Объект 2"/>
          <p:cNvSpPr>
            <a:spLocks noGrp="1"/>
          </p:cNvSpPr>
          <p:nvPr>
            <p:ph idx="1"/>
          </p:nvPr>
        </p:nvSpPr>
        <p:spPr>
          <a:xfrm>
            <a:off x="468313" y="1484313"/>
            <a:ext cx="8207375" cy="4419600"/>
          </a:xfrm>
        </p:spPr>
        <p:txBody>
          <a:bodyPr vert="horz" wrap="square" lIns="91440" tIns="45720" rIns="91440" bIns="45720" anchor="t" anchorCtr="0"/>
          <a:p>
            <a:pPr marL="0" indent="0">
              <a:buNone/>
            </a:pPr>
            <a:r>
              <a:rPr lang="en-US" altLang="en-US" sz="2900"/>
              <a:t>Ідеальний час для упіймання помилки - це час компіляції, тобто перш ніж програма запуститься. Однак не всі помилки можуть бути визначені на цьому етапі. Проблеми, що залишилися, мають бути опрацьовані під час виконання, за допомогою певного механізму, який дасть змогу від джерела помилки надіслати необхідну інформацію в іншу частину коду, де прописано логіку щодо усунення проблеми.</a:t>
            </a:r>
            <a:endParaRPr lang="en-US" altLang="en-US" sz="29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Заголовок 1"/>
          <p:cNvSpPr>
            <a:spLocks noGrp="1"/>
          </p:cNvSpPr>
          <p:nvPr>
            <p:ph type="title"/>
          </p:nvPr>
        </p:nvSpPr>
        <p:spPr/>
        <p:txBody>
          <a:bodyPr vert="horz" wrap="square" lIns="91440" tIns="45720" rIns="91440" bIns="45720" anchor="ctr" anchorCtr="0"/>
          <a:p>
            <a:r>
              <a:rPr lang="uk-UA" altLang="uk-UA" dirty="0"/>
              <a:t>Текстовий аналіз файлу</a:t>
            </a:r>
            <a:endParaRPr lang="uk-UA" altLang="uk-UA" dirty="0"/>
          </a:p>
        </p:txBody>
      </p:sp>
      <p:sp>
        <p:nvSpPr>
          <p:cNvPr id="25602" name="Объект 2"/>
          <p:cNvSpPr>
            <a:spLocks noGrp="1"/>
          </p:cNvSpPr>
          <p:nvPr>
            <p:ph sz="half" idx="1"/>
          </p:nvPr>
        </p:nvSpPr>
        <p:spPr/>
        <p:txBody>
          <a:bodyPr vert="horz" wrap="square" lIns="91440" tIns="45720" rIns="91440" bIns="45720" anchor="t" anchorCtr="0"/>
          <a:p>
            <a:pPr marL="0" indent="0" algn="ctr">
              <a:buNone/>
            </a:pPr>
            <a:r>
              <a:rPr lang="en-US" altLang="en-US" b="1">
                <a:gradFill>
                  <a:gsLst>
                    <a:gs pos="0">
                      <a:srgbClr val="007BD3"/>
                    </a:gs>
                    <a:gs pos="100000">
                      <a:srgbClr val="034373"/>
                    </a:gs>
                  </a:gsLst>
                  <a:lin scaled="0"/>
                </a:gradFill>
              </a:rPr>
              <a:t>https://gist.github.com/sunmeat/472c34c26a06a0316d3f3559ee0b28bc</a:t>
            </a:r>
            <a:endParaRPr lang="en-US" altLang="en-US" b="1">
              <a:gradFill>
                <a:gsLst>
                  <a:gs pos="0">
                    <a:srgbClr val="007BD3"/>
                  </a:gs>
                  <a:gs pos="100000">
                    <a:srgbClr val="034373"/>
                  </a:gs>
                </a:gsLst>
                <a:lin scaled="0"/>
              </a:gradFill>
            </a:endParaRPr>
          </a:p>
        </p:txBody>
      </p:sp>
      <p:pic>
        <p:nvPicPr>
          <p:cNvPr id="2" name="Content Placeholder 1"/>
          <p:cNvPicPr>
            <a:picLocks noChangeAspect="1"/>
          </p:cNvPicPr>
          <p:nvPr>
            <p:ph sz="half" idx="2"/>
          </p:nvPr>
        </p:nvPicPr>
        <p:blipFill>
          <a:blip r:embed="rId1"/>
          <a:stretch>
            <a:fillRect/>
          </a:stretch>
        </p:blipFill>
        <p:spPr>
          <a:xfrm>
            <a:off x="4940935" y="1470660"/>
            <a:ext cx="3206115" cy="45459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Заголовок 1"/>
          <p:cNvSpPr>
            <a:spLocks noGrp="1"/>
          </p:cNvSpPr>
          <p:nvPr>
            <p:ph type="title"/>
          </p:nvPr>
        </p:nvSpPr>
        <p:spPr/>
        <p:txBody>
          <a:bodyPr vert="horz" wrap="square" lIns="91440" tIns="45720" rIns="91440" bIns="45720" anchor="ctr" anchorCtr="0"/>
          <a:p>
            <a:r>
              <a:rPr lang="uk-UA" altLang="ru-RU" dirty="0"/>
              <a:t>Пошук файлів у системі</a:t>
            </a:r>
            <a:endParaRPr lang="uk-UA" altLang="ru-RU" dirty="0"/>
          </a:p>
        </p:txBody>
      </p:sp>
      <p:sp>
        <p:nvSpPr>
          <p:cNvPr id="25602" name="Объект 2"/>
          <p:cNvSpPr>
            <a:spLocks noGrp="1"/>
          </p:cNvSpPr>
          <p:nvPr>
            <p:ph idx="1"/>
          </p:nvPr>
        </p:nvSpPr>
        <p:spPr/>
        <p:txBody>
          <a:bodyPr vert="horz" wrap="square" lIns="91440" tIns="45720" rIns="91440" bIns="45720" anchor="t" anchorCtr="0"/>
          <a:p>
            <a:pPr marL="0" indent="0" algn="ctr">
              <a:buNone/>
            </a:pPr>
            <a:endParaRPr lang="en-US" altLang="en-US" b="1">
              <a:gradFill>
                <a:gsLst>
                  <a:gs pos="0">
                    <a:srgbClr val="007BD3"/>
                  </a:gs>
                  <a:gs pos="100000">
                    <a:srgbClr val="034373"/>
                  </a:gs>
                </a:gsLst>
                <a:lin scaled="0"/>
              </a:gradFill>
            </a:endParaRPr>
          </a:p>
          <a:p>
            <a:pPr marL="0" indent="0" algn="ctr">
              <a:buNone/>
            </a:pPr>
            <a:endParaRPr lang="en-US" altLang="en-US" b="1">
              <a:gradFill>
                <a:gsLst>
                  <a:gs pos="0">
                    <a:srgbClr val="007BD3"/>
                  </a:gs>
                  <a:gs pos="100000">
                    <a:srgbClr val="034373"/>
                  </a:gs>
                </a:gsLst>
                <a:lin scaled="0"/>
              </a:gradFill>
            </a:endParaRPr>
          </a:p>
          <a:p>
            <a:pPr marL="0" indent="0" algn="ctr">
              <a:buNone/>
            </a:pPr>
            <a:r>
              <a:rPr lang="en-US" altLang="en-US" b="1">
                <a:gradFill>
                  <a:gsLst>
                    <a:gs pos="0">
                      <a:srgbClr val="007BD3"/>
                    </a:gs>
                    <a:gs pos="100000">
                      <a:srgbClr val="034373"/>
                    </a:gs>
                  </a:gsLst>
                  <a:lin scaled="0"/>
                </a:gradFill>
              </a:rPr>
              <a:t>https://gist.github.com/sunmeat/0bbbfac121bfd0483d77600d1fb0c526</a:t>
            </a:r>
            <a:endParaRPr lang="en-US" altLang="en-US" b="1">
              <a:gradFill>
                <a:gsLst>
                  <a:gs pos="0">
                    <a:srgbClr val="007BD3"/>
                  </a:gs>
                  <a:gs pos="100000">
                    <a:srgbClr val="034373"/>
                  </a:gs>
                </a:gsLst>
                <a:lin scaled="0"/>
              </a:gra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Заголовок 1"/>
          <p:cNvSpPr>
            <a:spLocks noGrp="1"/>
          </p:cNvSpPr>
          <p:nvPr>
            <p:ph type="title"/>
          </p:nvPr>
        </p:nvSpPr>
        <p:spPr/>
        <p:txBody>
          <a:bodyPr vert="horz" wrap="square" lIns="91440" tIns="45720" rIns="91440" bIns="45720" anchor="ctr" anchorCtr="0"/>
          <a:p>
            <a:r>
              <a:rPr lang="uk-UA" altLang="ru-RU" dirty="0"/>
              <a:t>Продвинутий пошук файлів </a:t>
            </a:r>
            <a:endParaRPr lang="uk-UA" altLang="ru-RU" dirty="0"/>
          </a:p>
        </p:txBody>
      </p:sp>
      <p:sp>
        <p:nvSpPr>
          <p:cNvPr id="25602" name="Объект 2"/>
          <p:cNvSpPr>
            <a:spLocks noGrp="1"/>
          </p:cNvSpPr>
          <p:nvPr>
            <p:ph idx="1"/>
          </p:nvPr>
        </p:nvSpPr>
        <p:spPr/>
        <p:txBody>
          <a:bodyPr vert="horz" wrap="square" lIns="91440" tIns="45720" rIns="91440" bIns="45720" anchor="t" anchorCtr="0"/>
          <a:p>
            <a:pPr marL="0" indent="0" algn="ctr">
              <a:buNone/>
            </a:pPr>
            <a:r>
              <a:rPr lang="en-US" altLang="en-US" b="1">
                <a:gradFill>
                  <a:gsLst>
                    <a:gs pos="0">
                      <a:srgbClr val="007BD3"/>
                    </a:gs>
                    <a:gs pos="100000">
                      <a:srgbClr val="034373"/>
                    </a:gs>
                  </a:gsLst>
                  <a:lin scaled="0"/>
                </a:gradFill>
              </a:rPr>
              <a:t>https://gist.github.com/sunmeat/8474782caf92e9c2b6ef64002847b86c</a:t>
            </a:r>
            <a:endParaRPr lang="en-US" altLang="en-US" b="1">
              <a:gradFill>
                <a:gsLst>
                  <a:gs pos="0">
                    <a:srgbClr val="007BD3"/>
                  </a:gs>
                  <a:gs pos="100000">
                    <a:srgbClr val="034373"/>
                  </a:gs>
                </a:gsLst>
                <a:lin scaled="0"/>
              </a:gradFill>
            </a:endParaRPr>
          </a:p>
        </p:txBody>
      </p:sp>
      <p:pic>
        <p:nvPicPr>
          <p:cNvPr id="2" name="Picture 1" descr="Снимок экрана 2024-12-20 161432"/>
          <p:cNvPicPr>
            <a:picLocks noChangeAspect="1"/>
          </p:cNvPicPr>
          <p:nvPr/>
        </p:nvPicPr>
        <p:blipFill>
          <a:blip r:embed="rId1"/>
          <a:stretch>
            <a:fillRect/>
          </a:stretch>
        </p:blipFill>
        <p:spPr>
          <a:xfrm>
            <a:off x="1123950" y="2774950"/>
            <a:ext cx="6878320" cy="41167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Заголовок 1"/>
          <p:cNvSpPr>
            <a:spLocks noGrp="1"/>
          </p:cNvSpPr>
          <p:nvPr>
            <p:ph type="title"/>
          </p:nvPr>
        </p:nvSpPr>
        <p:spPr/>
        <p:txBody>
          <a:bodyPr vert="horz" wrap="square" lIns="91440" tIns="45720" rIns="91440" bIns="45720" anchor="ctr" anchorCtr="0"/>
          <a:p>
            <a:r>
              <a:rPr lang="ru-RU" altLang="ru-RU" dirty="0"/>
              <a:t>Практика</a:t>
            </a:r>
            <a:endParaRPr lang="ru-RU" altLang="ru-RU" dirty="0"/>
          </a:p>
        </p:txBody>
      </p:sp>
      <p:sp>
        <p:nvSpPr>
          <p:cNvPr id="26626" name="Объект 2"/>
          <p:cNvSpPr>
            <a:spLocks noGrp="1"/>
          </p:cNvSpPr>
          <p:nvPr>
            <p:ph idx="1"/>
          </p:nvPr>
        </p:nvSpPr>
        <p:spPr>
          <a:xfrm>
            <a:off x="476885" y="1448435"/>
            <a:ext cx="7921625" cy="4416425"/>
          </a:xfrm>
        </p:spPr>
        <p:txBody>
          <a:bodyPr vert="horz" wrap="square" lIns="91440" tIns="45720" rIns="91440" bIns="45720" anchor="t" anchorCtr="0"/>
          <a:p>
            <a:pPr marL="457200" indent="-457200">
              <a:buFont typeface="Arial" panose="020B0604020202020204" pitchFamily="34" charset="0"/>
              <a:buChar char="•"/>
            </a:pPr>
            <a:r>
              <a:rPr lang="en-US" altLang="en-US"/>
              <a:t>«</a:t>
            </a:r>
            <a:r>
              <a:rPr lang="en-US" altLang="en-US"/>
              <a:t>Склади речення</a:t>
            </a:r>
            <a:r>
              <a:rPr lang="en-US" altLang="en-US"/>
              <a:t>»</a:t>
            </a:r>
            <a:r>
              <a:rPr lang="en-US" altLang="en-US"/>
              <a:t>. Є файли: Хто, Де, Коли, З ким, Що робили, Що вийшло, Мораль. Користуючись random, програма складає жартівливе речення і показує його на екран.</a:t>
            </a:r>
            <a:endParaRPr lang="en-US" altLang="en-US"/>
          </a:p>
          <a:p>
            <a:pPr marL="457200" indent="-457200">
              <a:buFont typeface="Arial" panose="020B0604020202020204" pitchFamily="34" charset="0"/>
              <a:buChar char="•"/>
            </a:pPr>
            <a:r>
              <a:rPr lang="en-US" altLang="en-US"/>
              <a:t>У файлі в стовпчик зберігаються іменники. Користувач вводить слово. Завдання програми підібрати з файлу риму до вказаного слова.</a:t>
            </a: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ext Box 737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ru-RU" altLang="x-none" sz="4200" dirty="0" err="1">
                <a:solidFill>
                  <a:srgbClr val="FFFFFF"/>
                </a:solidFill>
                <a:latin typeface="Arial" panose="020B0604020202020204" pitchFamily="34" charset="0"/>
              </a:rPr>
              <a:t>Домашнє завдання</a:t>
            </a:r>
            <a:endParaRPr lang="ru-RU" altLang="x-none" sz="4200" dirty="0" err="1">
              <a:solidFill>
                <a:srgbClr val="FFFFFF"/>
              </a:solidFill>
              <a:latin typeface="Arial" panose="020B0604020202020204" pitchFamily="34" charset="0"/>
            </a:endParaRPr>
          </a:p>
        </p:txBody>
      </p:sp>
      <p:sp>
        <p:nvSpPr>
          <p:cNvPr id="149507" name="Text Box 73729"/>
          <p:cNvSpPr txBox="1"/>
          <p:nvPr/>
        </p:nvSpPr>
        <p:spPr>
          <a:xfrm>
            <a:off x="395605" y="1386205"/>
            <a:ext cx="8088630" cy="4419600"/>
          </a:xfrm>
          <a:prstGeom prst="rect">
            <a:avLst/>
          </a:prstGeom>
          <a:noFill/>
          <a:ln w="9525">
            <a:noFill/>
          </a:ln>
        </p:spPr>
        <p:txBody>
          <a:bodyPr wrap="square" lIns="91440" tIns="45720" rIns="91440" bIns="45720" anchor="t" anchorCtr="0"/>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x-none" sz="3200" b="1" dirty="0" err="1">
                <a:solidFill>
                  <a:srgbClr val="000000"/>
                </a:solidFill>
                <a:latin typeface="Arial" panose="020B0604020202020204" pitchFamily="34" charset="0"/>
              </a:rPr>
              <a:t>Застосувати роботу з файлами та виключеннями у фінальному практичному проєкті по пайтону</a:t>
            </a:r>
            <a:endParaRPr lang="uk-UA" altLang="x-none" sz="3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x-none" sz="3200" b="1" dirty="0" err="1">
                <a:solidFill>
                  <a:srgbClr val="000000"/>
                </a:solidFill>
                <a:latin typeface="Arial" panose="020B0604020202020204" pitchFamily="34" charset="0"/>
              </a:rPr>
              <a:t>Фінальний проєкт викласти                у публічний репозиторій на </a:t>
            </a:r>
            <a:r>
              <a:rPr lang="en-US" altLang="x-none" sz="3200" b="1" dirty="0" err="1">
                <a:solidFill>
                  <a:srgbClr val="000000"/>
                </a:solidFill>
                <a:latin typeface="Arial" panose="020B0604020202020204" pitchFamily="34" charset="0"/>
              </a:rPr>
              <a:t>github</a:t>
            </a:r>
            <a:endParaRPr lang="ru-RU" altLang="x-none" sz="3200" b="1" dirty="0" err="1">
              <a:solidFill>
                <a:srgbClr val="000000"/>
              </a:solidFill>
              <a:latin typeface="Arial" panose="020B0604020202020204" pitchFamily="34" charset="0"/>
            </a:endParaRPr>
          </a:p>
          <a:p>
            <a:pPr marL="339725" indent="-339725" defTabSz="457200">
              <a:spcBef>
                <a:spcPts val="450"/>
              </a:spcBef>
              <a:buClr>
                <a:srgbClr val="996666"/>
              </a:buClr>
              <a:buSzPct val="80000"/>
              <a:buFont typeface="Wingdings" panose="05000000000000000000"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uk-UA" altLang="ru-RU" sz="3200" b="1" dirty="0" err="1">
                <a:solidFill>
                  <a:srgbClr val="000000"/>
                </a:solidFill>
                <a:latin typeface="Arial" panose="020B0604020202020204" pitchFamily="34" charset="0"/>
              </a:rPr>
              <a:t>Посилання на публічний репозиторій з фінальним проєктом </a:t>
            </a:r>
            <a:r>
              <a:rPr lang="ru-RU" altLang="ru-RU" sz="3200" b="1" dirty="0" err="1">
                <a:solidFill>
                  <a:srgbClr val="000000"/>
                </a:solidFill>
                <a:latin typeface="Arial" panose="020B0604020202020204" pitchFamily="34" charset="0"/>
              </a:rPr>
              <a:t>над</a:t>
            </a:r>
            <a:r>
              <a:rPr lang="uk-UA" altLang="ru-RU" sz="3200" b="1" dirty="0" err="1">
                <a:solidFill>
                  <a:srgbClr val="000000"/>
                </a:solidFill>
                <a:latin typeface="Arial" panose="020B0604020202020204" pitchFamily="34" charset="0"/>
              </a:rPr>
              <a:t>іслати</a:t>
            </a:r>
            <a:r>
              <a:rPr lang="en-US" altLang="uk-UA" sz="3200" b="1" dirty="0" err="1">
                <a:solidFill>
                  <a:srgbClr val="000000"/>
                </a:solidFill>
                <a:latin typeface="Arial" panose="020B0604020202020204" pitchFamily="34" charset="0"/>
              </a:rPr>
              <a:t>      </a:t>
            </a:r>
            <a:r>
              <a:rPr lang="uk-UA" altLang="ru-RU" sz="3200" b="1" dirty="0" err="1">
                <a:solidFill>
                  <a:srgbClr val="000000"/>
                </a:solidFill>
                <a:latin typeface="Arial" panose="020B0604020202020204" pitchFamily="34" charset="0"/>
              </a:rPr>
              <a:t> в коментар на майстат</a:t>
            </a:r>
            <a:endParaRPr lang="uk-UA" altLang="ru-RU" sz="3200" b="1" dirty="0" err="1">
              <a:solidFill>
                <a:srgbClr val="000000"/>
              </a:solidFill>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Заголовок 1"/>
          <p:cNvSpPr>
            <a:spLocks noGrp="1"/>
          </p:cNvSpPr>
          <p:nvPr>
            <p:ph type="title"/>
          </p:nvPr>
        </p:nvSpPr>
        <p:spPr/>
        <p:txBody>
          <a:bodyPr vert="horz" wrap="square" lIns="91440" tIns="45720" rIns="91440" bIns="45720" anchor="ctr" anchorCtr="0"/>
          <a:p>
            <a:r>
              <a:rPr lang="en-US" altLang="en-US">
                <a:sym typeface="+mn-ea"/>
              </a:rPr>
              <a:t>Помилки на етапі виконання</a:t>
            </a:r>
            <a:endParaRPr lang="ru-RU" altLang="ru-RU" dirty="0"/>
          </a:p>
        </p:txBody>
      </p:sp>
      <p:sp>
        <p:nvSpPr>
          <p:cNvPr id="9218" name="Объект 2"/>
          <p:cNvSpPr>
            <a:spLocks noGrp="1"/>
          </p:cNvSpPr>
          <p:nvPr>
            <p:ph idx="1"/>
          </p:nvPr>
        </p:nvSpPr>
        <p:spPr>
          <a:xfrm>
            <a:off x="609600" y="1457325"/>
            <a:ext cx="7924800" cy="4419600"/>
          </a:xfrm>
        </p:spPr>
        <p:txBody>
          <a:bodyPr vert="horz" wrap="square" lIns="91440" tIns="45720" rIns="91440" bIns="45720" anchor="t" anchorCtr="0"/>
          <a:p>
            <a:pPr marL="0" indent="0">
              <a:buNone/>
            </a:pPr>
            <a:r>
              <a:rPr lang="en-US" altLang="en-US"/>
              <a:t>Помилки можуть бути спричинені діями користувача, може трапитися апаратний збій, може бути недоступний сервер із базою даних... Проте професійно розроблений застосунок має бути готовим до обробки будь-яких видів помилок.</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Заголовок 1"/>
          <p:cNvSpPr>
            <a:spLocks noGrp="1"/>
          </p:cNvSpPr>
          <p:nvPr>
            <p:ph type="title"/>
          </p:nvPr>
        </p:nvSpPr>
        <p:spPr>
          <a:xfrm>
            <a:off x="195263" y="228600"/>
            <a:ext cx="8408987" cy="914400"/>
          </a:xfrm>
        </p:spPr>
        <p:txBody>
          <a:bodyPr vert="horz" wrap="square" lIns="91440" tIns="45720" rIns="91440" bIns="45720" anchor="ctr" anchorCtr="0"/>
          <a:p>
            <a:r>
              <a:rPr lang="en-US" altLang="en-US"/>
              <a:t>Як помилки виправляли раніше</a:t>
            </a:r>
            <a:endParaRPr lang="en-US" altLang="en-US"/>
          </a:p>
        </p:txBody>
      </p:sp>
      <p:sp>
        <p:nvSpPr>
          <p:cNvPr id="10242" name="Объект 2"/>
          <p:cNvSpPr>
            <a:spLocks noGrp="1"/>
          </p:cNvSpPr>
          <p:nvPr>
            <p:ph idx="1"/>
          </p:nvPr>
        </p:nvSpPr>
        <p:spPr>
          <a:xfrm>
            <a:off x="608013" y="1412875"/>
            <a:ext cx="7924800" cy="4419600"/>
          </a:xfrm>
        </p:spPr>
        <p:txBody>
          <a:bodyPr vert="horz" wrap="square" lIns="91440" tIns="45720" rIns="91440" bIns="45720" anchor="t" anchorCtr="0"/>
          <a:p>
            <a:pPr marL="0" indent="0">
              <a:buNone/>
            </a:pPr>
            <a:r>
              <a:rPr lang="en-US" altLang="en-US" sz="3000"/>
              <a:t>У C та інших ранніх мовах</a:t>
            </a:r>
            <a:r>
              <a:rPr lang="ru-RU" altLang="en-US" sz="3000"/>
              <a:t> програмування </a:t>
            </a:r>
            <a:r>
              <a:rPr lang="en-US" altLang="en-US" sz="3000"/>
              <a:t>опрацювання помилок не було частиною мови, а лише угодою, за якою функції бібліотек повертали спеціальне значення або встановлювали прапор за допомогою системної команди, а користувачеві бібліотеки пропонувалося самостійно поглянути на це значення або на прапор і визначити, чи було що-небудь неправильно. </a:t>
            </a:r>
            <a:endParaRPr lang="en-US" alt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Заголовок 1"/>
          <p:cNvSpPr>
            <a:spLocks noGrp="1"/>
          </p:cNvSpPr>
          <p:nvPr>
            <p:ph type="title"/>
          </p:nvPr>
        </p:nvSpPr>
        <p:spPr/>
        <p:txBody>
          <a:bodyPr vert="horz" wrap="square" lIns="91440" tIns="45720" rIns="91440" bIns="45720" anchor="ctr" anchorCtr="0"/>
          <a:p>
            <a:r>
              <a:rPr lang="en-US" altLang="en-US"/>
              <a:t>Перевірка помилок втомлю</a:t>
            </a:r>
            <a:r>
              <a:rPr lang="uk-UA" altLang="en-US"/>
              <a:t>є</a:t>
            </a:r>
            <a:endParaRPr lang="uk-UA" altLang="en-US"/>
          </a:p>
        </p:txBody>
      </p:sp>
      <p:sp>
        <p:nvSpPr>
          <p:cNvPr id="11266" name="Объект 2"/>
          <p:cNvSpPr>
            <a:spLocks noGrp="1"/>
          </p:cNvSpPr>
          <p:nvPr>
            <p:ph idx="1"/>
          </p:nvPr>
        </p:nvSpPr>
        <p:spPr>
          <a:xfrm>
            <a:off x="534988" y="1457325"/>
            <a:ext cx="7924800" cy="4419600"/>
          </a:xfrm>
        </p:spPr>
        <p:txBody>
          <a:bodyPr vert="horz" wrap="square" lIns="91440" tIns="45720" rIns="91440" bIns="45720" anchor="t" anchorCtr="0"/>
          <a:p>
            <a:pPr marL="0" indent="0">
              <a:buNone/>
            </a:pPr>
            <a:r>
              <a:rPr lang="en-US" altLang="en-US" sz="3100"/>
              <a:t>Однак незабаром було виявлено, що програмісти, які пишуть бібліотеки, мають тенденцію думати про себе, як про непогрішних, наприклад: </a:t>
            </a:r>
            <a:r>
              <a:rPr lang="en-US" altLang="en-US" sz="3100"/>
              <a:t>«</a:t>
            </a:r>
            <a:r>
              <a:rPr lang="en-US" altLang="en-US" sz="3100"/>
              <a:t>Так, помилки можуть траплятися з іншими, але не в моєму коді</a:t>
            </a:r>
            <a:r>
              <a:rPr lang="en-US" altLang="en-US" sz="3100"/>
              <a:t>»</a:t>
            </a:r>
            <a:r>
              <a:rPr lang="en-US" altLang="en-US" sz="3100"/>
              <a:t>. Та й постійна перевірка стану помилок під час виклику методу бібліотеки перетворювала клієнтський код на нечитабельний нічний кошмар...</a:t>
            </a:r>
            <a:endParaRPr lang="en-US" altLang="en-US" sz="3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Заголовок 1"/>
          <p:cNvSpPr>
            <a:spLocks noGrp="1"/>
          </p:cNvSpPr>
          <p:nvPr>
            <p:ph type="title"/>
          </p:nvPr>
        </p:nvSpPr>
        <p:spPr/>
        <p:txBody>
          <a:bodyPr vert="horz" wrap="square" lIns="91440" tIns="45720" rIns="91440" bIns="45720" anchor="ctr" anchorCtr="0"/>
          <a:p>
            <a:r>
              <a:rPr lang="en-US" altLang="en-US"/>
              <a:t>Передача керування</a:t>
            </a:r>
            <a:endParaRPr lang="en-US" altLang="en-US"/>
          </a:p>
        </p:txBody>
      </p:sp>
      <p:sp>
        <p:nvSpPr>
          <p:cNvPr id="12290" name="Объект 2"/>
          <p:cNvSpPr>
            <a:spLocks noGrp="1"/>
          </p:cNvSpPr>
          <p:nvPr>
            <p:ph idx="1"/>
          </p:nvPr>
        </p:nvSpPr>
        <p:spPr>
          <a:xfrm>
            <a:off x="468313" y="1341438"/>
            <a:ext cx="8207375" cy="4419600"/>
          </a:xfrm>
        </p:spPr>
        <p:txBody>
          <a:bodyPr vert="horz" wrap="square" lIns="91440" tIns="45720" rIns="91440" bIns="45720" anchor="t" anchorCtr="0"/>
          <a:p>
            <a:pPr marL="0" indent="0">
              <a:buNone/>
            </a:pPr>
            <a:r>
              <a:rPr lang="en-US" altLang="en-US" sz="2700"/>
              <a:t>Рішенням став наголос на причинну натуру опрацювання помилок і посилення правил. Слово </a:t>
            </a:r>
            <a:r>
              <a:rPr lang="en-US" altLang="en-US" sz="2700"/>
              <a:t>«</a:t>
            </a:r>
            <a:r>
              <a:rPr lang="en-US" altLang="en-US" sz="2700"/>
              <a:t>ви</a:t>
            </a:r>
            <a:r>
              <a:rPr lang="uk-UA" altLang="en-US" sz="2700"/>
              <a:t>ключення</a:t>
            </a:r>
            <a:r>
              <a:rPr lang="en-US" altLang="en-US" sz="2700"/>
              <a:t>»</a:t>
            </a:r>
            <a:r>
              <a:rPr lang="en-US" altLang="en-US" sz="2700"/>
              <a:t> використовується в сенсі </a:t>
            </a:r>
            <a:r>
              <a:rPr lang="en-US" altLang="en-US" sz="2700"/>
              <a:t>«</a:t>
            </a:r>
            <a:r>
              <a:rPr lang="en-US" altLang="en-US" sz="2700"/>
              <a:t>раніше все було добре, за винятком ось цієї проблеми</a:t>
            </a:r>
            <a:r>
              <a:rPr lang="en-US" altLang="en-US" sz="2700"/>
              <a:t>»</a:t>
            </a:r>
            <a:r>
              <a:rPr lang="en-US" altLang="en-US" sz="2700"/>
              <a:t>. У контексті виникнення проблеми іноді бракує інформації для того, щоб обрати спосіб її усунення, але вже зрозуміло, що не вийде просто весело продовжувати; тому, інформація про подію передається у вищий контекст, де хтось буде достатньо кваліфікованим, щоб ухвалити правильне рішення.</a:t>
            </a:r>
            <a:endParaRPr lang="en-US" altLang="en-US"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Заголовок 1"/>
          <p:cNvSpPr>
            <a:spLocks noGrp="1"/>
          </p:cNvSpPr>
          <p:nvPr>
            <p:ph type="title"/>
          </p:nvPr>
        </p:nvSpPr>
        <p:spPr>
          <a:xfrm>
            <a:off x="195263" y="228600"/>
            <a:ext cx="8337550" cy="914400"/>
          </a:xfrm>
        </p:spPr>
        <p:txBody>
          <a:bodyPr vert="horz" wrap="square" lIns="91440" tIns="45720" rIns="91440" bIns="45720" anchor="ctr" anchorCtr="0"/>
          <a:p>
            <a:r>
              <a:rPr lang="en-US" altLang="en-US" sz="4100"/>
              <a:t>Налагодження коду стає яснішим</a:t>
            </a:r>
            <a:endParaRPr lang="en-US" altLang="en-US" sz="4100"/>
          </a:p>
        </p:txBody>
      </p:sp>
      <p:sp>
        <p:nvSpPr>
          <p:cNvPr id="13314" name="Объект 2"/>
          <p:cNvSpPr>
            <a:spLocks noGrp="1"/>
          </p:cNvSpPr>
          <p:nvPr>
            <p:ph idx="1"/>
          </p:nvPr>
        </p:nvSpPr>
        <p:spPr>
          <a:xfrm>
            <a:off x="608013" y="1484313"/>
            <a:ext cx="7924800" cy="4419600"/>
          </a:xfrm>
        </p:spPr>
        <p:txBody>
          <a:bodyPr vert="horz" wrap="square" lIns="91440" tIns="45720" rIns="91440" bIns="45720" anchor="t" anchorCtr="0"/>
          <a:p>
            <a:pPr marL="0" indent="0">
              <a:buNone/>
            </a:pPr>
            <a:r>
              <a:rPr lang="en-US" altLang="en-US" sz="2200"/>
              <a:t>Інша, більш значуща вигода винятків у тому, що вони очищають код обробки помилок. Замість перевірки всіх можливих помилок і виконання цього в різних місцях вашої програми, більше немає необхідності перевіряти місце виклику методу (оскільки виняток гарантує, що хтось його обробить). І необхідно розв'язати проблему тільки в одному місці, </a:t>
            </a:r>
            <a:r>
              <a:rPr lang="uk-UA" altLang="en-US" sz="2200"/>
              <a:t>що зветься</a:t>
            </a:r>
            <a:r>
              <a:rPr lang="en-US" altLang="en-US" sz="2200"/>
              <a:t> </a:t>
            </a:r>
            <a:r>
              <a:rPr lang="en-US" altLang="en-US" sz="2200" b="1"/>
              <a:t>обробник ви</a:t>
            </a:r>
            <a:r>
              <a:rPr lang="uk-UA" altLang="en-US" sz="2200" b="1"/>
              <a:t>ключення</a:t>
            </a:r>
            <a:r>
              <a:rPr lang="en-US" altLang="en-US" sz="2200"/>
              <a:t>. Це збереже код і </a:t>
            </a:r>
            <a:r>
              <a:rPr lang="uk-UA" altLang="en-US" sz="2200"/>
              <a:t>відокремить </a:t>
            </a:r>
            <a:r>
              <a:rPr lang="en-US" altLang="en-US" sz="2200"/>
              <a:t>код, який описує те, що потрібно зробити, від коду, який виконується, якщо щось трапляється не так. Загалом, читання, запис і налагодження коду стає зрозумілішим </a:t>
            </a:r>
            <a:r>
              <a:rPr lang="uk-UA" altLang="en-US" sz="2200"/>
              <a:t>при </a:t>
            </a:r>
            <a:r>
              <a:rPr lang="en-US" altLang="en-US" sz="2200"/>
              <a:t>використанн</a:t>
            </a:r>
            <a:r>
              <a:rPr lang="uk-UA" altLang="en-US" sz="2200"/>
              <a:t>і</a:t>
            </a:r>
            <a:r>
              <a:rPr lang="en-US" altLang="en-US" sz="2200"/>
              <a:t> винятків, ніж за використання старого способу обробки помилок.</a:t>
            </a:r>
            <a:endParaRPr lang="en-US" altLang="en-US" sz="2200"/>
          </a:p>
        </p:txBody>
      </p:sp>
    </p:spTree>
  </p:cSld>
  <p:clrMapOvr>
    <a:masterClrMapping/>
  </p:clrMapOvr>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14465</Words>
  <Application>WPS Presentation</Application>
  <PresentationFormat/>
  <Paragraphs>221</Paragraphs>
  <Slides>44</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44</vt:i4>
      </vt:variant>
    </vt:vector>
  </HeadingPairs>
  <TitlesOfParts>
    <vt:vector size="55" baseType="lpstr">
      <vt:lpstr>Arial</vt:lpstr>
      <vt:lpstr>SimSun</vt:lpstr>
      <vt:lpstr>Wingdings</vt:lpstr>
      <vt:lpstr>Times New Roman</vt:lpstr>
      <vt:lpstr>Microsoft YaHei</vt:lpstr>
      <vt:lpstr>Arial Black</vt:lpstr>
      <vt:lpstr>Arial Unicode MS</vt:lpstr>
      <vt:lpstr>Arial Unicode MS</vt:lpstr>
      <vt:lpstr>Wingdings</vt:lpstr>
      <vt:lpstr/>
      <vt:lpstr/>
      <vt:lpstr>PowerPoint 演示文稿</vt:lpstr>
      <vt:lpstr>PowerPoint 演示文稿</vt:lpstr>
      <vt:lpstr>Контрольні питання</vt:lpstr>
      <vt:lpstr>Помилки на етапі виконання</vt:lpstr>
      <vt:lpstr>Помилки на етапі виконання</vt:lpstr>
      <vt:lpstr>Як помилки виправляли раніше</vt:lpstr>
      <vt:lpstr>Перевірка помилок втомлює</vt:lpstr>
      <vt:lpstr>Передача керування</vt:lpstr>
      <vt:lpstr>Налагодження коду стає яснішим</vt:lpstr>
      <vt:lpstr>Визначення</vt:lpstr>
      <vt:lpstr>Класичні приклади</vt:lpstr>
      <vt:lpstr>Види виключень (винятків)</vt:lpstr>
      <vt:lpstr>Підтримка мовами програмування</vt:lpstr>
      <vt:lpstr>Генерація виключення</vt:lpstr>
      <vt:lpstr>Ієрархія типів винятків</vt:lpstr>
      <vt:lpstr>BaseException, Exception</vt:lpstr>
      <vt:lpstr>Генерація виключення</vt:lpstr>
      <vt:lpstr>Генерація виключення</vt:lpstr>
      <vt:lpstr>Деталі об’єкта виключення</vt:lpstr>
      <vt:lpstr>Є різниця між raise та return</vt:lpstr>
      <vt:lpstr>Ділення на нуль</vt:lpstr>
      <vt:lpstr>Ідеальний except ))</vt:lpstr>
      <vt:lpstr>Декілька except</vt:lpstr>
      <vt:lpstr>Вкладеність try...except</vt:lpstr>
      <vt:lpstr>Трасування стека</vt:lpstr>
      <vt:lpstr>Коли finally не спрацює</vt:lpstr>
      <vt:lpstr>Зберігання інформації</vt:lpstr>
      <vt:lpstr>Визначення файлу</vt:lpstr>
      <vt:lpstr>Особливості імені файлу</vt:lpstr>
      <vt:lpstr>Сутності, пов’язані з файлами</vt:lpstr>
      <vt:lpstr>Види файлів</vt:lpstr>
      <vt:lpstr>Файловий покажчик</vt:lpstr>
      <vt:lpstr>Режими відкриття файлу</vt:lpstr>
      <vt:lpstr>Коли прописав шлях неправильно</vt:lpstr>
      <vt:lpstr>Робота порядково</vt:lpstr>
      <vt:lpstr>Переміщення по файлу</vt:lpstr>
      <vt:lpstr>Створення файлів, папок</vt:lpstr>
      <vt:lpstr>Зчитування усього файлу</vt:lpstr>
      <vt:lpstr>Збереження списку списків</vt:lpstr>
      <vt:lpstr>Пошук файлів у системі</vt:lpstr>
      <vt:lpstr>Пошук файлів у системі</vt:lpstr>
      <vt:lpstr>Пошук файлів у системі</vt:lpstr>
      <vt:lpstr>Практика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21</cp:revision>
  <dcterms:created xsi:type="dcterms:W3CDTF">2005-09-22T16:26:00Z</dcterms:created>
  <dcterms:modified xsi:type="dcterms:W3CDTF">2024-12-20T14:19:48Z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F22F1189AEEE438287263304A0CCCF2C_12</vt:lpwstr>
  </property>
  <property fmtid="{D5CDD505-2E9C-101B-9397-08002B2CF9AE}" pid="3" name="KSOProductBuildVer">
    <vt:lpwstr>1033-12.2.0.19307</vt:lpwstr>
  </property>
</Properties>
</file>