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9" r:id="rId6"/>
    <p:sldId id="562" r:id="rId7"/>
    <p:sldId id="656" r:id="rId8"/>
    <p:sldId id="657" r:id="rId9"/>
    <p:sldId id="658" r:id="rId10"/>
    <p:sldId id="659" r:id="rId11"/>
    <p:sldId id="660" r:id="rId12"/>
    <p:sldId id="661" r:id="rId13"/>
    <p:sldId id="662" r:id="rId14"/>
    <p:sldId id="663" r:id="rId15"/>
    <p:sldId id="665" r:id="rId16"/>
    <p:sldId id="695" r:id="rId17"/>
    <p:sldId id="694" r:id="rId18"/>
    <p:sldId id="696" r:id="rId19"/>
    <p:sldId id="667" r:id="rId20"/>
    <p:sldId id="668" r:id="rId21"/>
    <p:sldId id="669" r:id="rId22"/>
    <p:sldId id="670" r:id="rId23"/>
    <p:sldId id="673" r:id="rId24"/>
    <p:sldId id="697" r:id="rId25"/>
    <p:sldId id="698" r:id="rId26"/>
    <p:sldId id="685" r:id="rId27"/>
    <p:sldId id="686" r:id="rId28"/>
    <p:sldId id="688" r:id="rId29"/>
    <p:sldId id="612" r:id="rId30"/>
    <p:sldId id="699" r:id="rId31"/>
    <p:sldId id="700" r:id="rId32"/>
    <p:sldId id="692" r:id="rId33"/>
    <p:sldId id="542" r:id="rId34"/>
  </p:sldIdLst>
  <p:sldSz cx="9144000" cy="6858000" type="screen4x3"/>
  <p:notesSz cx="6858000" cy="9144000"/>
  <p:defaultTextStyle>
    <a:defPPr>
      <a:defRPr lang="en-GB"/>
    </a:defPPr>
    <a:lvl1pPr marL="0" lvl="0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Microsoft YaHei" panose="020B0503020204020204" charset="-122"/>
        <a:cs typeface="+mn-cs"/>
      </a:defRPr>
    </a:lvl1pPr>
    <a:lvl2pPr marL="742950" lvl="1" indent="-28575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2pPr>
    <a:lvl3pPr marL="1143000" lvl="2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3pPr>
    <a:lvl4pPr marL="1600200" lvl="3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4pPr>
    <a:lvl5pPr marL="2057400" lvl="4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5pPr>
    <a:lvl6pPr marL="2286000" lvl="5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6pPr>
    <a:lvl7pPr marL="2743200" lvl="6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7pPr>
    <a:lvl8pPr marL="3200400" lvl="7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8pPr>
    <a:lvl9pPr marL="3657600" lvl="8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gridSpacing cx="45004" cy="45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ounded Rectangle 3072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5" name="Rounded Rectangle 3073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6" name="Text Box 3074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7" name="Text Box 3075"/>
          <p:cNvSpPr txBox="1"/>
          <p:nvPr/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8" name="Slide Image Placeholder 3076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9" name="Text Placeholder 3077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endParaRPr lang="en-GB" altLang="en-US"/>
          </a:p>
        </p:txBody>
      </p:sp>
      <p:sp>
        <p:nvSpPr>
          <p:cNvPr id="3080" name="Text Box 3078"/>
          <p:cNvSpPr txBox="1"/>
          <p:nvPr/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2" name="Slide Number Placeholder 3079"/>
          <p:cNvSpPr>
            <a:spLocks noGrp="1"/>
          </p:cNvSpPr>
          <p:nvPr>
            <p:ph type="sldNum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 eaLnBrk="1" fontAlgn="base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strike="noStrike" noProof="1" dirty="0" err="1">
                <a:latin typeface="Times New Roman" panose="02020603050405020304" pitchFamily="16" charset="0"/>
                <a:ea typeface="Arial Unicode MS" charset="-122"/>
                <a:cs typeface="+mn-cs"/>
              </a:rPr>
            </a:fld>
            <a:endParaRPr lang="ru-RU" altLang="x-none" sz="1200" strike="noStrike" noProof="1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1pPr>
    <a:lvl2pPr marL="742950" lvl="1" indent="-28575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2pPr>
    <a:lvl3pPr marL="1143000" lvl="2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3pPr>
    <a:lvl4pPr marL="1600200" lvl="3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4pPr>
    <a:lvl5pPr marL="2057400" lvl="4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5pPr>
    <a:lvl6pPr marL="2286000" lvl="5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6pPr>
    <a:lvl7pPr marL="2743200" lvl="6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7pPr>
    <a:lvl8pPr marL="3200400" lvl="7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8pPr>
    <a:lvl9pPr marL="3657600" lvl="8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solidFill>
                  <a:srgbClr val="000000"/>
                </a:solidFill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solidFill>
                <a:srgbClr val="000000"/>
              </a:solidFill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5123" name="Slide Image Placeholder 78848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5124" name="Text Placeholder 78849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1267" name="Slide Image Placeholder 8192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1268" name="Text Placeholder 8192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0530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50531" name="Slide Image Placeholder 14848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50532" name="Text Placeholder 14848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7235" y="228600"/>
            <a:ext cx="2083991" cy="57880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31160" cy="57880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1596" cy="4416425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629" y="1600200"/>
            <a:ext cx="3881596" cy="4416425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7235" y="228600"/>
            <a:ext cx="2083991" cy="57880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31160" cy="57880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1596" cy="4416425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629" y="1600200"/>
            <a:ext cx="3881596" cy="4416425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1024"/>
          <p:cNvGrpSpPr/>
          <p:nvPr/>
        </p:nvGrpSpPr>
        <p:grpSpPr>
          <a:xfrm>
            <a:off x="0" y="152400"/>
            <a:ext cx="8683625" cy="6092825"/>
            <a:chOff x="0" y="96"/>
            <a:chExt cx="5470" cy="3838"/>
          </a:xfrm>
        </p:grpSpPr>
        <p:sp>
          <p:nvSpPr>
            <p:cNvPr id="1027" name="Rounded Rectangle 1025"/>
            <p:cNvSpPr/>
            <p:nvPr/>
          </p:nvSpPr>
          <p:spPr>
            <a:xfrm>
              <a:off x="240" y="336"/>
              <a:ext cx="5230" cy="3598"/>
            </a:xfrm>
            <a:prstGeom prst="roundRect">
              <a:avLst>
                <a:gd name="adj" fmla="val 13727"/>
              </a:avLst>
            </a:prstGeom>
            <a:noFill/>
            <a:ln w="50760" cap="sq" cmpd="sng">
              <a:solidFill>
                <a:srgbClr val="6699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028" name="Freeform 1026"/>
            <p:cNvSpPr/>
            <p:nvPr/>
          </p:nvSpPr>
          <p:spPr>
            <a:xfrm>
              <a:off x="0" y="96"/>
              <a:ext cx="5374" cy="7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</a:cxnLst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CC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29" name="Straight Connector 1027"/>
            <p:cNvSpPr/>
            <p:nvPr/>
          </p:nvSpPr>
          <p:spPr>
            <a:xfrm>
              <a:off x="0" y="768"/>
              <a:ext cx="5086" cy="0"/>
            </a:xfrm>
            <a:prstGeom prst="line">
              <a:avLst/>
            </a:prstGeom>
            <a:ln w="38160" cap="sq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1030" name="Title 1028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2112" cy="9112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/>
            <a:r>
              <a:rPr lang="en-GB" altLang="en-US" dirty="0"/>
              <a:t>Для правки текста заголовка щелкните мышью</a:t>
            </a:r>
            <a:endParaRPr lang="en-GB" altLang="en-US" dirty="0"/>
          </a:p>
        </p:txBody>
      </p:sp>
      <p:sp>
        <p:nvSpPr>
          <p:cNvPr id="1031" name="Text Placeholder 1029"/>
          <p:cNvSpPr>
            <a:spLocks noGrp="1"/>
          </p:cNvSpPr>
          <p:nvPr>
            <p:ph type="body"/>
          </p:nvPr>
        </p:nvSpPr>
        <p:spPr>
          <a:xfrm>
            <a:off x="609600" y="1600200"/>
            <a:ext cx="7921625" cy="44164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en-GB" altLang="en-US" dirty="0"/>
              <a:t>Для правки структуры щелкните мышью</a:t>
            </a:r>
            <a:endParaRPr lang="en-GB" altLang="en-US" dirty="0"/>
          </a:p>
          <a:p>
            <a:pPr lvl="1"/>
            <a:r>
              <a:rPr lang="en-GB" altLang="en-US" dirty="0"/>
              <a:t>Второй уровень структуры</a:t>
            </a:r>
            <a:endParaRPr lang="en-GB" altLang="en-US" dirty="0"/>
          </a:p>
          <a:p>
            <a:pPr lvl="2"/>
            <a:r>
              <a:rPr lang="en-GB" altLang="en-US" dirty="0"/>
              <a:t>Третий уровень структуры</a:t>
            </a:r>
            <a:endParaRPr lang="en-GB" altLang="en-US" dirty="0"/>
          </a:p>
          <a:p>
            <a:pPr lvl="3"/>
            <a:r>
              <a:rPr lang="en-GB" altLang="en-US" dirty="0"/>
              <a:t>Четвёртый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Пятый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Шестой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Седьмой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Восьмой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Девятый уровень структуры</a:t>
            </a:r>
            <a:endParaRPr lang="en-GB" altLang="en-US" dirty="0"/>
          </a:p>
        </p:txBody>
      </p:sp>
      <p:sp>
        <p:nvSpPr>
          <p:cNvPr id="1032" name="Text Box 1030"/>
          <p:cNvSpPr txBox="1"/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33" name="Text Box 103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" name="Slide Number Placeholder 1032"/>
          <p:cNvSpPr>
            <a:spLocks noGrp="1"/>
          </p:cNvSpPr>
          <p:nvPr>
            <p:ph type="sldNum"/>
          </p:nvPr>
        </p:nvSpPr>
        <p:spPr>
          <a:xfrm>
            <a:off x="6553200" y="6248400"/>
            <a:ext cx="21304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lstStyle>
            <a:lvl1pPr>
              <a:buFontTx/>
              <a:defRPr/>
            </a:lvl1pPr>
          </a:lstStyle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5pPr>
    </p:titleStyle>
    <p:bodyStyle>
      <a:lvl1pPr marL="342900" lvl="0" indent="-342900" algn="l" defTabSz="457200" rtl="0" eaLnBrk="0" fontAlgn="base" latinLnBrk="0" hangingPunct="0">
        <a:lnSpc>
          <a:spcPct val="10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bodyStyle>
    <p:otherStyle>
      <a:lvl1pPr marL="0" lvl="0" indent="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286000" lvl="5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743200" lvl="6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200400" lvl="7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657600" lvl="8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Group 2048"/>
          <p:cNvGrpSpPr/>
          <p:nvPr/>
        </p:nvGrpSpPr>
        <p:grpSpPr>
          <a:xfrm>
            <a:off x="0" y="927100"/>
            <a:ext cx="8988425" cy="4492625"/>
            <a:chOff x="0" y="584"/>
            <a:chExt cx="5662" cy="2830"/>
          </a:xfrm>
        </p:grpSpPr>
        <p:sp>
          <p:nvSpPr>
            <p:cNvPr id="2051" name="Rounded Rectangle 2049"/>
            <p:cNvSpPr/>
            <p:nvPr/>
          </p:nvSpPr>
          <p:spPr>
            <a:xfrm>
              <a:off x="432" y="1304"/>
              <a:ext cx="4654" cy="2110"/>
            </a:xfrm>
            <a:prstGeom prst="roundRect">
              <a:avLst>
                <a:gd name="adj" fmla="val 16667"/>
              </a:avLst>
            </a:prstGeom>
            <a:noFill/>
            <a:ln w="50760" cap="sq" cmpd="sng">
              <a:solidFill>
                <a:srgbClr val="6699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052" name="Rectangles 2050"/>
            <p:cNvSpPr/>
            <p:nvPr/>
          </p:nvSpPr>
          <p:spPr>
            <a:xfrm>
              <a:off x="144" y="584"/>
              <a:ext cx="4510" cy="622"/>
            </a:xfrm>
            <a:prstGeom prst="rect">
              <a:avLst/>
            </a:prstGeom>
            <a:solidFill>
              <a:srgbClr val="FFFFFF"/>
            </a:solidFill>
            <a:ln w="57240" cap="sq" cmpd="sng">
              <a:solidFill>
                <a:srgbClr val="6699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053" name="Freeform 2051"/>
            <p:cNvSpPr/>
            <p:nvPr/>
          </p:nvSpPr>
          <p:spPr>
            <a:xfrm>
              <a:off x="0" y="872"/>
              <a:ext cx="5662" cy="1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02408" y="0"/>
                </a:cxn>
                <a:cxn ang="0">
                  <a:pos x="7685207" y="785242"/>
                </a:cxn>
                <a:cxn ang="0">
                  <a:pos x="6903952" y="1567867"/>
                </a:cxn>
                <a:cxn ang="0">
                  <a:pos x="0" y="1567867"/>
                </a:cxn>
              </a:cxnLst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CC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4" name="Straight Connector 2052"/>
            <p:cNvSpPr/>
            <p:nvPr/>
          </p:nvSpPr>
          <p:spPr>
            <a:xfrm>
              <a:off x="0" y="1928"/>
              <a:ext cx="5230" cy="0"/>
            </a:xfrm>
            <a:prstGeom prst="line">
              <a:avLst/>
            </a:prstGeom>
            <a:ln w="50760" cap="sq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2055" name="Title 2053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2112" cy="9112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/>
            <a:r>
              <a:rPr lang="en-GB" altLang="en-US" dirty="0"/>
              <a:t>Для правки текста заголовка щелкните мышью</a:t>
            </a:r>
            <a:endParaRPr lang="en-GB" altLang="en-US" dirty="0"/>
          </a:p>
        </p:txBody>
      </p:sp>
      <p:sp>
        <p:nvSpPr>
          <p:cNvPr id="2056" name="Text Placeholder 2054"/>
          <p:cNvSpPr>
            <a:spLocks noGrp="1"/>
          </p:cNvSpPr>
          <p:nvPr>
            <p:ph type="body"/>
          </p:nvPr>
        </p:nvSpPr>
        <p:spPr>
          <a:xfrm>
            <a:off x="609600" y="1600200"/>
            <a:ext cx="7921625" cy="44164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en-GB" altLang="en-US" dirty="0"/>
              <a:t>Для правки структуры щелкните мышью</a:t>
            </a:r>
            <a:endParaRPr lang="en-GB" altLang="en-US" dirty="0"/>
          </a:p>
          <a:p>
            <a:pPr lvl="1"/>
            <a:r>
              <a:rPr lang="en-GB" altLang="en-US" dirty="0"/>
              <a:t>Второй уровень структуры</a:t>
            </a:r>
            <a:endParaRPr lang="en-GB" altLang="en-US" dirty="0"/>
          </a:p>
          <a:p>
            <a:pPr lvl="2"/>
            <a:r>
              <a:rPr lang="en-GB" altLang="en-US" dirty="0"/>
              <a:t>Третий уровень структуры</a:t>
            </a:r>
            <a:endParaRPr lang="en-GB" altLang="en-US" dirty="0"/>
          </a:p>
          <a:p>
            <a:pPr lvl="3"/>
            <a:r>
              <a:rPr lang="en-GB" altLang="en-US" dirty="0"/>
              <a:t>Четвёртый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Пятый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Шестой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Седьмой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Восьмой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Девятый уровень структуры</a:t>
            </a:r>
            <a:endParaRPr lang="en-GB" altLang="en-US" dirty="0"/>
          </a:p>
        </p:txBody>
      </p:sp>
      <p:sp>
        <p:nvSpPr>
          <p:cNvPr id="2057" name="Text Box 2055"/>
          <p:cNvSpPr txBox="1"/>
          <p:nvPr/>
        </p:nvSpPr>
        <p:spPr>
          <a:xfrm>
            <a:off x="457200" y="6248400"/>
            <a:ext cx="2133600" cy="4714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058" name="Text Box 2056"/>
          <p:cNvSpPr txBox="1"/>
          <p:nvPr/>
        </p:nvSpPr>
        <p:spPr>
          <a:xfrm>
            <a:off x="3124200" y="6253163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" name="Slide Number Placeholder 2057"/>
          <p:cNvSpPr>
            <a:spLocks noGrp="1"/>
          </p:cNvSpPr>
          <p:nvPr>
            <p:ph type="sldNum"/>
          </p:nvPr>
        </p:nvSpPr>
        <p:spPr>
          <a:xfrm>
            <a:off x="6553200" y="6248400"/>
            <a:ext cx="2130425" cy="4683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lstStyle>
            <a:lvl1pPr algn="r">
              <a:buFontTx/>
              <a:defRPr sz="1200">
                <a:latin typeface="Arial Black" panose="020B0A04020102020204" pitchFamily="32" charset="0"/>
                <a:ea typeface="Arial Unicode MS" charset="-122"/>
              </a:defRPr>
            </a:lvl1pPr>
          </a:lstStyle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5pPr>
    </p:titleStyle>
    <p:bodyStyle>
      <a:lvl1pPr marL="342900" lvl="0" indent="-342900" algn="l" defTabSz="457200" rtl="0" eaLnBrk="0" fontAlgn="base" latinLnBrk="0" hangingPunct="0">
        <a:lnSpc>
          <a:spcPct val="10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bodyStyle>
    <p:otherStyle>
      <a:lvl1pPr marL="0" lvl="0" indent="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286000" lvl="5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743200" lvl="6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200400" lvl="7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657600" lvl="8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Text Box 4096"/>
          <p:cNvSpPr txBox="1"/>
          <p:nvPr/>
        </p:nvSpPr>
        <p:spPr>
          <a:xfrm>
            <a:off x="228600" y="1427163"/>
            <a:ext cx="8591550" cy="16097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uk-UA" altLang="en-US" sz="5200" dirty="0" err="1">
                <a:solidFill>
                  <a:srgbClr val="FFFFFF"/>
                </a:solidFill>
                <a:latin typeface="Arial" panose="020B0604020202020204" pitchFamily="34" charset="0"/>
              </a:rPr>
              <a:t>Цикли, відладчик</a:t>
            </a:r>
            <a:endParaRPr lang="uk-UA" altLang="en-US" sz="5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099" name="Rectangles 4097"/>
          <p:cNvSpPr/>
          <p:nvPr/>
        </p:nvSpPr>
        <p:spPr>
          <a:xfrm>
            <a:off x="5867400" y="44450"/>
            <a:ext cx="3277235" cy="36957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 anchorCtr="0">
            <a:spAutoFit/>
          </a:bodyPr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altLang="x-none" dirty="0" err="1">
                <a:solidFill>
                  <a:srgbClr val="F7F7F7"/>
                </a:solidFill>
                <a:latin typeface="Arial" panose="020B0604020202020204" pitchFamily="34" charset="0"/>
              </a:rPr>
              <a:t>Олександр Загоруйко © 202</a:t>
            </a:r>
            <a:r>
              <a:rPr lang="en-US" altLang="ru-RU" dirty="0" err="1">
                <a:solidFill>
                  <a:srgbClr val="F7F7F7"/>
                </a:solidFill>
                <a:latin typeface="Arial" panose="020B0604020202020204" pitchFamily="34" charset="0"/>
              </a:rPr>
              <a:t>5</a:t>
            </a:r>
            <a:endParaRPr lang="en-US" altLang="ru-RU" dirty="0" err="1">
              <a:solidFill>
                <a:srgbClr val="F7F7F7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 descr="42b5fa455005b1d9aaf2727139b760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0" y="3834765"/>
            <a:ext cx="3098800" cy="3098800"/>
          </a:xfrm>
          <a:prstGeom prst="rect">
            <a:avLst/>
          </a:prstGeom>
        </p:spPr>
      </p:pic>
      <p:pic>
        <p:nvPicPr>
          <p:cNvPr id="3" name="Picture 3" descr="C:\Users\Саша\Desktop\while-loop-in-java-programming-lang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3284538"/>
            <a:ext cx="3673475" cy="35131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Простий приклад на while</a:t>
            </a:r>
            <a:endParaRPr lang="ru-RU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3" y="1341438"/>
            <a:ext cx="7924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en-US" b="1"/>
              <a:t>number = 0</a:t>
            </a:r>
            <a:endParaRPr lang="en-US" altLang="en-US" b="1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en-US" b="1"/>
              <a:t>while number &lt;= 5:</a:t>
            </a:r>
            <a:endParaRPr lang="en-US" altLang="en-US" b="1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en-US" b="1"/>
              <a:t>    print(number)</a:t>
            </a:r>
            <a:endParaRPr lang="en-US" altLang="en-US" b="1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en-US" b="1"/>
              <a:t>    number += 1</a:t>
            </a:r>
            <a:endParaRPr lang="en-US" altLang="en-US" b="1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altLang="en-US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ru-RU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Практика:</a:t>
            </a:r>
            <a:endParaRPr kumimoji="0" lang="en-US" altLang="ru-RU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ru-RU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 допомогою циклу while виведіть на екран консолі всі непарні числа від 1 до 100 через кому в один рядок.</a:t>
            </a:r>
            <a:endParaRPr kumimoji="0" lang="en-US" altLang="ru-RU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ru-RU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 самому кінці ряду чисел коми бути не повинно!</a:t>
            </a:r>
            <a:endParaRPr kumimoji="0" lang="en-US" altLang="ru-RU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Ще приклад на while</a:t>
            </a:r>
            <a:endParaRPr lang="ru-RU" altLang="ru-RU" dirty="0"/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609600" y="1412875"/>
            <a:ext cx="7924800" cy="44196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en-US" sz="2900" b="1"/>
              <a:t>is_hungry = True  # чи голодний кіт?</a:t>
            </a:r>
            <a:r>
              <a:rPr lang="ru-RU" altLang="en-US" sz="2900" b="1"/>
              <a:t> - так</a:t>
            </a:r>
            <a:endParaRPr lang="en-US" altLang="en-US" sz="2900" b="1"/>
          </a:p>
          <a:p>
            <a:pPr marL="0" indent="0">
              <a:buNone/>
            </a:pPr>
            <a:r>
              <a:rPr lang="en-US" altLang="en-US" sz="2900" b="1"/>
              <a:t>while is_hungry:</a:t>
            </a:r>
            <a:endParaRPr lang="en-US" altLang="en-US" sz="2900" b="1"/>
          </a:p>
          <a:p>
            <a:pPr marL="0" indent="0">
              <a:buNone/>
            </a:pPr>
            <a:r>
              <a:rPr lang="en-US" altLang="en-US" sz="2900" b="1"/>
              <a:t>    meal = input("Яку їжу ви дасте коту? ")</a:t>
            </a:r>
            <a:endParaRPr lang="en-US" altLang="en-US" sz="2900" b="1"/>
          </a:p>
          <a:p>
            <a:pPr marL="0" indent="0">
              <a:buNone/>
            </a:pPr>
            <a:r>
              <a:rPr lang="en-US" altLang="en-US" sz="2900" b="1"/>
              <a:t>    print(f"Котик їсть {meal}...")</a:t>
            </a:r>
            <a:endParaRPr lang="en-US" altLang="en-US" sz="2900" b="1"/>
          </a:p>
          <a:p>
            <a:pPr marL="0" indent="0">
              <a:buNone/>
            </a:pPr>
            <a:endParaRPr lang="en-US" altLang="en-US" sz="2900" b="1"/>
          </a:p>
          <a:p>
            <a:pPr marL="0" indent="0">
              <a:buNone/>
            </a:pPr>
            <a:r>
              <a:rPr lang="en-US" altLang="en-US" sz="2900" b="1"/>
              <a:t>print("Ура! Кіт не голодний!")</a:t>
            </a:r>
            <a:endParaRPr lang="en-US" altLang="en-US" sz="2900" b="1"/>
          </a:p>
          <a:p>
            <a:pPr marL="0" indent="0">
              <a:buNone/>
            </a:pPr>
            <a:endParaRPr lang="en-US" altLang="en-US" sz="2100"/>
          </a:p>
          <a:p>
            <a:pPr marL="0" indent="0">
              <a:buNone/>
            </a:pPr>
            <a:r>
              <a:rPr lang="ru-RU" altLang="ru-RU" sz="2000" dirty="0"/>
              <a:t>Повідомлення "кіт не голодний" користувач не побачить ніколи, оскільки ситий кіт - це щось зі сфери фантастики... </a:t>
            </a:r>
            <a:endParaRPr lang="ru-RU" altLang="ru-RU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Ще приклад</a:t>
            </a:r>
            <a:endParaRPr lang="ru-RU" altLang="ru-RU" dirty="0"/>
          </a:p>
        </p:txBody>
      </p:sp>
      <p:sp>
        <p:nvSpPr>
          <p:cNvPr id="14338" name="Объект 2"/>
          <p:cNvSpPr>
            <a:spLocks noGrp="1"/>
          </p:cNvSpPr>
          <p:nvPr>
            <p:ph idx="1"/>
          </p:nvPr>
        </p:nvSpPr>
        <p:spPr>
          <a:xfrm>
            <a:off x="116840" y="6354445"/>
            <a:ext cx="8716963" cy="44196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en-US" sz="2100">
                <a:solidFill>
                  <a:srgbClr val="0070C0"/>
                </a:solidFill>
              </a:rPr>
              <a:t>https://gist.github.com/sunmeat/4a4427aec3f3ea079248087dbb3d81a2</a:t>
            </a:r>
            <a:endParaRPr lang="en-US" altLang="en-US" sz="2100">
              <a:solidFill>
                <a:srgbClr val="0070C0"/>
              </a:solidFill>
            </a:endParaRPr>
          </a:p>
        </p:txBody>
      </p:sp>
      <p:pic>
        <p:nvPicPr>
          <p:cNvPr id="2" name="Picture 1" descr="Снимок экрана 2024-11-26 1421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060" y="1448435"/>
            <a:ext cx="7816215" cy="48685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Оператор </a:t>
            </a:r>
            <a:r>
              <a:rPr lang="en-US" altLang="ru-RU" dirty="0"/>
              <a:t>break</a:t>
            </a:r>
            <a:endParaRPr lang="ru-RU" altLang="ru-RU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68313" y="1412875"/>
            <a:ext cx="7924800" cy="4419600"/>
          </a:xfrm>
        </p:spPr>
        <p:txBody>
          <a:bodyPr vert="horz" wrap="square" lIns="91440" tIns="45720" rIns="91440" bIns="45720" anchor="t" anchorCtr="0"/>
          <a:p>
            <a:pPr marL="0" indent="0" algn="l">
              <a:buNone/>
            </a:pPr>
            <a:r>
              <a:rPr lang="en-US" altLang="en-US" sz="2500">
                <a:latin typeface="Arial" panose="020B0604020202020204" pitchFamily="34" charset="0"/>
                <a:cs typeface="Arial" panose="020B0604020202020204" pitchFamily="34" charset="0"/>
              </a:rPr>
              <a:t>Нерідко під час роботи з циклами виникає необхідність штучно перервати виконання циклу. Для цього використовується оператор </a:t>
            </a:r>
            <a:r>
              <a:rPr lang="en-US" altLang="en-US" sz="2500" b="1"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altLang="en-US" sz="2500">
                <a:latin typeface="Arial" panose="020B0604020202020204" pitchFamily="34" charset="0"/>
                <a:cs typeface="Arial" panose="020B0604020202020204" pitchFamily="34" charset="0"/>
              </a:rPr>
              <a:t>. Цей оператор повинен бути розміщений у тілі циклу в тому місці, де необхідно зробити зупинку. Наприклад, саме за допомогою цього оператора можна вирішити проблему безкінечного циклу, коли умова в циклі while </a:t>
            </a:r>
            <a:r>
              <a:rPr lang="ru-RU" altLang="en-US" sz="2500">
                <a:latin typeface="Arial" panose="020B0604020202020204" pitchFamily="34" charset="0"/>
                <a:cs typeface="Arial" panose="020B0604020202020204" pitchFamily="34" charset="0"/>
              </a:rPr>
              <a:t>вказана як </a:t>
            </a:r>
            <a:r>
              <a:rPr lang="en-US" altLang="ru-RU" sz="2500">
                <a:latin typeface="Arial" panose="020B0604020202020204" pitchFamily="34" charset="0"/>
                <a:cs typeface="Arial" panose="020B0604020202020204" pitchFamily="34" charset="0"/>
              </a:rPr>
              <a:t>True.</a:t>
            </a:r>
            <a:endParaRPr lang="en-US" altLang="en-US" sz="2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40" name="Picture 4" descr="C:\Users\Саша\Desktop\CNKU5Jqy49g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6925" y="4726305"/>
            <a:ext cx="3655060" cy="21666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dirty="0"/>
              <a:t>В</a:t>
            </a:r>
            <a:r>
              <a:rPr lang="en-US" dirty="0"/>
              <a:t>i</a:t>
            </a:r>
            <a:r>
              <a:rPr lang="ru-RU" dirty="0"/>
              <a:t>чний цикл + </a:t>
            </a:r>
            <a:r>
              <a:rPr lang="en-US" dirty="0"/>
              <a:t>break</a:t>
            </a:r>
            <a:endParaRPr lang="en-US" dirty="0"/>
          </a:p>
        </p:txBody>
      </p:sp>
      <p:sp>
        <p:nvSpPr>
          <p:cNvPr id="11267" name="Объект 2"/>
          <p:cNvSpPr>
            <a:spLocks noGrp="1"/>
          </p:cNvSpPr>
          <p:nvPr>
            <p:ph idx="1"/>
          </p:nvPr>
        </p:nvSpPr>
        <p:spPr>
          <a:xfrm>
            <a:off x="609600" y="1484313"/>
            <a:ext cx="7924800" cy="44196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en-US" b="1">
                <a:solidFill>
                  <a:schemeClr val="tx1"/>
                </a:solidFill>
              </a:rPr>
              <a:t>i = 0</a:t>
            </a:r>
            <a:endParaRPr lang="en-US" altLang="en-US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b="1">
                <a:solidFill>
                  <a:schemeClr val="tx1"/>
                </a:solidFill>
              </a:rPr>
              <a:t>while </a:t>
            </a:r>
            <a:r>
              <a:rPr lang="en-US" altLang="en-US" b="1">
                <a:solidFill>
                  <a:srgbClr val="0070C0"/>
                </a:solidFill>
              </a:rPr>
              <a:t>True</a:t>
            </a:r>
            <a:r>
              <a:rPr lang="en-US" altLang="en-US" b="1">
                <a:solidFill>
                  <a:schemeClr val="tx1"/>
                </a:solidFill>
              </a:rPr>
              <a:t>:  # </a:t>
            </a:r>
            <a:r>
              <a:rPr lang="ru-RU" altLang="en-US" b="1">
                <a:solidFill>
                  <a:schemeClr val="tx1"/>
                </a:solidFill>
              </a:rPr>
              <a:t>умова завжди д</a:t>
            </a:r>
            <a:r>
              <a:rPr lang="en-US" altLang="en-US" b="1">
                <a:solidFill>
                  <a:schemeClr val="tx1"/>
                </a:solidFill>
              </a:rPr>
              <a:t>i</a:t>
            </a:r>
            <a:r>
              <a:rPr lang="ru-RU" altLang="en-US" b="1">
                <a:solidFill>
                  <a:schemeClr val="tx1"/>
                </a:solidFill>
              </a:rPr>
              <a:t>йсна</a:t>
            </a:r>
            <a:endParaRPr lang="en-US" altLang="en-US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b="1">
                <a:solidFill>
                  <a:schemeClr val="tx1"/>
                </a:solidFill>
              </a:rPr>
              <a:t>    print(i)</a:t>
            </a:r>
            <a:endParaRPr lang="en-US" altLang="en-US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b="1">
                <a:solidFill>
                  <a:schemeClr val="tx1"/>
                </a:solidFill>
              </a:rPr>
              <a:t>    i += 1</a:t>
            </a:r>
            <a:endParaRPr lang="en-US" altLang="en-US" b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b="1">
                <a:solidFill>
                  <a:schemeClr val="tx1"/>
                </a:solidFill>
              </a:rPr>
              <a:t>    if i &gt;= 10:  # </a:t>
            </a:r>
            <a:r>
              <a:rPr lang="ru-RU" altLang="en-US" b="1">
                <a:solidFill>
                  <a:schemeClr val="tx1"/>
                </a:solidFill>
              </a:rPr>
              <a:t>умова для виходу</a:t>
            </a:r>
            <a:r>
              <a:rPr lang="en-US" altLang="en-US" b="1">
                <a:solidFill>
                  <a:schemeClr val="tx1"/>
                </a:solidFill>
              </a:rPr>
              <a:t>        </a:t>
            </a:r>
            <a:r>
              <a:rPr lang="ru-RU" altLang="en-US" b="1">
                <a:solidFill>
                  <a:schemeClr val="tx1"/>
                </a:solidFill>
              </a:rPr>
              <a:t>		</a:t>
            </a:r>
            <a:r>
              <a:rPr lang="en-US" altLang="en-US" b="1">
                <a:solidFill>
                  <a:srgbClr val="0070C0"/>
                </a:solidFill>
              </a:rPr>
              <a:t>break </a:t>
            </a:r>
            <a:r>
              <a:rPr lang="ru-RU" altLang="en-US" b="1">
                <a:solidFill>
                  <a:srgbClr val="0070C0"/>
                </a:solidFill>
              </a:rPr>
              <a:t> </a:t>
            </a:r>
            <a:r>
              <a:rPr lang="en-US" altLang="en-US" b="1">
                <a:solidFill>
                  <a:srgbClr val="0070C0"/>
                </a:solidFill>
              </a:rPr>
              <a:t> </a:t>
            </a:r>
            <a:r>
              <a:rPr lang="ru-RU" altLang="en-US" b="1">
                <a:solidFill>
                  <a:srgbClr val="0070C0"/>
                </a:solidFill>
              </a:rPr>
              <a:t> </a:t>
            </a:r>
            <a:r>
              <a:rPr lang="en-US" altLang="en-US" b="1">
                <a:solidFill>
                  <a:schemeClr val="tx1"/>
                </a:solidFill>
              </a:rPr>
              <a:t># </a:t>
            </a:r>
            <a:r>
              <a:rPr lang="ru-RU" altLang="en-US" b="1">
                <a:solidFill>
                  <a:schemeClr val="tx1"/>
                </a:solidFill>
              </a:rPr>
              <a:t>завершення циклу</a:t>
            </a:r>
            <a:endParaRPr lang="ru-RU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Оператор </a:t>
            </a:r>
            <a:r>
              <a:rPr lang="en-US" altLang="ru-RU" dirty="0"/>
              <a:t>continue</a:t>
            </a:r>
            <a:endParaRPr lang="ru-RU" alt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39750" y="1557338"/>
            <a:ext cx="7924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en-US" sz="2500"/>
              <a:t>Оператор </a:t>
            </a:r>
            <a:r>
              <a:rPr lang="en-US" altLang="en-US" sz="2500" b="1"/>
              <a:t>continue </a:t>
            </a:r>
            <a:r>
              <a:rPr lang="en-US" altLang="en-US" sz="2500"/>
              <a:t>використовується для переривання поточної ітерації циклу та переходу до наступного кроку. В ряді випадків такі дії є необхідними. </a:t>
            </a:r>
            <a:r>
              <a:rPr lang="ru-RU" altLang="en-US" sz="2500"/>
              <a:t> </a:t>
            </a:r>
            <a:r>
              <a:rPr lang="en-US" altLang="en-US" sz="2500"/>
              <a:t>Цикли зупиняють виконання поточного кроку та переходять до перевірки умови.</a:t>
            </a:r>
            <a:endParaRPr lang="en-US" altLang="en-US" sz="250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ru-RU" altLang="en-US" sz="2500"/>
              <a:t>                                                   </a:t>
            </a:r>
            <a:endParaRPr lang="ru-RU" altLang="en-US" sz="2500"/>
          </a:p>
          <a:p>
            <a:pPr marL="3657600" marR="0" lvl="8" indent="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ru-RU" altLang="en-US" sz="2500"/>
              <a:t> </a:t>
            </a:r>
            <a:r>
              <a:rPr lang="ru-RU" altLang="en-US" sz="2300"/>
              <a:t>5, 7, 9, 11, 13, 15, 17, 19</a:t>
            </a:r>
            <a:endParaRPr lang="ru-RU" altLang="en-US" sz="2300"/>
          </a:p>
        </p:txBody>
      </p:sp>
      <p:pic>
        <p:nvPicPr>
          <p:cNvPr id="15364" name="Picture 4" descr="C:\Users\Саша\Desktop\Java Progressivo - Aprenda a usar os comandos break e continu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2363" y="4525963"/>
            <a:ext cx="4176712" cy="2324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 descr="Снимок экрана 2024-11-26 1501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" y="3880485"/>
            <a:ext cx="4542155" cy="28086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Робота з відладчиком</a:t>
            </a:r>
            <a:endParaRPr lang="ru-RU" altLang="ru-RU" dirty="0"/>
          </a:p>
        </p:txBody>
      </p:sp>
      <p:sp>
        <p:nvSpPr>
          <p:cNvPr id="16386" name="Объект 2"/>
          <p:cNvSpPr>
            <a:spLocks noGrp="1"/>
          </p:cNvSpPr>
          <p:nvPr>
            <p:ph idx="1"/>
          </p:nvPr>
        </p:nvSpPr>
        <p:spPr>
          <a:xfrm>
            <a:off x="468313" y="1412875"/>
            <a:ext cx="8140700" cy="44196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ru-RU" altLang="ru-RU" sz="2800" b="1" dirty="0"/>
              <a:t>Відладчик </a:t>
            </a:r>
            <a:r>
              <a:rPr lang="ru-RU" altLang="ru-RU" sz="2800" dirty="0"/>
              <a:t>(дебагер, debugger ) - комп'ютерна програма, призначена для пошуку помилок в інших програмах, ядрах операційних систем, SQL-запитах та інших видах коду. Відладчик дає змогу виконувати трасування, відстежувати, встановлювати або змінювати значення змінних у процесі виконання коду, встановлювати і видаляти контрольні точки або умови зупинки тощо.</a:t>
            </a:r>
            <a:endParaRPr lang="ru-RU" altLang="ru-RU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Поняття бага</a:t>
            </a:r>
            <a:endParaRPr lang="ru-RU" altLang="ru-RU" dirty="0"/>
          </a:p>
        </p:txBody>
      </p:sp>
      <p:sp>
        <p:nvSpPr>
          <p:cNvPr id="17410" name="Объект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ru-RU" altLang="ru-RU" sz="2400" dirty="0"/>
              <a:t>У програмуванні </a:t>
            </a:r>
            <a:r>
              <a:rPr lang="ru-RU" altLang="ru-RU" sz="2400" b="1" dirty="0"/>
              <a:t>баг </a:t>
            </a:r>
            <a:r>
              <a:rPr lang="ru-RU" altLang="ru-RU" sz="2400" dirty="0"/>
              <a:t>(bug - первинні значення: клоп, будь-яка комаха, вірус) - жаргонна фраза, яка зазвичай позначає помилку в програмі або системі, через яку програма видає несподівану поведінку і, як наслідок, результат. Більшість багів виникають через помилки, допущені розробниками програми в її вихідному коді або в її дизайні. Програму, яка містить велику кількість багів, називають нестабільною або, жаргонною мовою, "глючною", "забагованою".</a:t>
            </a:r>
            <a:endParaRPr lang="ru-RU" altLang="ru-RU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433" name="Picture 2" descr="C:\Users\Alex.HOME.000\Desktop\H96566k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4075" y="4005263"/>
            <a:ext cx="4248150" cy="3346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Походження терміна</a:t>
            </a:r>
            <a:endParaRPr lang="ru-RU" altLang="ru-RU" dirty="0"/>
          </a:p>
        </p:txBody>
      </p:sp>
      <p:sp>
        <p:nvSpPr>
          <p:cNvPr id="18435" name="Объект 2"/>
          <p:cNvSpPr>
            <a:spLocks noGrp="1"/>
          </p:cNvSpPr>
          <p:nvPr>
            <p:ph idx="1"/>
          </p:nvPr>
        </p:nvSpPr>
        <p:spPr>
          <a:xfrm>
            <a:off x="463550" y="1412875"/>
            <a:ext cx="8140700" cy="44196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ru-RU" altLang="ru-RU" sz="2000" dirty="0"/>
              <a:t>За однією з версій, щодо програмної помилки термін "баг" уперше було застосовано 9 вересня 1946 року Грейс Гоппер, яка працювала в Гарвардському університеті з обчислювальною машиною Harvard Mark II. Простеживши помилку в роботі програми до електромеханічного реле машини, вона знайшла між замкнутими контактами згорілого метелика. Витягнуту комаху було вклеєно скотчем у технічний щоденник із супровідним іронічним написом: "Перший реальний випадок виявлення жучка" (first actual case of bug being found).</a:t>
            </a:r>
            <a:endParaRPr lang="ru-RU" altLang="ru-RU" sz="2000" dirty="0"/>
          </a:p>
        </p:txBody>
      </p:sp>
      <p:pic>
        <p:nvPicPr>
          <p:cNvPr id="18436" name="Picture 3" descr="C:\Users\Alex.HOME.000\Desktop\рщззук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025" y="4292600"/>
            <a:ext cx="2089150" cy="24495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Відладчик у Visual Studio </a:t>
            </a:r>
            <a:r>
              <a:rPr lang="en-US" altLang="ru-RU" dirty="0"/>
              <a:t>Code</a:t>
            </a:r>
            <a:endParaRPr lang="en-US" altLang="ru-RU" dirty="0"/>
          </a:p>
        </p:txBody>
      </p:sp>
      <p:sp>
        <p:nvSpPr>
          <p:cNvPr id="19458" name="Объект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Font typeface="Arial" panose="020B0604020202020204" pitchFamily="34" charset="0"/>
              <a:buChar char="•"/>
            </a:pPr>
            <a:r>
              <a:rPr lang="ru-RU" altLang="ru-RU" sz="2400" dirty="0">
                <a:sym typeface="+mn-ea"/>
              </a:rPr>
              <a:t>Встановлення/зняття точки зупинки: F9</a:t>
            </a:r>
            <a:endParaRPr lang="ru-RU" altLang="ru-RU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altLang="ru-RU" sz="2400" dirty="0"/>
              <a:t>Запуск налагоджувача: F5</a:t>
            </a:r>
            <a:endParaRPr lang="ru-RU" altLang="ru-RU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altLang="ru-RU" sz="2400" dirty="0"/>
              <a:t>Наступний крок налагодження: F10</a:t>
            </a:r>
            <a:endParaRPr lang="ru-RU" altLang="ru-RU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altLang="ru-RU" sz="2400" dirty="0"/>
              <a:t>Зупинка відладчика: Shift + F5</a:t>
            </a:r>
            <a:endParaRPr lang="ru-RU" altLang="ru-RU" sz="2400" dirty="0"/>
          </a:p>
          <a:p>
            <a:endParaRPr lang="ru-RU" altLang="ru-RU" sz="2400" dirty="0"/>
          </a:p>
          <a:p>
            <a:r>
              <a:rPr lang="ru-RU" altLang="ru-RU" sz="2400" b="1" dirty="0"/>
              <a:t>Практика: Smart BreakPoint</a:t>
            </a:r>
            <a:endParaRPr lang="ru-RU" altLang="ru-RU" sz="2400" b="1" dirty="0"/>
          </a:p>
        </p:txBody>
      </p:sp>
      <p:pic>
        <p:nvPicPr>
          <p:cNvPr id="2" name="Picture 1" descr="Снимок экрана 2024-11-26 1443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2060" y="4509135"/>
            <a:ext cx="6515100" cy="4933950"/>
          </a:xfrm>
          <a:prstGeom prst="rect">
            <a:avLst/>
          </a:prstGeom>
        </p:spPr>
      </p:pic>
      <p:pic>
        <p:nvPicPr>
          <p:cNvPr id="3" name="Picture 2" descr="Снимок экрана 2024-11-26 1449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845" y="3648075"/>
            <a:ext cx="3228975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Text Box 7169"/>
          <p:cNvSpPr txBox="1"/>
          <p:nvPr/>
        </p:nvSpPr>
        <p:spPr>
          <a:xfrm>
            <a:off x="195580" y="228600"/>
            <a:ext cx="8313420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План презентації</a:t>
            </a:r>
            <a:endParaRPr lang="ru-RU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Text Box 7170"/>
          <p:cNvSpPr txBox="1"/>
          <p:nvPr/>
        </p:nvSpPr>
        <p:spPr>
          <a:xfrm>
            <a:off x="611188" y="1412875"/>
            <a:ext cx="8208962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Вступ до циклів</a:t>
            </a:r>
            <a:endParaRPr lang="en-US" altLang="en-US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Цикл while</a:t>
            </a:r>
            <a:endParaRPr lang="en-US" altLang="en-US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Позначення циклів у блок-схемах</a:t>
            </a:r>
            <a:endParaRPr lang="en-US" altLang="en-US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Оператори break та continue</a:t>
            </a:r>
            <a:endParaRPr lang="en-US" altLang="en-US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Вічний цикл</a:t>
            </a:r>
            <a:endParaRPr lang="en-US" altLang="en-US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Цикл for</a:t>
            </a:r>
            <a:endParaRPr lang="en-US" altLang="en-US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Вкладені цикли</a:t>
            </a:r>
            <a:endParaRPr lang="en-US" altLang="en-US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</a:rPr>
              <a:t>Робота з відладчиком</a:t>
            </a:r>
            <a:endParaRPr lang="en-US" altLang="en-US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dirty="0"/>
              <a:t>Приклад циклу </a:t>
            </a:r>
            <a:r>
              <a:rPr lang="en-US" dirty="0"/>
              <a:t>for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385888"/>
            <a:ext cx="7924800" cy="44196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en-US"/>
              <a:t>Простий цикл від 0 до 4 (за замовчуванням з кроком </a:t>
            </a:r>
            <a:r>
              <a:rPr lang="ru-RU" altLang="en-US"/>
              <a:t>в </a:t>
            </a:r>
            <a:r>
              <a:rPr lang="en-US" altLang="en-US"/>
              <a:t>1):</a:t>
            </a:r>
            <a:endParaRPr lang="en-US" altLang="en-US"/>
          </a:p>
          <a:p>
            <a:pPr marL="0" indent="0">
              <a:buNone/>
            </a:pPr>
            <a:endParaRPr lang="en-US" altLang="en-US" b="1"/>
          </a:p>
          <a:p>
            <a:pPr marL="0" indent="0">
              <a:buNone/>
            </a:pPr>
            <a:endParaRPr lang="en-US" altLang="en-US" b="1"/>
          </a:p>
        </p:txBody>
      </p:sp>
      <p:pic>
        <p:nvPicPr>
          <p:cNvPr id="3" name="Picture 2" descr="Снимок экрана 2024-11-26 1507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" y="2484120"/>
            <a:ext cx="9164955" cy="40747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dirty="0"/>
              <a:t>Приклад циклу </a:t>
            </a:r>
            <a:r>
              <a:rPr lang="en-US" dirty="0"/>
              <a:t>for 2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385888"/>
            <a:ext cx="7924800" cy="44196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en-US"/>
              <a:t>Цикл з вказаним початком, кінцем і кроком:</a:t>
            </a:r>
            <a:endParaRPr lang="en-US" altLang="en-US"/>
          </a:p>
          <a:p>
            <a:pPr marL="0" indent="0">
              <a:buNone/>
            </a:pPr>
            <a:endParaRPr lang="en-US" altLang="en-US" b="1"/>
          </a:p>
          <a:p>
            <a:pPr marL="0" indent="0">
              <a:buNone/>
            </a:pPr>
            <a:endParaRPr lang="en-US" altLang="en-US" b="1"/>
          </a:p>
        </p:txBody>
      </p:sp>
      <p:pic>
        <p:nvPicPr>
          <p:cNvPr id="2" name="Picture 1" descr="Снимок экрана 2024-11-26 1508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573655"/>
            <a:ext cx="9131300" cy="309689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dirty="0"/>
              <a:t>Приклад циклу </a:t>
            </a:r>
            <a:r>
              <a:rPr lang="en-US" dirty="0"/>
              <a:t>for 3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385888"/>
            <a:ext cx="7924800" cy="44196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en-US"/>
              <a:t>Цикл з від'ємним кроком: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 b="1"/>
          </a:p>
        </p:txBody>
      </p:sp>
      <p:pic>
        <p:nvPicPr>
          <p:cNvPr id="2" name="Picture 1" descr="Снимок экрана 2024-11-26 1509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875" y="1943735"/>
            <a:ext cx="7743825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Л</a:t>
            </a:r>
            <a:r>
              <a:rPr lang="en-US" altLang="ru-RU" dirty="0"/>
              <a:t>i</a:t>
            </a:r>
            <a:r>
              <a:rPr lang="ru-RU" altLang="ru-RU" dirty="0"/>
              <a:t>н</a:t>
            </a:r>
            <a:r>
              <a:rPr lang="en-US" altLang="ru-RU" dirty="0"/>
              <a:t>i</a:t>
            </a:r>
            <a:r>
              <a:rPr lang="ru-RU" altLang="ru-RU" dirty="0"/>
              <a:t>я з з</a:t>
            </a:r>
            <a:r>
              <a:rPr lang="en-US" altLang="ru-RU" dirty="0"/>
              <a:t>i</a:t>
            </a:r>
            <a:r>
              <a:rPr lang="ru-RU" altLang="ru-RU" dirty="0"/>
              <a:t>рочок **********</a:t>
            </a:r>
            <a:endParaRPr lang="ru-RU" altLang="ru-RU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>
              <a:buNone/>
            </a:pPr>
            <a:endParaRPr lang="ru-RU" altLang="ru-RU" dirty="0"/>
          </a:p>
        </p:txBody>
      </p:sp>
      <p:pic>
        <p:nvPicPr>
          <p:cNvPr id="2" name="Picture 1" descr="Снимок экрана 2024-11-26 1511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010" y="1448435"/>
            <a:ext cx="8777605" cy="46723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sz="4000" dirty="0"/>
              <a:t>Прямокутник </a:t>
            </a:r>
            <a:r>
              <a:rPr lang="en-US" altLang="ru-RU" sz="4000" dirty="0"/>
              <a:t>i</a:t>
            </a:r>
            <a:r>
              <a:rPr lang="ru-RU" altLang="ru-RU" sz="4000" dirty="0"/>
              <a:t>з з</a:t>
            </a:r>
            <a:r>
              <a:rPr lang="en-US" altLang="ru-RU" sz="4000" dirty="0"/>
              <a:t>i</a:t>
            </a:r>
            <a:r>
              <a:rPr lang="ru-RU" altLang="en-US" sz="4000" dirty="0"/>
              <a:t>рочок</a:t>
            </a:r>
            <a:endParaRPr lang="ru-RU" altLang="en-US" sz="4000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>
              <a:buNone/>
            </a:pPr>
            <a:endParaRPr lang="ru-RU" altLang="ru-RU" sz="2700" dirty="0"/>
          </a:p>
        </p:txBody>
      </p:sp>
      <p:pic>
        <p:nvPicPr>
          <p:cNvPr id="2" name="Picture 1" descr="Снимок экрана 2024-11-26 1519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545" y="1089025"/>
            <a:ext cx="7182485" cy="571881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Псевдограф</a:t>
            </a:r>
            <a:r>
              <a:rPr lang="en-US" altLang="ru-RU" dirty="0"/>
              <a:t>i</a:t>
            </a:r>
            <a:r>
              <a:rPr lang="ru-RU" altLang="ru-RU" dirty="0"/>
              <a:t>ка</a:t>
            </a:r>
            <a:endParaRPr lang="ru-RU" altLang="ru-RU" dirty="0"/>
          </a:p>
        </p:txBody>
      </p:sp>
      <p:pic>
        <p:nvPicPr>
          <p:cNvPr id="2" name="Picture 1" descr="Снимок экрана 2024-11-26 1523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675" y="1048385"/>
            <a:ext cx="7458075" cy="55816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Практика</a:t>
            </a:r>
            <a:endParaRPr lang="ru-RU" altLang="ru-RU" dirty="0"/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755" y="1673860"/>
            <a:ext cx="8898890" cy="27228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Практика</a:t>
            </a:r>
            <a:endParaRPr lang="ru-RU" altLang="ru-RU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755" y="1448435"/>
            <a:ext cx="9122410" cy="51511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Практика</a:t>
            </a:r>
            <a:endParaRPr lang="ru-RU" altLang="ru-RU" dirty="0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5105" y="1448435"/>
            <a:ext cx="8542020" cy="539305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ДЗ</a:t>
            </a:r>
            <a:endParaRPr lang="ru-RU" altLang="ru-RU" dirty="0"/>
          </a:p>
        </p:txBody>
      </p:sp>
      <p:sp>
        <p:nvSpPr>
          <p:cNvPr id="24579" name="Объект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ru-RU" altLang="ru-RU" dirty="0"/>
          </a:p>
        </p:txBody>
      </p:sp>
      <p:pic>
        <p:nvPicPr>
          <p:cNvPr id="24580" name="Picture 2" descr="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4075" y="1412875"/>
            <a:ext cx="4464050" cy="54403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Контрольні питання</a:t>
            </a:r>
            <a:endParaRPr lang="ru-RU" altLang="ru-RU" dirty="0"/>
          </a:p>
        </p:txBody>
      </p:sp>
      <p:sp>
        <p:nvSpPr>
          <p:cNvPr id="5122" name="Объект 2"/>
          <p:cNvSpPr>
            <a:spLocks noGrp="1"/>
          </p:cNvSpPr>
          <p:nvPr>
            <p:ph idx="1"/>
          </p:nvPr>
        </p:nvSpPr>
        <p:spPr>
          <a:xfrm>
            <a:off x="566420" y="1403985"/>
            <a:ext cx="7921625" cy="4416425"/>
          </a:xfrm>
        </p:spPr>
        <p:txBody>
          <a:bodyPr vert="horz" wrap="square" lIns="91440" tIns="45720" rIns="91440" bIns="45720" anchor="t" anchorCtr="0"/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ru-RU" sz="2800" dirty="0" err="1">
                <a:latin typeface="Arial" panose="020B0604020202020204" pitchFamily="34" charset="0"/>
                <a:sym typeface="+mn-ea"/>
              </a:rPr>
              <a:t>Що таке п</a:t>
            </a:r>
            <a:r>
              <a:rPr altLang="x-none" sz="2800" dirty="0" err="1">
                <a:latin typeface="Arial" panose="020B0604020202020204" pitchFamily="34" charset="0"/>
                <a:sym typeface="+mn-ea"/>
              </a:rPr>
              <a:t>еретворення типів даних</a:t>
            </a:r>
            <a:r>
              <a:rPr lang="ru-RU" sz="2800" dirty="0" err="1">
                <a:latin typeface="Arial" panose="020B0604020202020204" pitchFamily="34" charset="0"/>
                <a:sym typeface="+mn-ea"/>
              </a:rPr>
              <a:t>, нав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i</a:t>
            </a:r>
            <a:r>
              <a:rPr lang="ru-RU" sz="2800" dirty="0" err="1">
                <a:latin typeface="Arial" panose="020B0604020202020204" pitchFamily="34" charset="0"/>
                <a:sym typeface="+mn-ea"/>
              </a:rPr>
              <a:t>що воно потр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i</a:t>
            </a:r>
            <a:r>
              <a:rPr lang="ru-RU" sz="2800" dirty="0" err="1">
                <a:latin typeface="Arial" panose="020B0604020202020204" pitchFamily="34" charset="0"/>
                <a:sym typeface="+mn-ea"/>
              </a:rPr>
              <a:t>бне</a:t>
            </a:r>
            <a:endParaRPr lang="ru-RU" sz="2800" dirty="0" err="1">
              <a:latin typeface="Arial" panose="020B0604020202020204" pitchFamily="34" charset="0"/>
              <a:sym typeface="+mn-ea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ru-RU" sz="2800" dirty="0" err="1">
                <a:latin typeface="Arial" panose="020B0604020202020204" pitchFamily="34" charset="0"/>
                <a:sym typeface="+mn-ea"/>
              </a:rPr>
              <a:t>Як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i </a:t>
            </a:r>
            <a:r>
              <a:rPr lang="ru-RU" sz="2800" dirty="0" err="1">
                <a:latin typeface="Arial" panose="020B0604020202020204" pitchFamily="34" charset="0"/>
                <a:sym typeface="+mn-ea"/>
              </a:rPr>
              <a:t>бувають види перетворення тип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i</a:t>
            </a:r>
            <a:r>
              <a:rPr lang="ru-RU" sz="2800" dirty="0" err="1">
                <a:latin typeface="Arial" panose="020B0604020202020204" pitchFamily="34" charset="0"/>
                <a:sym typeface="+mn-ea"/>
              </a:rPr>
              <a:t>в</a:t>
            </a:r>
            <a:endParaRPr altLang="x-none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ru-RU" sz="2800" dirty="0" err="1">
                <a:latin typeface="Arial" panose="020B0604020202020204" pitchFamily="34" charset="0"/>
                <a:sym typeface="+mn-ea"/>
              </a:rPr>
              <a:t>Принцип роботи </a:t>
            </a:r>
            <a:r>
              <a:rPr altLang="x-none" sz="2800" dirty="0" err="1">
                <a:latin typeface="Arial" panose="020B0604020202020204" pitchFamily="34" charset="0"/>
                <a:sym typeface="+mn-ea"/>
              </a:rPr>
              <a:t>операці</a:t>
            </a:r>
            <a:r>
              <a:rPr lang="ru-RU" altLang="x-none" sz="2800" dirty="0" err="1">
                <a:latin typeface="Arial" panose="020B0604020202020204" pitchFamily="34" charset="0"/>
                <a:sym typeface="+mn-ea"/>
              </a:rPr>
              <a:t>й</a:t>
            </a:r>
            <a:r>
              <a:rPr altLang="x-none" sz="2800" dirty="0" err="1">
                <a:latin typeface="Arial" panose="020B0604020202020204" pitchFamily="34" charset="0"/>
                <a:sym typeface="+mn-ea"/>
              </a:rPr>
              <a:t> «not», «and», «or»</a:t>
            </a:r>
            <a:endParaRPr altLang="x-none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ru-RU" sz="2800" dirty="0" err="1">
                <a:latin typeface="Arial" panose="020B0604020202020204" pitchFamily="34" charset="0"/>
                <a:sym typeface="+mn-ea"/>
              </a:rPr>
              <a:t>Як працюють о</a:t>
            </a:r>
            <a:r>
              <a:rPr altLang="x-none" sz="2800" dirty="0" err="1">
                <a:latin typeface="Arial" panose="020B0604020202020204" pitchFamily="34" charset="0"/>
                <a:sym typeface="+mn-ea"/>
              </a:rPr>
              <a:t>ператори гілкування: if, if-else, if-elif</a:t>
            </a:r>
            <a:endParaRPr altLang="x-none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ru-RU" sz="2800" dirty="0" err="1">
                <a:latin typeface="Arial" panose="020B0604020202020204" pitchFamily="34" charset="0"/>
                <a:sym typeface="+mn-ea"/>
              </a:rPr>
              <a:t>Нав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i</a:t>
            </a:r>
            <a:r>
              <a:rPr lang="ru-RU" sz="2800" dirty="0" err="1">
                <a:latin typeface="Arial" panose="020B0604020202020204" pitchFamily="34" charset="0"/>
                <a:sym typeface="+mn-ea"/>
              </a:rPr>
              <a:t>що потр</a:t>
            </a:r>
            <a:r>
              <a:rPr lang="en-US" sz="2800" dirty="0" err="1">
                <a:latin typeface="Arial" panose="020B0604020202020204" pitchFamily="34" charset="0"/>
                <a:sym typeface="+mn-ea"/>
              </a:rPr>
              <a:t>i</a:t>
            </a:r>
            <a:r>
              <a:rPr lang="ru-RU" sz="2800" dirty="0" err="1">
                <a:latin typeface="Arial" panose="020B0604020202020204" pitchFamily="34" charset="0"/>
                <a:sym typeface="+mn-ea"/>
              </a:rPr>
              <a:t>бен т</a:t>
            </a:r>
            <a:r>
              <a:rPr altLang="x-none" sz="2800" dirty="0" err="1">
                <a:latin typeface="Arial" panose="020B0604020202020204" pitchFamily="34" charset="0"/>
                <a:sym typeface="+mn-ea"/>
              </a:rPr>
              <a:t>ернарний оператор</a:t>
            </a:r>
            <a:endParaRPr altLang="x-none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altLang="x-none" sz="2800" dirty="0" err="1">
                <a:latin typeface="Arial" panose="020B0604020202020204" pitchFamily="34" charset="0"/>
                <a:sym typeface="+mn-ea"/>
              </a:rPr>
              <a:t>Оператор множинного вибору match</a:t>
            </a:r>
            <a:endParaRPr altLang="x-none" sz="28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ru-RU" altLang="ru-RU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6" name="Text Box 7372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Домашнє завдання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9507" name="Text Box 73729"/>
          <p:cNvSpPr txBox="1"/>
          <p:nvPr/>
        </p:nvSpPr>
        <p:spPr>
          <a:xfrm>
            <a:off x="395288" y="1385888"/>
            <a:ext cx="8353425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39725" indent="-339725" defTabSz="457200">
              <a:spcBef>
                <a:spcPts val="45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ru-RU" altLang="x-none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Виконати завдання на цикли із </a:t>
            </a:r>
            <a:r>
              <a:rPr lang="en-US" altLang="ru-RU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txt-</a:t>
            </a:r>
            <a:r>
              <a:rPr lang="ru-RU" altLang="x-none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файлу</a:t>
            </a:r>
            <a:endParaRPr lang="ru-RU" altLang="x-none" sz="22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45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ru-RU" altLang="x-none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Бажано вс</a:t>
            </a:r>
            <a:r>
              <a:rPr lang="en-US" altLang="x-none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 </a:t>
            </a:r>
            <a:r>
              <a:rPr lang="en-US" altLang="ru-RU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24</a:t>
            </a:r>
            <a:r>
              <a:rPr lang="ru-RU" altLang="x-none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задач</a:t>
            </a:r>
            <a:r>
              <a:rPr lang="en-US" altLang="x-none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ru-RU" altLang="x-none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, але вистачить 9</a:t>
            </a:r>
            <a:endParaRPr lang="ru-RU" altLang="x-none" sz="22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45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ru-RU" altLang="x-none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Прочитати</a:t>
            </a:r>
            <a:r>
              <a:rPr lang="en-US" altLang="ru-RU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1</a:t>
            </a:r>
            <a:r>
              <a:rPr lang="ru-RU" altLang="en-US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3-ту</a:t>
            </a:r>
            <a:r>
              <a:rPr lang="ru-RU" altLang="x-none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главу книги Марка Лутца</a:t>
            </a:r>
            <a:endParaRPr lang="ru-RU" altLang="x-none" sz="22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45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ru-RU" altLang="en-US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Вс</a:t>
            </a:r>
            <a:r>
              <a:rPr lang="en-US" altLang="en-US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 </a:t>
            </a:r>
            <a:r>
              <a:rPr lang="ru-RU" altLang="en-US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файли з ДЗ з</a:t>
            </a:r>
            <a:r>
              <a:rPr lang="en-US" altLang="en-US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ru-RU" altLang="en-US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брати в арх</a:t>
            </a:r>
            <a:r>
              <a:rPr lang="en-US" altLang="en-US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ru-RU" altLang="en-US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в, над</a:t>
            </a:r>
            <a:r>
              <a:rPr lang="en-US" altLang="en-US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ru-RU" altLang="en-US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слати на майстат</a:t>
            </a:r>
            <a:endParaRPr lang="ru-RU" altLang="en-US" sz="22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Призначення циклів</a:t>
            </a:r>
            <a:endParaRPr lang="ru-RU" alt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825500" y="2852738"/>
          <a:ext cx="7923213" cy="3240088"/>
        </p:xfrm>
        <a:graphic>
          <a:graphicData uri="http://schemas.openxmlformats.org/drawingml/2006/table">
            <a:tbl>
              <a:tblPr/>
              <a:tblGrid>
                <a:gridCol w="7923213"/>
              </a:tblGrid>
              <a:tr h="3240087">
                <a:tc>
                  <a:txBody>
                    <a:bodyPr/>
                    <a:lstStyle/>
                    <a:p>
                      <a:r>
                        <a:rPr lang="ru-RU" sz="2200" dirty="0"/>
                        <a:t>0. Узяти тарілку з раковини.</a:t>
                      </a:r>
                      <a:endParaRPr lang="ru-RU" sz="2200" dirty="0"/>
                    </a:p>
                    <a:p>
                      <a:r>
                        <a:rPr lang="ru-RU" sz="2200" dirty="0"/>
                        <a:t>1. Намилити тарілку засобом для миття посуду.</a:t>
                      </a:r>
                      <a:endParaRPr lang="ru-RU" sz="2200" dirty="0"/>
                    </a:p>
                    <a:p>
                      <a:r>
                        <a:rPr lang="ru-RU" sz="2200" dirty="0"/>
                        <a:t>2. Потерти тарілку мочалкою.</a:t>
                      </a:r>
                      <a:endParaRPr lang="ru-RU" sz="2200" dirty="0"/>
                    </a:p>
                    <a:p>
                      <a:r>
                        <a:rPr lang="ru-RU" sz="2200" dirty="0"/>
                        <a:t>3. Змити мильну піну з тарілки.</a:t>
                      </a:r>
                      <a:endParaRPr lang="ru-RU" sz="2200" dirty="0"/>
                    </a:p>
                    <a:p>
                      <a:r>
                        <a:rPr lang="ru-RU" sz="2200" dirty="0"/>
                        <a:t>4. Витерти тарілку.</a:t>
                      </a:r>
                      <a:endParaRPr lang="ru-RU" sz="2200" dirty="0"/>
                    </a:p>
                    <a:p>
                      <a:r>
                        <a:rPr lang="ru-RU" sz="2200" dirty="0"/>
                        <a:t>5. Поставити тарілку на полицю.</a:t>
                      </a:r>
                      <a:endParaRPr lang="ru-RU" sz="2200" dirty="0"/>
                    </a:p>
                    <a:p>
                      <a:r>
                        <a:rPr lang="ru-RU" sz="2200" dirty="0"/>
                        <a:t>6. Кінець програми.</a:t>
                      </a:r>
                      <a:endParaRPr lang="ru-RU" sz="22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128" name="Rectangle 1"/>
          <p:cNvSpPr/>
          <p:nvPr/>
        </p:nvSpPr>
        <p:spPr>
          <a:xfrm>
            <a:off x="487363" y="1617821"/>
            <a:ext cx="8045450" cy="135382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>
            <a:spAutoFit/>
          </a:bodyPr>
          <a:p>
            <a:pPr eaLnBrk="0" hangingPunct="0"/>
            <a:r>
              <a:rPr lang="ru-RU" altLang="ru-RU" sz="2200" dirty="0">
                <a:solidFill>
                  <a:schemeClr val="tx1"/>
                </a:solidFill>
                <a:latin typeface="Arial" panose="020B0604020202020204" pitchFamily="34" charset="0"/>
              </a:rPr>
              <a:t>Дуже часто, як у реальному житті, так і під час написання програм, виникає необхідність повторення будь-якої дії кілька разів. Наприклад, уявімо алгоритм, що реалізує миття тарілок:</a:t>
            </a:r>
            <a:endParaRPr lang="ru-RU" altLang="ru-RU" sz="2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Повторення дій</a:t>
            </a:r>
            <a:endParaRPr lang="ru-RU" alt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</p:nvPr>
        </p:nvGraphicFramePr>
        <p:xfrm>
          <a:off x="968375" y="3267075"/>
          <a:ext cx="7924800" cy="2682875"/>
        </p:xfrm>
        <a:graphic>
          <a:graphicData uri="http://schemas.openxmlformats.org/drawingml/2006/table">
            <a:tbl>
              <a:tblPr/>
              <a:tblGrid>
                <a:gridCol w="7924800"/>
              </a:tblGrid>
              <a:tr h="2682875">
                <a:tc>
                  <a:txBody>
                    <a:bodyPr/>
                    <a:lstStyle/>
                    <a:p>
                      <a:r>
                        <a:rPr lang="ru-RU" sz="2200" dirty="0"/>
                        <a:t>0. Узяти тарілку з раковини.</a:t>
                      </a:r>
                      <a:endParaRPr lang="ru-RU" sz="2200" dirty="0"/>
                    </a:p>
                    <a:p>
                      <a:r>
                        <a:rPr lang="ru-RU" sz="2200" dirty="0"/>
                        <a:t>1. Намилити тарілку засобом для миття посуду.</a:t>
                      </a:r>
                      <a:endParaRPr lang="ru-RU" sz="2200" dirty="0"/>
                    </a:p>
                    <a:p>
                      <a:r>
                        <a:rPr lang="ru-RU" sz="2200" dirty="0"/>
                        <a:t>2. Потерти тарілку мочалкою.</a:t>
                      </a:r>
                      <a:endParaRPr lang="ru-RU" sz="2200" dirty="0"/>
                    </a:p>
                    <a:p>
                      <a:r>
                        <a:rPr lang="ru-RU" sz="2200" dirty="0"/>
                        <a:t>3. Змити мильну піну з тарілки.</a:t>
                      </a:r>
                      <a:endParaRPr lang="ru-RU" sz="2200" dirty="0"/>
                    </a:p>
                    <a:p>
                      <a:r>
                        <a:rPr lang="ru-RU" sz="2200" dirty="0"/>
                        <a:t>4. Витерти тарілку.</a:t>
                      </a:r>
                      <a:endParaRPr lang="ru-RU" sz="2200" dirty="0"/>
                    </a:p>
                    <a:p>
                      <a:r>
                        <a:rPr lang="ru-RU" sz="2200" dirty="0"/>
                        <a:t>5. Поставити тарілку на полицю.</a:t>
                      </a:r>
                      <a:endParaRPr lang="ru-RU" sz="2200" dirty="0"/>
                    </a:p>
                    <a:p>
                      <a:r>
                        <a:rPr lang="ru-RU" sz="2200" dirty="0"/>
                        <a:t>6. Якщо є ще брудні тарілки, </a:t>
                      </a:r>
                      <a:r>
                        <a:rPr lang="ru-RU" sz="2200" dirty="0">
                          <a:solidFill>
                            <a:srgbClr val="0070C0"/>
                          </a:solidFill>
                        </a:rPr>
                        <a:t>повернутися до пункту 0.</a:t>
                      </a:r>
                      <a:endParaRPr lang="ru-RU" sz="2200" dirty="0"/>
                    </a:p>
                    <a:p>
                      <a:r>
                        <a:rPr lang="ru-RU" sz="2200" dirty="0"/>
                        <a:t>7. Кінець програми.</a:t>
                      </a:r>
                      <a:endParaRPr lang="ru-RU" sz="22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152" name="Rectangle 1"/>
          <p:cNvSpPr/>
          <p:nvPr/>
        </p:nvSpPr>
        <p:spPr>
          <a:xfrm>
            <a:off x="468313" y="1479550"/>
            <a:ext cx="8043862" cy="16621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ctr" anchorCtr="0">
            <a:spAutoFit/>
          </a:bodyPr>
          <a:p>
            <a:pPr eaLnBrk="0" hangingPunct="0"/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Але, якщо тарілок буде більше однієї, то вимитою все одно виявиться тільки одна тарілка... Це пов'язано з тим, що програма виконує всі дії лінійним чином - зверху вниз по порядку. Отже, нам необхідно придумати, яким способом змусити програму повторити набір конкретних дій, і при цьому визначити потрібну кількість повторів. Правильний алгоритм матиме такий вигляд:</a:t>
            </a:r>
            <a:endParaRPr lang="ru-RU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Визначення циклу</a:t>
            </a:r>
            <a:endParaRPr lang="ru-RU" altLang="ru-RU" dirty="0"/>
          </a:p>
        </p:txBody>
      </p:sp>
      <p:sp>
        <p:nvSpPr>
          <p:cNvPr id="7170" name="Объект 2"/>
          <p:cNvSpPr>
            <a:spLocks noGrp="1"/>
          </p:cNvSpPr>
          <p:nvPr>
            <p:ph idx="1"/>
          </p:nvPr>
        </p:nvSpPr>
        <p:spPr>
          <a:xfrm>
            <a:off x="684213" y="1484313"/>
            <a:ext cx="7924800" cy="44196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ru-RU" altLang="ru-RU" sz="2100" dirty="0"/>
              <a:t>Щоб визначити, повторювати дії спочатку чи ні - використовується умова "якщо є ще брудні тарілки". Якщо ця умова істинна - то дії повторюються, а якщо хибна - то виконується наступний пункт алгоритму.</a:t>
            </a:r>
            <a:endParaRPr lang="ru-RU" altLang="ru-RU" sz="2100" dirty="0"/>
          </a:p>
          <a:p>
            <a:pPr marL="0" indent="0">
              <a:buNone/>
            </a:pPr>
            <a:endParaRPr lang="ru-RU" altLang="ru-RU" sz="2100" dirty="0"/>
          </a:p>
          <a:p>
            <a:pPr marL="0" indent="0">
              <a:buNone/>
            </a:pPr>
            <a:r>
              <a:rPr lang="ru-RU" altLang="ru-RU" sz="2100" b="1" dirty="0">
                <a:solidFill>
                  <a:srgbClr val="FF0000"/>
                </a:solidFill>
              </a:rPr>
              <a:t>Цикл - спеціальна конструкція мови програмування, за допомогою якої той чи інший набір команд можна виконати потрібну кількість разів, залежно від якоїсь умови.</a:t>
            </a:r>
            <a:endParaRPr lang="ru-RU" altLang="ru-RU" sz="21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altLang="ru-RU" sz="2100" dirty="0"/>
          </a:p>
          <a:p>
            <a:pPr marL="0" indent="0">
              <a:buNone/>
            </a:pPr>
            <a:r>
              <a:rPr lang="ru-RU" altLang="ru-RU" sz="2100" dirty="0"/>
              <a:t>Інша назва циклу - </a:t>
            </a:r>
            <a:r>
              <a:rPr lang="ru-RU" altLang="ru-RU" sz="2100" b="1" dirty="0"/>
              <a:t>конструкція повторення</a:t>
            </a:r>
            <a:r>
              <a:rPr lang="ru-RU" altLang="ru-RU" sz="2100" dirty="0"/>
              <a:t>. А кожне повторення дії називається </a:t>
            </a:r>
            <a:r>
              <a:rPr lang="ru-RU" altLang="ru-RU" sz="2100" b="1" dirty="0"/>
              <a:t>КРОК ЦИКЛУ або ІТЕРАЦІЯ.</a:t>
            </a:r>
            <a:endParaRPr lang="ru-RU" altLang="ru-RU" sz="21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Види циклів </a:t>
            </a:r>
            <a:r>
              <a:rPr lang="ru-RU" altLang="en-US" dirty="0"/>
              <a:t>у </a:t>
            </a:r>
            <a:r>
              <a:rPr lang="en-US" altLang="en-US" dirty="0"/>
              <a:t>Python</a:t>
            </a:r>
            <a:endParaRPr lang="en-US" altLang="en-US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 мові </a:t>
            </a: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 </a:t>
            </a:r>
            <a:r>
              <a:rPr kumimoji="0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існує </a:t>
            </a:r>
            <a:r>
              <a:rPr kumimoji="0" lang="ru-RU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основн</a:t>
            </a:r>
            <a:r>
              <a:rPr kumimoji="0" 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реалізаці</a:t>
            </a:r>
            <a:r>
              <a:rPr lang="ru-RU" altLang="ru-RU" sz="2500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ї</a:t>
            </a:r>
            <a:r>
              <a:rPr kumimoji="0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циклів:</a:t>
            </a:r>
            <a:endParaRPr kumimoji="0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en-US" b="1"/>
              <a:t>while </a:t>
            </a:r>
            <a:r>
              <a:rPr lang="en-US" altLang="en-US"/>
              <a:t>— цикл з передумовою</a:t>
            </a:r>
            <a:endParaRPr lang="en-US" altLang="en-US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en-US" b="1"/>
              <a:t>for </a:t>
            </a:r>
            <a:r>
              <a:rPr lang="en-US" altLang="en-US"/>
              <a:t>— цикл для перебору елементів колекцій</a:t>
            </a:r>
            <a:r>
              <a:rPr lang="ru-RU" altLang="en-US"/>
              <a:t> (списк</a:t>
            </a:r>
            <a:r>
              <a:rPr lang="en-US" altLang="en-US"/>
              <a:t>i</a:t>
            </a:r>
            <a:r>
              <a:rPr lang="ru-RU" altLang="en-US"/>
              <a:t>в, кортеж</a:t>
            </a:r>
            <a:r>
              <a:rPr lang="en-US" altLang="en-US"/>
              <a:t>i</a:t>
            </a:r>
            <a:r>
              <a:rPr lang="ru-RU" altLang="en-US"/>
              <a:t>в, множин, рядк</a:t>
            </a:r>
            <a:r>
              <a:rPr lang="en-US" altLang="en-US"/>
              <a:t>i</a:t>
            </a:r>
            <a:r>
              <a:rPr lang="ru-RU" altLang="en-US"/>
              <a:t>в, словник</a:t>
            </a:r>
            <a:r>
              <a:rPr lang="en-US" altLang="en-US"/>
              <a:t>i</a:t>
            </a:r>
            <a:r>
              <a:rPr lang="ru-RU" altLang="en-US"/>
              <a:t>в, диапазон</a:t>
            </a:r>
            <a:r>
              <a:rPr lang="en-US" altLang="en-US"/>
              <a:t>i</a:t>
            </a:r>
            <a:r>
              <a:rPr lang="ru-RU" altLang="en-US"/>
              <a:t>в)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Синтаксис циклу while</a:t>
            </a:r>
            <a:endParaRPr lang="ru-RU" altLang="ru-RU" dirty="0"/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642938" y="1628775"/>
            <a:ext cx="7924800" cy="44196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ru-RU" altLang="ru-RU" b="1" dirty="0"/>
              <a:t>while </a:t>
            </a:r>
            <a:r>
              <a:rPr lang="ru-RU" altLang="ru-RU" b="1" dirty="0">
                <a:solidFill>
                  <a:srgbClr val="0070C0"/>
                </a:solidFill>
              </a:rPr>
              <a:t>умова</a:t>
            </a:r>
            <a:r>
              <a:rPr lang="en-US" altLang="ru-RU" b="1" dirty="0"/>
              <a:t>:</a:t>
            </a:r>
            <a:br>
              <a:rPr lang="en-US" altLang="ru-RU" b="1" dirty="0"/>
            </a:br>
            <a:r>
              <a:rPr lang="en-US" altLang="ru-RU" b="1" dirty="0"/>
              <a:t>	</a:t>
            </a:r>
            <a:r>
              <a:rPr lang="ru-RU" altLang="ru-RU" b="1" dirty="0"/>
              <a:t>оператор</a:t>
            </a:r>
            <a:endParaRPr lang="ru-RU" altLang="ru-RU" b="1" dirty="0"/>
          </a:p>
          <a:p>
            <a:pPr marL="0" indent="0">
              <a:buNone/>
            </a:pPr>
            <a:endParaRPr lang="ru-RU" altLang="ru-RU" dirty="0"/>
          </a:p>
          <a:p>
            <a:pPr marL="0" indent="0">
              <a:buNone/>
            </a:pPr>
            <a:r>
              <a:rPr lang="ru-RU" altLang="ru-RU" sz="2800" dirty="0"/>
              <a:t>Умова - будь-який вірно складений вираз із результатом типу bool.</a:t>
            </a:r>
            <a:endParaRPr lang="ru-RU" altLang="ru-RU" sz="2800" dirty="0"/>
          </a:p>
          <a:p>
            <a:pPr marL="0" indent="0">
              <a:buNone/>
            </a:pPr>
            <a:r>
              <a:rPr lang="ru-RU" altLang="ru-RU" sz="2800" dirty="0"/>
              <a:t>Оператор виконуватиметься доти, доки умовний вираз істинний. Коли умова стає хибною, керування передається рядку коду, що йде після оператора циклу. </a:t>
            </a:r>
            <a:endParaRPr lang="ru-RU" altLang="ru-RU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Розширений синтаксис while</a:t>
            </a:r>
            <a:endParaRPr lang="ru-RU" altLang="ru-RU" dirty="0"/>
          </a:p>
        </p:txBody>
      </p:sp>
      <p:sp>
        <p:nvSpPr>
          <p:cNvPr id="10242" name="Объект 2"/>
          <p:cNvSpPr>
            <a:spLocks noGrp="1"/>
          </p:cNvSpPr>
          <p:nvPr>
            <p:ph idx="1"/>
          </p:nvPr>
        </p:nvSpPr>
        <p:spPr>
          <a:xfrm>
            <a:off x="684213" y="1341438"/>
            <a:ext cx="7924800" cy="44196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endParaRPr lang="ru-RU" altLang="ru-RU" sz="2700" dirty="0"/>
          </a:p>
          <a:p>
            <a:pPr marL="0" indent="0">
              <a:buNone/>
            </a:pPr>
            <a:r>
              <a:rPr lang="ru-RU" altLang="ru-RU" sz="2700" b="1" dirty="0"/>
              <a:t>створення та </a:t>
            </a:r>
            <a:r>
              <a:rPr lang="ru-RU" altLang="ru-RU" sz="2700" b="1" dirty="0">
                <a:sym typeface="+mn-ea"/>
              </a:rPr>
              <a:t>ініціалізація </a:t>
            </a:r>
            <a:r>
              <a:rPr lang="ru-RU" altLang="ru-RU" sz="2700" b="1" dirty="0"/>
              <a:t>керуючої змінної</a:t>
            </a:r>
            <a:endParaRPr lang="ru-RU" altLang="ru-RU" sz="2700" b="1" dirty="0"/>
          </a:p>
          <a:p>
            <a:pPr marL="0" indent="0">
              <a:buNone/>
            </a:pPr>
            <a:endParaRPr lang="ru-RU" altLang="ru-RU" sz="2700" b="1" dirty="0"/>
          </a:p>
          <a:p>
            <a:pPr marL="0" indent="0">
              <a:buNone/>
            </a:pPr>
            <a:r>
              <a:rPr lang="ru-RU" altLang="ru-RU" sz="4000" b="1" dirty="0"/>
              <a:t>while </a:t>
            </a:r>
            <a:r>
              <a:rPr lang="ru-RU" altLang="ru-RU" sz="4000" b="1" dirty="0">
                <a:solidFill>
                  <a:srgbClr val="0070C0"/>
                </a:solidFill>
              </a:rPr>
              <a:t>умова_за_участю_</a:t>
            </a:r>
            <a:r>
              <a:rPr lang="ru-RU" altLang="en-US" sz="4000" b="1" dirty="0">
                <a:solidFill>
                  <a:srgbClr val="0070C0"/>
                </a:solidFill>
              </a:rPr>
              <a:t>КЗ</a:t>
            </a:r>
            <a:r>
              <a:rPr lang="ru-RU" altLang="en-US" sz="4000" b="1" dirty="0"/>
              <a:t>:</a:t>
            </a:r>
            <a:endParaRPr lang="ru-RU" altLang="ru-RU" sz="4000" b="1" dirty="0"/>
          </a:p>
          <a:p>
            <a:pPr marL="0" indent="0">
              <a:buNone/>
            </a:pPr>
            <a:r>
              <a:rPr lang="ru-RU" altLang="ru-RU" sz="4000" b="1" dirty="0"/>
              <a:t>    тіло циклу</a:t>
            </a:r>
            <a:endParaRPr lang="ru-RU" altLang="ru-RU" sz="4000" b="1" dirty="0"/>
          </a:p>
          <a:p>
            <a:pPr marL="0" indent="0">
              <a:buNone/>
            </a:pPr>
            <a:r>
              <a:rPr lang="ru-RU" altLang="ru-RU" sz="4000" b="1" dirty="0"/>
              <a:t>    зміна </a:t>
            </a:r>
            <a:r>
              <a:rPr lang="ru-RU" altLang="en-US" sz="4000" b="1" dirty="0"/>
              <a:t>КЗ</a:t>
            </a:r>
            <a:endParaRPr lang="ru-RU" altLang="ru-RU" sz="4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5993</Words>
  <Application>WPS Presentation</Application>
  <PresentationFormat/>
  <Paragraphs>184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Arial</vt:lpstr>
      <vt:lpstr>SimSun</vt:lpstr>
      <vt:lpstr>Wingdings</vt:lpstr>
      <vt:lpstr>Times New Roman</vt:lpstr>
      <vt:lpstr>Microsoft YaHei</vt:lpstr>
      <vt:lpstr>Arial Black</vt:lpstr>
      <vt:lpstr>Arial Unicode MS</vt:lpstr>
      <vt:lpstr>Arial Unicode MS</vt:lpstr>
      <vt:lpstr/>
      <vt:lpstr/>
      <vt:lpstr>PowerPoint 演示文稿</vt:lpstr>
      <vt:lpstr>PowerPoint 演示文稿</vt:lpstr>
      <vt:lpstr>Контрольні питання</vt:lpstr>
      <vt:lpstr>Призначення циклів</vt:lpstr>
      <vt:lpstr>Повторення дій</vt:lpstr>
      <vt:lpstr>Визначення циклу</vt:lpstr>
      <vt:lpstr>Види циклів у Python</vt:lpstr>
      <vt:lpstr>Синтаксис циклу while</vt:lpstr>
      <vt:lpstr>Розширений синтаксис while</vt:lpstr>
      <vt:lpstr>Простий приклад на while</vt:lpstr>
      <vt:lpstr>Ще приклад на while</vt:lpstr>
      <vt:lpstr>Ще приклад</vt:lpstr>
      <vt:lpstr>Оператор break</vt:lpstr>
      <vt:lpstr>Вiчний цикл + break</vt:lpstr>
      <vt:lpstr>Оператор continue</vt:lpstr>
      <vt:lpstr>Робота з відладчиком</vt:lpstr>
      <vt:lpstr>Поняття бага</vt:lpstr>
      <vt:lpstr>Походження терміна</vt:lpstr>
      <vt:lpstr>Відладчик у Visual Studio Code</vt:lpstr>
      <vt:lpstr>Приклад циклу for</vt:lpstr>
      <vt:lpstr>Приклад циклу for 2</vt:lpstr>
      <vt:lpstr>Приклад циклу for 3</vt:lpstr>
      <vt:lpstr>Лiнiя з зiрочок **********</vt:lpstr>
      <vt:lpstr>Прямокутник iз зiрочок</vt:lpstr>
      <vt:lpstr>Псевдографiка</vt:lpstr>
      <vt:lpstr>Практика</vt:lpstr>
      <vt:lpstr>Практика</vt:lpstr>
      <vt:lpstr>Практика</vt:lpstr>
      <vt:lpstr>ДЗ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Александр Загор�</cp:lastModifiedBy>
  <cp:revision>16</cp:revision>
  <dcterms:created xsi:type="dcterms:W3CDTF">2005-09-22T16:26:00Z</dcterms:created>
  <dcterms:modified xsi:type="dcterms:W3CDTF">2024-12-09T11:30:32Z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F22F1189AEEE438287263304A0CCCF2C_12</vt:lpwstr>
  </property>
  <property fmtid="{D5CDD505-2E9C-101B-9397-08002B2CF9AE}" pid="3" name="KSOProductBuildVer">
    <vt:lpwstr>1033-12.2.0.19307</vt:lpwstr>
  </property>
</Properties>
</file>