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9" r:id="rId6"/>
    <p:sldId id="562" r:id="rId7"/>
    <p:sldId id="565" r:id="rId8"/>
    <p:sldId id="566" r:id="rId9"/>
    <p:sldId id="567" r:id="rId10"/>
    <p:sldId id="568" r:id="rId11"/>
    <p:sldId id="569" r:id="rId12"/>
    <p:sldId id="570" r:id="rId13"/>
    <p:sldId id="571" r:id="rId14"/>
    <p:sldId id="572" r:id="rId15"/>
    <p:sldId id="574" r:id="rId16"/>
    <p:sldId id="575" r:id="rId17"/>
    <p:sldId id="576" r:id="rId18"/>
    <p:sldId id="579" r:id="rId19"/>
    <p:sldId id="581" r:id="rId20"/>
    <p:sldId id="582" r:id="rId21"/>
    <p:sldId id="800" r:id="rId22"/>
    <p:sldId id="583" r:id="rId23"/>
    <p:sldId id="584" r:id="rId24"/>
    <p:sldId id="589" r:id="rId25"/>
    <p:sldId id="806" r:id="rId26"/>
    <p:sldId id="590" r:id="rId27"/>
    <p:sldId id="591" r:id="rId28"/>
    <p:sldId id="592" r:id="rId29"/>
    <p:sldId id="593" r:id="rId30"/>
    <p:sldId id="594" r:id="rId31"/>
    <p:sldId id="595" r:id="rId32"/>
    <p:sldId id="596" r:id="rId33"/>
    <p:sldId id="599" r:id="rId34"/>
    <p:sldId id="600" r:id="rId35"/>
    <p:sldId id="601" r:id="rId36"/>
    <p:sldId id="608" r:id="rId37"/>
    <p:sldId id="610" r:id="rId38"/>
    <p:sldId id="611" r:id="rId39"/>
    <p:sldId id="644" r:id="rId40"/>
    <p:sldId id="810" r:id="rId41"/>
    <p:sldId id="809" r:id="rId42"/>
    <p:sldId id="799" r:id="rId43"/>
    <p:sldId id="802" r:id="rId44"/>
    <p:sldId id="866" r:id="rId45"/>
    <p:sldId id="867" r:id="rId46"/>
    <p:sldId id="870" r:id="rId47"/>
    <p:sldId id="871" r:id="rId48"/>
    <p:sldId id="872" r:id="rId49"/>
    <p:sldId id="873" r:id="rId50"/>
    <p:sldId id="868" r:id="rId51"/>
    <p:sldId id="874" r:id="rId52"/>
    <p:sldId id="869" r:id="rId53"/>
    <p:sldId id="875" r:id="rId54"/>
    <p:sldId id="876" r:id="rId55"/>
    <p:sldId id="877" r:id="rId56"/>
    <p:sldId id="807" r:id="rId57"/>
    <p:sldId id="878" r:id="rId58"/>
    <p:sldId id="879" r:id="rId59"/>
    <p:sldId id="880" r:id="rId60"/>
    <p:sldId id="881" r:id="rId61"/>
    <p:sldId id="542" r:id="rId62"/>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b="0" i="0" u="none" kern="1200" baseline="0">
        <a:solidFill>
          <a:schemeClr val="bg1"/>
        </a:solidFill>
        <a:latin typeface="Arial" panose="020B0604020202020204" pitchFamily="34" charset="0"/>
        <a:ea typeface="Microsoft YaHei" panose="020B0503020204020204" charset="-122"/>
        <a:cs typeface="+mn-cs"/>
      </a:defRPr>
    </a:lvl1pPr>
    <a:lvl2pPr marL="742950" lvl="1" indent="-28575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59"/>
        <p:guide pos="2880"/>
      </p:guideLst>
    </p:cSldViewPr>
  </p:slideViewPr>
  <p:outlineViewPr>
    <p:cViewPr varScale="1">
      <p:scale>
        <a:sx n="170" d="200"/>
        <a:sy n="170" d="200"/>
      </p:scale>
      <p:origin x="-780" y="-84"/>
    </p:cViewPr>
  </p:outlin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ounded Rectangle 3072"/>
          <p:cNvSpPr/>
          <p:nvPr/>
        </p:nvSpPr>
        <p:spPr>
          <a:xfrm>
            <a:off x="0" y="0"/>
            <a:ext cx="6858000" cy="9144000"/>
          </a:xfrm>
          <a:prstGeom prst="roundRect">
            <a:avLst>
              <a:gd name="adj" fmla="val 23"/>
            </a:avLst>
          </a:prstGeom>
          <a:solidFill>
            <a:srgbClr val="FFFFFF"/>
          </a:solidFill>
          <a:ln w="9360">
            <a:noFill/>
          </a:ln>
        </p:spPr>
        <p:txBody>
          <a:bodyPr anchor="t" anchorCtr="0"/>
          <a:p>
            <a:pPr lvl="0"/>
            <a:endParaRPr lang="en-US" altLang="zh-CN"/>
          </a:p>
        </p:txBody>
      </p:sp>
      <p:sp>
        <p:nvSpPr>
          <p:cNvPr id="3075" name="Rounded Rectangle 3073"/>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en-US" altLang="zh-CN"/>
          </a:p>
        </p:txBody>
      </p:sp>
      <p:sp>
        <p:nvSpPr>
          <p:cNvPr id="3076" name="Text Box 3074"/>
          <p:cNvSpPr txBox="1"/>
          <p:nvPr/>
        </p:nvSpPr>
        <p:spPr>
          <a:xfrm>
            <a:off x="0" y="0"/>
            <a:ext cx="2971800" cy="457200"/>
          </a:xfrm>
          <a:prstGeom prst="rect">
            <a:avLst/>
          </a:prstGeom>
          <a:noFill/>
          <a:ln w="9525">
            <a:noFill/>
          </a:ln>
        </p:spPr>
        <p:txBody>
          <a:bodyPr anchor="t" anchorCtr="0"/>
          <a:p>
            <a:pPr lvl="0"/>
            <a:endParaRPr lang="en-US" altLang="zh-CN"/>
          </a:p>
        </p:txBody>
      </p:sp>
      <p:sp>
        <p:nvSpPr>
          <p:cNvPr id="3077" name="Text Box 3075"/>
          <p:cNvSpPr txBox="1"/>
          <p:nvPr/>
        </p:nvSpPr>
        <p:spPr>
          <a:xfrm>
            <a:off x="3884613" y="0"/>
            <a:ext cx="2971800" cy="457200"/>
          </a:xfrm>
          <a:prstGeom prst="rect">
            <a:avLst/>
          </a:prstGeom>
          <a:noFill/>
          <a:ln w="9525">
            <a:noFill/>
          </a:ln>
        </p:spPr>
        <p:txBody>
          <a:bodyPr anchor="t" anchorCtr="0"/>
          <a:p>
            <a:pPr lvl="0"/>
            <a:endParaRPr lang="en-US" altLang="zh-CN"/>
          </a:p>
        </p:txBody>
      </p:sp>
      <p:sp>
        <p:nvSpPr>
          <p:cNvPr id="3078" name="Slide Image Placeholder 3076"/>
          <p:cNvSpPr>
            <a:spLocks noGrp="1"/>
          </p:cNvSpPr>
          <p:nvPr>
            <p:ph type="sldImg"/>
          </p:nvPr>
        </p:nvSpPr>
        <p:spPr>
          <a:xfrm>
            <a:off x="1143000" y="685800"/>
            <a:ext cx="4568825" cy="3425825"/>
          </a:xfrm>
          <a:prstGeom prst="rect">
            <a:avLst/>
          </a:prstGeom>
          <a:noFill/>
          <a:ln w="9360" cap="sq" cmpd="sng">
            <a:solidFill>
              <a:srgbClr val="000000"/>
            </a:solidFill>
            <a:prstDash val="solid"/>
            <a:miter/>
            <a:headEnd type="none" w="med" len="med"/>
            <a:tailEnd type="none" w="med" len="med"/>
          </a:ln>
        </p:spPr>
      </p:sp>
      <p:sp>
        <p:nvSpPr>
          <p:cNvPr id="3079" name="Text Placeholder 3077"/>
          <p:cNvSpPr>
            <a:spLocks noGrp="1"/>
          </p:cNvSpPr>
          <p:nvPr>
            <p:ph type="body"/>
          </p:nvPr>
        </p:nvSpPr>
        <p:spPr>
          <a:xfrm>
            <a:off x="685800" y="4343400"/>
            <a:ext cx="5483225" cy="4111625"/>
          </a:xfrm>
          <a:prstGeom prst="rect">
            <a:avLst/>
          </a:prstGeom>
          <a:noFill/>
          <a:ln w="9525">
            <a:noFill/>
          </a:ln>
        </p:spPr>
        <p:txBody>
          <a:bodyPr wrap="square" lIns="90000" tIns="46800" rIns="90000" bIns="46800" anchor="t" anchorCtr="0"/>
          <a:p>
            <a:pPr lvl="0"/>
            <a:endParaRPr lang="en-GB" altLang="en-US"/>
          </a:p>
        </p:txBody>
      </p:sp>
      <p:sp>
        <p:nvSpPr>
          <p:cNvPr id="3080" name="Text Box 3078"/>
          <p:cNvSpPr txBox="1"/>
          <p:nvPr/>
        </p:nvSpPr>
        <p:spPr>
          <a:xfrm>
            <a:off x="0" y="8685213"/>
            <a:ext cx="2971800" cy="457200"/>
          </a:xfrm>
          <a:prstGeom prst="rect">
            <a:avLst/>
          </a:prstGeom>
          <a:noFill/>
          <a:ln w="9525">
            <a:noFill/>
          </a:ln>
        </p:spPr>
        <p:txBody>
          <a:bodyPr anchor="t" anchorCtr="0"/>
          <a:p>
            <a:pPr lvl="0"/>
            <a:endParaRPr lang="en-US" altLang="zh-CN"/>
          </a:p>
        </p:txBody>
      </p:sp>
      <p:sp>
        <p:nvSpPr>
          <p:cNvPr id="2" name="Slide Number Placeholder 3079"/>
          <p:cNvSpPr>
            <a:spLocks noGrp="1"/>
          </p:cNvSpPr>
          <p:nvPr>
            <p:ph type="sldNum"/>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eaLnBrk="1" fontAlgn="base"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strike="noStrike" noProof="1" dirty="0" err="1">
                <a:latin typeface="Times New Roman" panose="02020603050405020304" pitchFamily="16" charset="0"/>
                <a:ea typeface="Arial Unicode MS" charset="-122"/>
                <a:cs typeface="+mn-cs"/>
              </a:rPr>
            </a:fld>
            <a:endParaRPr lang="ru-RU" altLang="x-none" sz="1200" strike="noStrike" noProof="1" dirty="0" err="1">
              <a:latin typeface="Times New Roman" panose="02020603050405020304" pitchFamily="16" charset="0"/>
              <a:ea typeface="Arial Unicode MS"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solidFill>
                  <a:srgbClr val="000000"/>
                </a:solidFill>
                <a:latin typeface="Times New Roman" panose="02020603050405020304" pitchFamily="16" charset="0"/>
                <a:ea typeface="Arial Unicode MS" charset="-122"/>
              </a:rPr>
            </a:fld>
            <a:endParaRPr lang="ru-RU" altLang="x-none" sz="1200" dirty="0" err="1">
              <a:solidFill>
                <a:srgbClr val="000000"/>
              </a:solidFill>
              <a:latin typeface="Times New Roman" panose="02020603050405020304" pitchFamily="16" charset="0"/>
              <a:ea typeface="Arial Unicode MS" charset="-122"/>
            </a:endParaRPr>
          </a:p>
        </p:txBody>
      </p:sp>
      <p:sp>
        <p:nvSpPr>
          <p:cNvPr id="5123" name="Slide Image Placeholder 78848"/>
          <p:cNvSpPr>
            <a:spLocks noGrp="1"/>
          </p:cNvSpPr>
          <p:nvPr>
            <p:ph type="sldImg"/>
          </p:nvPr>
        </p:nvSpPr>
        <p:spPr>
          <a:xfrm>
            <a:off x="1143000" y="685800"/>
            <a:ext cx="4572000" cy="3429000"/>
          </a:xfrm>
          <a:solidFill>
            <a:srgbClr val="FFFFFF"/>
          </a:solidFill>
          <a:ln cap="flat"/>
        </p:spPr>
      </p:sp>
      <p:sp>
        <p:nvSpPr>
          <p:cNvPr id="5124" name="Text Placeholder 788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81920"/>
          <p:cNvSpPr>
            <a:spLocks noGrp="1"/>
          </p:cNvSpPr>
          <p:nvPr>
            <p:ph type="sldImg"/>
          </p:nvPr>
        </p:nvSpPr>
        <p:spPr>
          <a:xfrm>
            <a:off x="1143000" y="685800"/>
            <a:ext cx="4572000" cy="3429000"/>
          </a:xfrm>
          <a:solidFill>
            <a:srgbClr val="FFFFFF"/>
          </a:solidFill>
          <a:ln cap="flat"/>
        </p:spPr>
      </p:sp>
      <p:sp>
        <p:nvSpPr>
          <p:cNvPr id="11268" name="Text Placeholder 8192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0530"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50531" name="Slide Image Placeholder 148480"/>
          <p:cNvSpPr>
            <a:spLocks noGrp="1"/>
          </p:cNvSpPr>
          <p:nvPr>
            <p:ph type="sldImg"/>
          </p:nvPr>
        </p:nvSpPr>
        <p:spPr>
          <a:xfrm>
            <a:off x="1143000" y="685800"/>
            <a:ext cx="4572000" cy="3429000"/>
          </a:xfrm>
          <a:solidFill>
            <a:srgbClr val="FFFFFF"/>
          </a:solidFill>
          <a:ln cap="flat"/>
        </p:spPr>
      </p:sp>
      <p:sp>
        <p:nvSpPr>
          <p:cNvPr id="150532" name="Text Placeholder 14848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81920"/>
          <p:cNvSpPr>
            <a:spLocks noGrp="1"/>
          </p:cNvSpPr>
          <p:nvPr>
            <p:ph type="sldImg"/>
          </p:nvPr>
        </p:nvSpPr>
        <p:spPr>
          <a:xfrm>
            <a:off x="1143000" y="685800"/>
            <a:ext cx="4572000" cy="3429000"/>
          </a:xfrm>
          <a:solidFill>
            <a:srgbClr val="FFFFFF"/>
          </a:solidFill>
          <a:ln cap="flat"/>
        </p:spPr>
      </p:sp>
      <p:sp>
        <p:nvSpPr>
          <p:cNvPr id="11268" name="Text Placeholder 8192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0530"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50531" name="Slide Image Placeholder 148480"/>
          <p:cNvSpPr>
            <a:spLocks noGrp="1"/>
          </p:cNvSpPr>
          <p:nvPr>
            <p:ph type="sldImg"/>
          </p:nvPr>
        </p:nvSpPr>
        <p:spPr>
          <a:xfrm>
            <a:off x="1143000" y="685800"/>
            <a:ext cx="4572000" cy="3429000"/>
          </a:xfrm>
          <a:solidFill>
            <a:srgbClr val="FFFFFF"/>
          </a:solidFill>
          <a:ln cap="flat"/>
        </p:spPr>
      </p:sp>
      <p:sp>
        <p:nvSpPr>
          <p:cNvPr id="150532" name="Text Placeholder 14848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7235" y="228600"/>
            <a:ext cx="2083991" cy="57880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1160" cy="57880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9629"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7235" y="228600"/>
            <a:ext cx="2083991" cy="57880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1160" cy="57880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9629"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3625" cy="6092825"/>
            <a:chOff x="0" y="96"/>
            <a:chExt cx="5470" cy="3838"/>
          </a:xfrm>
        </p:grpSpPr>
        <p:sp>
          <p:nvSpPr>
            <p:cNvPr id="1027" name="Rounded Rectangle 1025"/>
            <p:cNvSpPr/>
            <p:nvPr/>
          </p:nvSpPr>
          <p:spPr>
            <a:xfrm>
              <a:off x="240" y="336"/>
              <a:ext cx="5230" cy="3598"/>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4" cy="766"/>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6"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2112" cy="911225"/>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1031" name="Text Placeholder 1029"/>
          <p:cNvSpPr>
            <a:spLocks noGrp="1"/>
          </p:cNvSpPr>
          <p:nvPr>
            <p:ph type="body"/>
          </p:nvPr>
        </p:nvSpPr>
        <p:spPr>
          <a:xfrm>
            <a:off x="609600" y="1600200"/>
            <a:ext cx="7921625" cy="4416425"/>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0425" cy="454025"/>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050" name="Group 2048"/>
          <p:cNvGrpSpPr/>
          <p:nvPr/>
        </p:nvGrpSpPr>
        <p:grpSpPr>
          <a:xfrm>
            <a:off x="0" y="927100"/>
            <a:ext cx="8988425" cy="4492625"/>
            <a:chOff x="0" y="584"/>
            <a:chExt cx="5662" cy="2830"/>
          </a:xfrm>
        </p:grpSpPr>
        <p:sp>
          <p:nvSpPr>
            <p:cNvPr id="2051" name="Rounded Rectangle 2049"/>
            <p:cNvSpPr/>
            <p:nvPr/>
          </p:nvSpPr>
          <p:spPr>
            <a:xfrm>
              <a:off x="432" y="1304"/>
              <a:ext cx="4654" cy="2110"/>
            </a:xfrm>
            <a:prstGeom prst="roundRect">
              <a:avLst>
                <a:gd name="adj" fmla="val 1666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2" name="Rectangles 2050"/>
            <p:cNvSpPr/>
            <p:nvPr/>
          </p:nvSpPr>
          <p:spPr>
            <a:xfrm>
              <a:off x="144" y="584"/>
              <a:ext cx="4510" cy="622"/>
            </a:xfrm>
            <a:prstGeom prst="rect">
              <a:avLst/>
            </a:prstGeom>
            <a:solidFill>
              <a:srgbClr val="FFFFFF"/>
            </a:solidFill>
            <a:ln w="5724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3" name="Freeform 2051"/>
            <p:cNvSpPr/>
            <p:nvPr/>
          </p:nvSpPr>
          <p:spPr>
            <a:xfrm>
              <a:off x="0" y="872"/>
              <a:ext cx="5662" cy="1150"/>
            </a:xfrm>
            <a:custGeom>
              <a:avLst/>
              <a:gdLst/>
              <a:ahLst/>
              <a:cxnLst>
                <a:cxn ang="0">
                  <a:pos x="0" y="0"/>
                </a:cxn>
                <a:cxn ang="0">
                  <a:pos x="6902408" y="0"/>
                </a:cxn>
                <a:cxn ang="0">
                  <a:pos x="7685207" y="785242"/>
                </a:cxn>
                <a:cxn ang="0">
                  <a:pos x="6903952" y="1567867"/>
                </a:cxn>
                <a:cxn ang="0">
                  <a:pos x="0" y="1567867"/>
                </a:cxn>
              </a:cxnLst>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w="9525">
              <a:noFill/>
            </a:ln>
          </p:spPr>
          <p:txBody>
            <a:bodyPr/>
            <a:p>
              <a:endParaRPr lang="en-US"/>
            </a:p>
          </p:txBody>
        </p:sp>
        <p:sp>
          <p:nvSpPr>
            <p:cNvPr id="2054" name="Straight Connector 2052"/>
            <p:cNvSpPr/>
            <p:nvPr/>
          </p:nvSpPr>
          <p:spPr>
            <a:xfrm>
              <a:off x="0" y="1928"/>
              <a:ext cx="5230" cy="0"/>
            </a:xfrm>
            <a:prstGeom prst="line">
              <a:avLst/>
            </a:prstGeom>
            <a:ln w="50760" cap="sq" cmpd="sng">
              <a:solidFill>
                <a:srgbClr val="FFFFFF"/>
              </a:solidFill>
              <a:prstDash val="solid"/>
              <a:miter/>
              <a:headEnd type="none" w="med" len="med"/>
              <a:tailEnd type="none" w="med" len="med"/>
            </a:ln>
          </p:spPr>
        </p:sp>
      </p:grpSp>
      <p:sp>
        <p:nvSpPr>
          <p:cNvPr id="2055" name="Title 2053"/>
          <p:cNvSpPr>
            <a:spLocks noGrp="1"/>
          </p:cNvSpPr>
          <p:nvPr>
            <p:ph type="title"/>
          </p:nvPr>
        </p:nvSpPr>
        <p:spPr>
          <a:xfrm>
            <a:off x="195263" y="228600"/>
            <a:ext cx="8012112" cy="911225"/>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2056" name="Text Placeholder 2054"/>
          <p:cNvSpPr>
            <a:spLocks noGrp="1"/>
          </p:cNvSpPr>
          <p:nvPr>
            <p:ph type="body"/>
          </p:nvPr>
        </p:nvSpPr>
        <p:spPr>
          <a:xfrm>
            <a:off x="609600" y="1600200"/>
            <a:ext cx="7921625" cy="4416425"/>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2057" name="Text Box 2055"/>
          <p:cNvSpPr txBox="1"/>
          <p:nvPr/>
        </p:nvSpPr>
        <p:spPr>
          <a:xfrm>
            <a:off x="457200" y="6248400"/>
            <a:ext cx="2133600" cy="471488"/>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058" name="Text Box 2056"/>
          <p:cNvSpPr txBox="1"/>
          <p:nvPr/>
        </p:nvSpPr>
        <p:spPr>
          <a:xfrm>
            <a:off x="3124200" y="6253163"/>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2057"/>
          <p:cNvSpPr>
            <a:spLocks noGrp="1"/>
          </p:cNvSpPr>
          <p:nvPr>
            <p:ph type="sldNum"/>
          </p:nvPr>
        </p:nvSpPr>
        <p:spPr>
          <a:xfrm>
            <a:off x="6553200" y="6248400"/>
            <a:ext cx="2130425" cy="468313"/>
          </a:xfrm>
          <a:prstGeom prst="rect">
            <a:avLst/>
          </a:prstGeom>
          <a:noFill/>
          <a:ln w="9525">
            <a:noFill/>
          </a:ln>
        </p:spPr>
        <p:txBody>
          <a:bodyPr wrap="square" lIns="90000" tIns="46800" rIns="90000" bIns="46800" anchor="b" anchorCtr="0"/>
          <a:lstStyle>
            <a:lvl1pPr algn="r">
              <a:buFontTx/>
              <a:defRPr sz="1200">
                <a:latin typeface="Arial Black" panose="020B0A04020102020204" pitchFamily="32" charset="0"/>
                <a:ea typeface="Arial Unicode MS" charset="-122"/>
              </a:defRPr>
            </a:lvl1pPr>
          </a:lstStyle>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Text Box 4096"/>
          <p:cNvSpPr txBox="1"/>
          <p:nvPr/>
        </p:nvSpPr>
        <p:spPr>
          <a:xfrm>
            <a:off x="228600" y="1427163"/>
            <a:ext cx="8591550" cy="1609725"/>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uk-UA" altLang="uk-UA" sz="5200" dirty="0" err="1">
                <a:solidFill>
                  <a:srgbClr val="FFFFFF"/>
                </a:solidFill>
                <a:latin typeface="Arial" panose="020B0604020202020204" pitchFamily="34" charset="0"/>
              </a:rPr>
              <a:t>Функції</a:t>
            </a:r>
            <a:endParaRPr lang="uk-UA" altLang="uk-UA" sz="5200" dirty="0" err="1">
              <a:solidFill>
                <a:srgbClr val="FFFFFF"/>
              </a:solidFill>
              <a:latin typeface="Arial" panose="020B0604020202020204" pitchFamily="34" charset="0"/>
            </a:endParaRPr>
          </a:p>
        </p:txBody>
      </p:sp>
      <p:sp>
        <p:nvSpPr>
          <p:cNvPr id="4099" name="Rectangles 4097"/>
          <p:cNvSpPr/>
          <p:nvPr/>
        </p:nvSpPr>
        <p:spPr>
          <a:xfrm>
            <a:off x="5867400" y="44450"/>
            <a:ext cx="3277235" cy="369570"/>
          </a:xfrm>
          <a:prstGeom prst="rect">
            <a:avLst/>
          </a:prstGeom>
          <a:noFill/>
          <a:ln w="9525">
            <a:noFill/>
          </a:ln>
        </p:spPr>
        <p:txBody>
          <a:bodyPr wrap="none" lIns="90000" tIns="46800" rIns="90000" bIns="46800" anchor="t" anchorCtr="0">
            <a:spAutoFit/>
          </a:bodyPr>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dirty="0" err="1">
                <a:solidFill>
                  <a:srgbClr val="F7F7F7"/>
                </a:solidFill>
                <a:latin typeface="Arial" panose="020B0604020202020204" pitchFamily="34" charset="0"/>
              </a:rPr>
              <a:t>Олександр Загоруйко © 202</a:t>
            </a:r>
            <a:r>
              <a:rPr lang="en-US" altLang="ru-RU" dirty="0" err="1">
                <a:solidFill>
                  <a:srgbClr val="F7F7F7"/>
                </a:solidFill>
                <a:latin typeface="Arial" panose="020B0604020202020204" pitchFamily="34" charset="0"/>
              </a:rPr>
              <a:t>5</a:t>
            </a:r>
            <a:endParaRPr lang="en-US" altLang="ru-RU" dirty="0" err="1">
              <a:solidFill>
                <a:srgbClr val="F7F7F7"/>
              </a:solidFill>
              <a:latin typeface="Arial" panose="020B0604020202020204" pitchFamily="34" charset="0"/>
            </a:endParaRPr>
          </a:p>
        </p:txBody>
      </p:sp>
      <p:pic>
        <p:nvPicPr>
          <p:cNvPr id="2" name="Picture 1" descr="42b5fa455005b1d9aaf2727139b76024"/>
          <p:cNvPicPr>
            <a:picLocks noChangeAspect="1"/>
          </p:cNvPicPr>
          <p:nvPr/>
        </p:nvPicPr>
        <p:blipFill>
          <a:blip r:embed="rId1"/>
          <a:stretch>
            <a:fillRect/>
          </a:stretch>
        </p:blipFill>
        <p:spPr>
          <a:xfrm>
            <a:off x="44450" y="3834765"/>
            <a:ext cx="3098800" cy="3098800"/>
          </a:xfrm>
          <a:prstGeom prst="rect">
            <a:avLst/>
          </a:prstGeom>
        </p:spPr>
      </p:pic>
      <p:pic>
        <p:nvPicPr>
          <p:cNvPr id="3" name="Picture 2" descr="31w500"/>
          <p:cNvPicPr>
            <a:picLocks noChangeAspect="1"/>
          </p:cNvPicPr>
          <p:nvPr/>
        </p:nvPicPr>
        <p:blipFill>
          <a:blip r:embed="rId2"/>
          <a:stretch>
            <a:fillRect/>
          </a:stretch>
        </p:blipFill>
        <p:spPr>
          <a:xfrm>
            <a:off x="3391535" y="4280535"/>
            <a:ext cx="5671820" cy="252984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Заголовок 1"/>
          <p:cNvSpPr>
            <a:spLocks noGrp="1"/>
          </p:cNvSpPr>
          <p:nvPr>
            <p:ph type="title"/>
          </p:nvPr>
        </p:nvSpPr>
        <p:spPr/>
        <p:txBody>
          <a:bodyPr vert="horz" wrap="square" lIns="91440" tIns="45720" rIns="91440" bIns="45720" anchor="ctr" anchorCtr="0"/>
          <a:p>
            <a:r>
              <a:rPr lang="en-US" altLang="en-US"/>
              <a:t>Переваги використання</a:t>
            </a:r>
            <a:endParaRPr lang="en-US" altLang="en-US"/>
          </a:p>
        </p:txBody>
      </p:sp>
      <p:sp>
        <p:nvSpPr>
          <p:cNvPr id="13314" name="Объект 2"/>
          <p:cNvSpPr>
            <a:spLocks noGrp="1"/>
          </p:cNvSpPr>
          <p:nvPr>
            <p:ph idx="1"/>
          </p:nvPr>
        </p:nvSpPr>
        <p:spPr>
          <a:xfrm>
            <a:off x="395288" y="1385888"/>
            <a:ext cx="8208962" cy="4419600"/>
          </a:xfrm>
        </p:spPr>
        <p:txBody>
          <a:bodyPr vert="horz" wrap="square" lIns="91440" tIns="45720" rIns="91440" bIns="45720" anchor="t" anchorCtr="0"/>
          <a:p>
            <a:pPr>
              <a:buFont typeface="Arial" panose="020B0604020202020204" pitchFamily="34" charset="0"/>
              <a:buChar char="•"/>
            </a:pPr>
            <a:r>
              <a:rPr lang="en-US" altLang="en-US" sz="1900" b="1"/>
              <a:t>Проект структурно поділиться на логічні частини</a:t>
            </a:r>
            <a:r>
              <a:rPr lang="en-US" altLang="en-US" sz="1900"/>
              <a:t> (заставка, показ головного меню, виведення ігрового поля тощо) – внаслідок чого </a:t>
            </a:r>
            <a:r>
              <a:rPr lang="ru-RU" altLang="en-US" sz="1900"/>
              <a:t>в</a:t>
            </a:r>
            <a:r>
              <a:rPr lang="uk-UA" altLang="en-US" sz="1900"/>
              <a:t>ідладка</a:t>
            </a:r>
            <a:r>
              <a:rPr lang="en-US" altLang="en-US" sz="1900"/>
              <a:t>, </a:t>
            </a:r>
            <a:r>
              <a:rPr lang="uk-UA" altLang="en-US" sz="1900"/>
              <a:t>тестування, </a:t>
            </a:r>
            <a:r>
              <a:rPr lang="en-US" altLang="en-US" sz="1900"/>
              <a:t>читання коду та відстеження загальної логіки виконання програми значно спростяться</a:t>
            </a:r>
            <a:endParaRPr lang="en-US" altLang="en-US" sz="1900"/>
          </a:p>
          <a:p>
            <a:pPr>
              <a:buFont typeface="Arial" panose="020B0604020202020204" pitchFamily="34" charset="0"/>
              <a:buChar char="•"/>
            </a:pPr>
            <a:r>
              <a:rPr lang="en-US" altLang="en-US" sz="1900"/>
              <a:t>Через </a:t>
            </a:r>
            <a:r>
              <a:rPr lang="uk-UA" altLang="en-US" sz="1900"/>
              <a:t>деякий час</a:t>
            </a:r>
            <a:r>
              <a:rPr lang="en-US" altLang="en-US" sz="1900"/>
              <a:t>, дивлячись на свій проект, що складається (скажімо) з 5000 рядків коду, ви не загубитесь і завжди зможете швидко знайти ту функцію, в якій потрібно щось виправити. Тобто, </a:t>
            </a:r>
            <a:r>
              <a:rPr lang="en-US" altLang="en-US" sz="1900" b="1"/>
              <a:t>забезпечується можливість супроводу програмного продукту через тривалий час</a:t>
            </a:r>
            <a:r>
              <a:rPr lang="en-US" altLang="en-US" sz="1900"/>
              <a:t> після написання коду, і навіть кимось, окрім його автора.</a:t>
            </a:r>
            <a:endParaRPr lang="en-US" altLang="en-US" sz="1900"/>
          </a:p>
          <a:p>
            <a:pPr>
              <a:buFont typeface="Arial" panose="020B0604020202020204" pitchFamily="34" charset="0"/>
              <a:buChar char="•"/>
            </a:pPr>
            <a:r>
              <a:rPr lang="en-US" altLang="en-US" sz="1900"/>
              <a:t>Наявність іменованих блоків коду дозволить </a:t>
            </a:r>
            <a:r>
              <a:rPr lang="ru-RU" altLang="en-US" sz="1900"/>
              <a:t>прост</a:t>
            </a:r>
            <a:r>
              <a:rPr lang="uk-UA" altLang="ru-RU" sz="1900"/>
              <a:t>іше </a:t>
            </a:r>
            <a:r>
              <a:rPr lang="en-US" altLang="en-US" sz="1900" b="1"/>
              <a:t>поділити проект на кілька файлів</a:t>
            </a:r>
            <a:r>
              <a:rPr lang="en-US" altLang="en-US" sz="1900"/>
              <a:t>, і так 5000 рядків перетворяться на 5 </a:t>
            </a:r>
            <a:r>
              <a:rPr lang="uk-UA" altLang="en-US" sz="1900"/>
              <a:t>файлів</a:t>
            </a:r>
            <a:r>
              <a:rPr lang="en-US" altLang="en-US" sz="1900"/>
              <a:t> по ~1000 рядків коду. До того ж, добре написана </a:t>
            </a:r>
            <a:r>
              <a:rPr lang="en-US" altLang="en-US" sz="1900" b="1"/>
              <a:t>функція може виявитися корисною для будь-якої іншої вашої майбутньої програм</a:t>
            </a:r>
            <a:r>
              <a:rPr lang="uk-UA" altLang="en-US" sz="1900" b="1"/>
              <a:t>и.</a:t>
            </a:r>
            <a:endParaRPr lang="uk-UA" altLang="en-US" sz="19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Заголовок 1"/>
          <p:cNvSpPr>
            <a:spLocks noGrp="1"/>
          </p:cNvSpPr>
          <p:nvPr>
            <p:ph type="title"/>
          </p:nvPr>
        </p:nvSpPr>
        <p:spPr/>
        <p:txBody>
          <a:bodyPr vert="horz" wrap="square" lIns="91440" tIns="45720" rIns="91440" bIns="45720" anchor="ctr" anchorCtr="0"/>
          <a:p>
            <a:r>
              <a:rPr lang="en-US" altLang="en-US">
                <a:sym typeface="+mn-ea"/>
              </a:rPr>
              <a:t>Переваги використання</a:t>
            </a:r>
            <a:endParaRPr lang="ru-RU" altLang="ru-RU" dirty="0"/>
          </a:p>
        </p:txBody>
      </p:sp>
      <p:sp>
        <p:nvSpPr>
          <p:cNvPr id="14338" name="Объект 2"/>
          <p:cNvSpPr>
            <a:spLocks noGrp="1"/>
          </p:cNvSpPr>
          <p:nvPr>
            <p:ph idx="1"/>
          </p:nvPr>
        </p:nvSpPr>
        <p:spPr>
          <a:xfrm>
            <a:off x="395288" y="1412875"/>
            <a:ext cx="8208962" cy="4419600"/>
          </a:xfrm>
        </p:spPr>
        <p:txBody>
          <a:bodyPr vert="horz" wrap="square" lIns="91440" tIns="45720" rIns="91440" bIns="45720" anchor="t" anchorCtr="0"/>
          <a:p>
            <a:pPr>
              <a:buFont typeface="Arial" panose="020B0604020202020204" pitchFamily="34" charset="0"/>
              <a:buChar char="•"/>
            </a:pPr>
            <a:r>
              <a:rPr lang="en-US" altLang="en-US" sz="1900" b="1"/>
              <a:t>Значно скорочується розмір коду.</a:t>
            </a:r>
            <a:r>
              <a:rPr lang="en-US" altLang="en-US" sz="1900"/>
              <a:t> Наприклад, якщо ігрове поле після деякого часу роботи програми потрібно буде показати знову, достатньо буде написати один рядок коду з викликом функції show_field(); а не знову копіювати код показу поля на 2</a:t>
            </a:r>
            <a:r>
              <a:rPr lang="ru-RU" altLang="en-US" sz="1900"/>
              <a:t>5</a:t>
            </a:r>
            <a:r>
              <a:rPr lang="en-US" altLang="en-US" sz="1900"/>
              <a:t>0 рядків через копіювання та вставку (copy-paste). </a:t>
            </a:r>
            <a:r>
              <a:rPr lang="en-US" altLang="en-US" sz="1900" b="1">
                <a:solidFill>
                  <a:srgbClr val="FF0000"/>
                </a:solidFill>
              </a:rPr>
              <a:t>Навіщо потрібні функції? — Вони забезпечують більш високий рівень повторного використання коду (DRY - Don't Repeat Yourself)</a:t>
            </a:r>
            <a:endParaRPr lang="en-US" altLang="en-US" sz="1900"/>
          </a:p>
          <a:p>
            <a:pPr>
              <a:buFont typeface="Arial" panose="020B0604020202020204" pitchFamily="34" charset="0"/>
              <a:buChar char="•"/>
            </a:pPr>
            <a:r>
              <a:rPr lang="en-US" altLang="en-US" sz="1900" b="1"/>
              <a:t>Функції можуть приймати параметри</a:t>
            </a:r>
            <a:r>
              <a:rPr lang="en-US" altLang="en-US" sz="1900"/>
              <a:t> — це дозволяє їм виконуватись по-різному. Наприклад, функція може бути викликана так: show_field(20, 20); або так: show_field(30, 15) — при цьому розмір ігрового поля буде різним</a:t>
            </a:r>
            <a:endParaRPr lang="en-US" altLang="en-US" sz="1900"/>
          </a:p>
          <a:p>
            <a:pPr>
              <a:buFont typeface="Arial" panose="020B0604020202020204" pitchFamily="34" charset="0"/>
              <a:buChar char="•"/>
            </a:pPr>
            <a:r>
              <a:rPr lang="en-US" altLang="en-US" sz="1900" b="1"/>
              <a:t>Над проектом одночасно можуть працювати кілька людей. </a:t>
            </a:r>
            <a:r>
              <a:rPr lang="en-US" altLang="en-US" sz="1900"/>
              <a:t>Функції, написані різними програмістами, нескладно зібрати в один проект</a:t>
            </a:r>
            <a:endParaRPr lang="en-US" altLang="en-US" sz="1900"/>
          </a:p>
        </p:txBody>
      </p:sp>
      <p:sp>
        <p:nvSpPr>
          <p:cNvPr id="14339" name="Прямоугольник 1"/>
          <p:cNvSpPr/>
          <p:nvPr/>
        </p:nvSpPr>
        <p:spPr>
          <a:xfrm>
            <a:off x="3298825" y="6381750"/>
            <a:ext cx="2687638" cy="368300"/>
          </a:xfrm>
          <a:prstGeom prst="rect">
            <a:avLst/>
          </a:prstGeom>
          <a:noFill/>
          <a:ln w="9525">
            <a:noFill/>
          </a:ln>
        </p:spPr>
        <p:txBody>
          <a:bodyPr wrap="none" anchor="t" anchorCtr="0">
            <a:spAutoFit/>
          </a:bodyPr>
          <a:p>
            <a:r>
              <a:rPr lang="en-US" altLang="ru-RU" dirty="0">
                <a:latin typeface="Arial" panose="020B0604020202020204" pitchFamily="34" charset="0"/>
              </a:rPr>
              <a:t>Excel </a:t>
            </a:r>
            <a:r>
              <a:rPr lang="ru-RU" altLang="ru-RU" dirty="0">
                <a:latin typeface="Arial" panose="020B0604020202020204" pitchFamily="34" charset="0"/>
              </a:rPr>
              <a:t>- </a:t>
            </a:r>
            <a:r>
              <a:rPr lang="en-US" altLang="ru-RU" dirty="0">
                <a:latin typeface="Arial" panose="020B0604020202020204" pitchFamily="34" charset="0"/>
              </a:rPr>
              <a:t>50 </a:t>
            </a:r>
            <a:r>
              <a:rPr lang="ru-RU" altLang="ru-RU" dirty="0">
                <a:latin typeface="Arial" panose="020B0604020202020204" pitchFamily="34" charset="0"/>
              </a:rPr>
              <a:t>человеко\лет</a:t>
            </a:r>
            <a:endParaRPr lang="ru-RU" altLang="ru-RU"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Заголовок 1"/>
          <p:cNvSpPr>
            <a:spLocks noGrp="1"/>
          </p:cNvSpPr>
          <p:nvPr>
            <p:ph type="title"/>
          </p:nvPr>
        </p:nvSpPr>
        <p:spPr/>
        <p:txBody>
          <a:bodyPr vert="horz" wrap="square" lIns="91440" tIns="45720" rIns="91440" bIns="45720" anchor="ctr" anchorCtr="0"/>
          <a:p>
            <a:r>
              <a:rPr lang="ru-RU" altLang="ru-RU" dirty="0"/>
              <a:t>В</a:t>
            </a:r>
            <a:r>
              <a:rPr lang="uk-UA" altLang="ru-RU" dirty="0"/>
              <a:t>изначення функції</a:t>
            </a:r>
            <a:endParaRPr lang="uk-UA" altLang="ru-RU" dirty="0"/>
          </a:p>
        </p:txBody>
      </p:sp>
      <p:sp>
        <p:nvSpPr>
          <p:cNvPr id="16386" name="Объект 2"/>
          <p:cNvSpPr>
            <a:spLocks noGrp="1"/>
          </p:cNvSpPr>
          <p:nvPr>
            <p:ph idx="1"/>
          </p:nvPr>
        </p:nvSpPr>
        <p:spPr>
          <a:xfrm>
            <a:off x="609600" y="1484313"/>
            <a:ext cx="7924800" cy="4419600"/>
          </a:xfrm>
        </p:spPr>
        <p:txBody>
          <a:bodyPr vert="horz" wrap="square" lIns="91440" tIns="45720" rIns="91440" bIns="45720" anchor="t" anchorCtr="0"/>
          <a:p>
            <a:pPr marL="0" indent="0">
              <a:buNone/>
            </a:pPr>
            <a:r>
              <a:rPr lang="ru-RU" altLang="en-US" sz="2700" b="1">
                <a:solidFill>
                  <a:srgbClr val="FF0000"/>
                </a:solidFill>
              </a:rPr>
              <a:t>Ф</a:t>
            </a:r>
            <a:r>
              <a:rPr lang="en-US" altLang="en-US" sz="2700" b="1">
                <a:solidFill>
                  <a:srgbClr val="FF0000"/>
                </a:solidFill>
              </a:rPr>
              <a:t>ункція — це іменований фрагмент коду, який містить набір інструкцій і виконує конкретне завдання, і який можна викликати з інших частин програми для повторного використання цього коду</a:t>
            </a:r>
            <a:r>
              <a:rPr lang="en-US" altLang="en-US" sz="2700"/>
              <a:t>. Функції дозволяють організувати код, робити його більш структурованим, модульним і легко підтримуваним. Ідентифікатори для функцій складаються майже за тими ж правилами, що і для змінних / списків.</a:t>
            </a:r>
            <a:endParaRPr lang="en-US" altLang="en-US" sz="2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Заголовок 1"/>
          <p:cNvSpPr>
            <a:spLocks noGrp="1"/>
          </p:cNvSpPr>
          <p:nvPr>
            <p:ph type="title"/>
          </p:nvPr>
        </p:nvSpPr>
        <p:spPr/>
        <p:txBody>
          <a:bodyPr vert="horz" wrap="square" lIns="91440" tIns="45720" rIns="91440" bIns="45720" anchor="ctr" anchorCtr="0"/>
          <a:p>
            <a:r>
              <a:rPr lang="ru-RU" altLang="ru-RU" dirty="0"/>
              <a:t>Принцип використання</a:t>
            </a:r>
            <a:endParaRPr lang="ru-RU" altLang="ru-RU" dirty="0"/>
          </a:p>
        </p:txBody>
      </p:sp>
      <p:sp>
        <p:nvSpPr>
          <p:cNvPr id="17410" name="Объект 2"/>
          <p:cNvSpPr>
            <a:spLocks noGrp="1"/>
          </p:cNvSpPr>
          <p:nvPr>
            <p:ph idx="1"/>
          </p:nvPr>
        </p:nvSpPr>
        <p:spPr>
          <a:xfrm>
            <a:off x="609600" y="1484313"/>
            <a:ext cx="7924800" cy="4419600"/>
          </a:xfrm>
        </p:spPr>
        <p:txBody>
          <a:bodyPr vert="horz" wrap="square" lIns="91440" tIns="45720" rIns="91440" bIns="45720" anchor="t" anchorCtr="0"/>
          <a:p>
            <a:pPr marL="0" indent="0">
              <a:buNone/>
            </a:pPr>
            <a:r>
              <a:rPr lang="en-US" altLang="en-US"/>
              <a:t>Для початку необхідно </a:t>
            </a:r>
            <a:r>
              <a:rPr lang="en-US" altLang="en-US" b="1"/>
              <a:t>створити (оголосити) функцію</a:t>
            </a:r>
            <a:r>
              <a:rPr lang="en-US" altLang="en-US"/>
              <a:t>. Надалі створену функцію можна викликати необмежену кількість разів. У момент, коли відбувається виклик, виконуються дії, перелічені всередині функції.</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Заголовок 1"/>
          <p:cNvSpPr>
            <a:spLocks noGrp="1"/>
          </p:cNvSpPr>
          <p:nvPr>
            <p:ph type="title"/>
          </p:nvPr>
        </p:nvSpPr>
        <p:spPr/>
        <p:txBody>
          <a:bodyPr vert="horz" wrap="square" lIns="91440" tIns="45720" rIns="91440" bIns="45720" anchor="ctr" anchorCtr="0"/>
          <a:p>
            <a:r>
              <a:rPr lang="ru-RU" altLang="ru-RU" dirty="0"/>
              <a:t>Синтаксис </a:t>
            </a:r>
            <a:r>
              <a:rPr lang="uk-UA" altLang="ru-RU" dirty="0"/>
              <a:t>створення </a:t>
            </a:r>
            <a:r>
              <a:rPr lang="ru-RU" altLang="ru-RU" dirty="0"/>
              <a:t>функц</a:t>
            </a:r>
            <a:r>
              <a:rPr lang="uk-UA" altLang="ru-RU" dirty="0"/>
              <a:t>ії</a:t>
            </a:r>
            <a:endParaRPr lang="uk-UA" altLang="ru-RU" dirty="0"/>
          </a:p>
        </p:txBody>
      </p:sp>
      <p:sp>
        <p:nvSpPr>
          <p:cNvPr id="18434" name="Объект 2"/>
          <p:cNvSpPr>
            <a:spLocks noGrp="1"/>
          </p:cNvSpPr>
          <p:nvPr>
            <p:ph idx="1"/>
          </p:nvPr>
        </p:nvSpPr>
        <p:spPr>
          <a:xfrm>
            <a:off x="827088" y="1412875"/>
            <a:ext cx="7924800" cy="4419600"/>
          </a:xfrm>
        </p:spPr>
        <p:txBody>
          <a:bodyPr vert="horz" wrap="square" lIns="91440" tIns="45720" rIns="91440" bIns="45720" anchor="t" anchorCtr="0"/>
          <a:p>
            <a:pPr marL="0" indent="0">
              <a:buNone/>
            </a:pPr>
            <a:r>
              <a:rPr lang="en-US" altLang="en-US" sz="3000" b="1"/>
              <a:t>def </a:t>
            </a:r>
            <a:r>
              <a:rPr lang="en-US" altLang="en-US" sz="3000"/>
              <a:t>ім'я_функції(параметри):</a:t>
            </a:r>
            <a:endParaRPr lang="en-US" altLang="en-US" sz="3000"/>
          </a:p>
          <a:p>
            <a:pPr marL="0" indent="0">
              <a:buNone/>
            </a:pPr>
            <a:r>
              <a:rPr lang="en-US" altLang="en-US" sz="3000"/>
              <a:t>   </a:t>
            </a:r>
            <a:r>
              <a:rPr lang="en-US" altLang="en-US" sz="3000">
                <a:solidFill>
                  <a:srgbClr val="00B050"/>
                </a:solidFill>
              </a:rPr>
              <a:t> # </a:t>
            </a:r>
            <a:r>
              <a:rPr lang="ru-RU" altLang="en-US" sz="3000">
                <a:solidFill>
                  <a:srgbClr val="00B050"/>
                </a:solidFill>
              </a:rPr>
              <a:t>т</a:t>
            </a:r>
            <a:r>
              <a:rPr lang="en-US" altLang="en-US" sz="3000">
                <a:solidFill>
                  <a:srgbClr val="00B050"/>
                </a:solidFill>
              </a:rPr>
              <a:t>іло функції</a:t>
            </a:r>
            <a:endParaRPr lang="en-US" altLang="en-US" sz="3000">
              <a:solidFill>
                <a:srgbClr val="00B050"/>
              </a:solidFill>
            </a:endParaRPr>
          </a:p>
          <a:p>
            <a:pPr marL="0" indent="0">
              <a:buNone/>
            </a:pPr>
            <a:r>
              <a:rPr lang="en-US" altLang="en-US" sz="3000"/>
              <a:t>   </a:t>
            </a:r>
            <a:r>
              <a:rPr lang="en-US" altLang="en-US" sz="3000">
                <a:solidFill>
                  <a:srgbClr val="00B050"/>
                </a:solidFill>
              </a:rPr>
              <a:t> # </a:t>
            </a:r>
            <a:r>
              <a:rPr lang="ru-RU" altLang="en-US" sz="3000">
                <a:solidFill>
                  <a:srgbClr val="00B050"/>
                </a:solidFill>
              </a:rPr>
              <a:t>м</a:t>
            </a:r>
            <a:r>
              <a:rPr lang="en-US" altLang="en-US" sz="3000">
                <a:solidFill>
                  <a:srgbClr val="00B050"/>
                </a:solidFill>
              </a:rPr>
              <a:t>істить інструкції, які виконує функція</a:t>
            </a:r>
            <a:endParaRPr lang="en-US" altLang="en-US" sz="3000">
              <a:solidFill>
                <a:srgbClr val="00B050"/>
              </a:solidFill>
            </a:endParaRPr>
          </a:p>
          <a:p>
            <a:pPr marL="0" indent="0">
              <a:buNone/>
            </a:pPr>
            <a:r>
              <a:rPr lang="en-US" altLang="en-US" sz="3000"/>
              <a:t>    </a:t>
            </a:r>
            <a:r>
              <a:rPr lang="en-US" altLang="en-US" sz="3000" b="1"/>
              <a:t>return </a:t>
            </a:r>
            <a:r>
              <a:rPr lang="en-US" altLang="en-US" sz="3000"/>
              <a:t>результат </a:t>
            </a:r>
            <a:r>
              <a:rPr lang="en-US" altLang="en-US" sz="3000">
                <a:solidFill>
                  <a:srgbClr val="00B050"/>
                </a:solidFill>
              </a:rPr>
              <a:t># якщо потрібно </a:t>
            </a:r>
            <a:r>
              <a:rPr lang="ru-RU" altLang="en-US" sz="3000">
                <a:solidFill>
                  <a:srgbClr val="00B050"/>
                </a:solidFill>
              </a:rPr>
              <a:t> 										</a:t>
            </a:r>
            <a:r>
              <a:rPr lang="en-US" altLang="en-US" sz="3000">
                <a:solidFill>
                  <a:srgbClr val="00B050"/>
                </a:solidFill>
              </a:rPr>
              <a:t>повернути значення</a:t>
            </a:r>
            <a:endParaRPr lang="en-US" altLang="en-US" sz="3000">
              <a:solidFill>
                <a:srgbClr val="00B05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Заголовок 1"/>
          <p:cNvSpPr>
            <a:spLocks noGrp="1"/>
          </p:cNvSpPr>
          <p:nvPr>
            <p:ph type="title"/>
          </p:nvPr>
        </p:nvSpPr>
        <p:spPr/>
        <p:txBody>
          <a:bodyPr vert="horz" wrap="square" lIns="91440" tIns="45720" rIns="91440" bIns="45720" anchor="ctr" anchorCtr="0"/>
          <a:p>
            <a:r>
              <a:rPr lang="en-US" altLang="en-US"/>
              <a:t>Суть роботи функці</a:t>
            </a:r>
            <a:r>
              <a:rPr lang="uk-UA" altLang="en-US"/>
              <a:t>ї</a:t>
            </a:r>
            <a:endParaRPr lang="uk-UA" altLang="en-US"/>
          </a:p>
        </p:txBody>
      </p:sp>
      <p:pic>
        <p:nvPicPr>
          <p:cNvPr id="21506" name="Picture 2" descr="C:\Users\Саша\Desktop\1307.jpg"/>
          <p:cNvPicPr>
            <a:picLocks noChangeAspect="1"/>
          </p:cNvPicPr>
          <p:nvPr/>
        </p:nvPicPr>
        <p:blipFill>
          <a:blip r:embed="rId1"/>
          <a:stretch>
            <a:fillRect/>
          </a:stretch>
        </p:blipFill>
        <p:spPr>
          <a:xfrm>
            <a:off x="2686050" y="2060575"/>
            <a:ext cx="2533650" cy="4114800"/>
          </a:xfrm>
          <a:prstGeom prst="rect">
            <a:avLst/>
          </a:prstGeom>
          <a:noFill/>
          <a:ln w="9525">
            <a:noFill/>
          </a:ln>
        </p:spPr>
      </p:pic>
      <p:pic>
        <p:nvPicPr>
          <p:cNvPr id="21507" name="Picture 3" descr="C:\Users\Саша\Desktop\w512h5121380984784forward.png"/>
          <p:cNvPicPr>
            <a:picLocks noChangeAspect="1"/>
          </p:cNvPicPr>
          <p:nvPr/>
        </p:nvPicPr>
        <p:blipFill>
          <a:blip r:embed="rId2"/>
          <a:stretch>
            <a:fillRect/>
          </a:stretch>
        </p:blipFill>
        <p:spPr>
          <a:xfrm>
            <a:off x="2411413" y="3514725"/>
            <a:ext cx="706437" cy="706438"/>
          </a:xfrm>
          <a:prstGeom prst="rect">
            <a:avLst/>
          </a:prstGeom>
          <a:noFill/>
          <a:ln w="9525">
            <a:noFill/>
          </a:ln>
        </p:spPr>
      </p:pic>
      <p:pic>
        <p:nvPicPr>
          <p:cNvPr id="21508" name="Picture 4" descr="C:\Users\Саша\Desktop\3f3071e9b3c1ec9756a2e9ac4e65563f.jpg"/>
          <p:cNvPicPr>
            <a:picLocks noChangeAspect="1"/>
          </p:cNvPicPr>
          <p:nvPr/>
        </p:nvPicPr>
        <p:blipFill>
          <a:blip r:embed="rId3"/>
          <a:stretch>
            <a:fillRect/>
          </a:stretch>
        </p:blipFill>
        <p:spPr>
          <a:xfrm>
            <a:off x="439738" y="3197225"/>
            <a:ext cx="1900237" cy="1266825"/>
          </a:xfrm>
          <a:prstGeom prst="rect">
            <a:avLst/>
          </a:prstGeom>
          <a:noFill/>
          <a:ln w="9525">
            <a:noFill/>
          </a:ln>
        </p:spPr>
      </p:pic>
      <p:pic>
        <p:nvPicPr>
          <p:cNvPr id="21509" name="Picture 3" descr="C:\Users\Саша\Desktop\w512h5121380984784forward.png"/>
          <p:cNvPicPr>
            <a:picLocks noChangeAspect="1"/>
          </p:cNvPicPr>
          <p:nvPr/>
        </p:nvPicPr>
        <p:blipFill>
          <a:blip r:embed="rId2"/>
          <a:stretch>
            <a:fillRect/>
          </a:stretch>
        </p:blipFill>
        <p:spPr>
          <a:xfrm>
            <a:off x="5003800" y="3514725"/>
            <a:ext cx="706438" cy="706438"/>
          </a:xfrm>
          <a:prstGeom prst="rect">
            <a:avLst/>
          </a:prstGeom>
          <a:noFill/>
          <a:ln w="9525">
            <a:noFill/>
          </a:ln>
        </p:spPr>
      </p:pic>
      <p:pic>
        <p:nvPicPr>
          <p:cNvPr id="21510" name="Picture 5" descr="C:\Users\Саша\Desktop\59919_0.jpg"/>
          <p:cNvPicPr>
            <a:picLocks noChangeAspect="1"/>
          </p:cNvPicPr>
          <p:nvPr/>
        </p:nvPicPr>
        <p:blipFill>
          <a:blip r:embed="rId4"/>
          <a:stretch>
            <a:fillRect/>
          </a:stretch>
        </p:blipFill>
        <p:spPr>
          <a:xfrm>
            <a:off x="5795963" y="3014663"/>
            <a:ext cx="2732087" cy="1630362"/>
          </a:xfrm>
          <a:prstGeom prst="rect">
            <a:avLst/>
          </a:prstGeom>
          <a:noFill/>
          <a:ln w="9525">
            <a:noFill/>
          </a:ln>
        </p:spPr>
      </p:pic>
      <p:sp>
        <p:nvSpPr>
          <p:cNvPr id="21511" name="Прямоугольник 3"/>
          <p:cNvSpPr/>
          <p:nvPr/>
        </p:nvSpPr>
        <p:spPr>
          <a:xfrm>
            <a:off x="3265488" y="1876425"/>
            <a:ext cx="1657350" cy="369888"/>
          </a:xfrm>
          <a:prstGeom prst="rect">
            <a:avLst/>
          </a:prstGeom>
          <a:noFill/>
          <a:ln w="9525">
            <a:noFill/>
          </a:ln>
        </p:spPr>
        <p:txBody>
          <a:bodyPr wrap="none" anchor="t" anchorCtr="0">
            <a:spAutoFit/>
          </a:bodyPr>
          <a:p>
            <a:r>
              <a:rPr lang="ru-RU" altLang="ru-RU" dirty="0">
                <a:latin typeface="Arial" panose="020B0604020202020204" pitchFamily="34" charset="0"/>
              </a:rPr>
              <a:t>тело функции</a:t>
            </a:r>
            <a:endParaRPr lang="ru-RU" altLang="ru-RU" dirty="0">
              <a:latin typeface="Arial" panose="020B0604020202020204" pitchFamily="34" charset="0"/>
            </a:endParaRPr>
          </a:p>
        </p:txBody>
      </p:sp>
      <p:sp>
        <p:nvSpPr>
          <p:cNvPr id="21512" name="Прямоугольник 10"/>
          <p:cNvSpPr/>
          <p:nvPr/>
        </p:nvSpPr>
        <p:spPr>
          <a:xfrm>
            <a:off x="827088" y="2924175"/>
            <a:ext cx="1374775" cy="369888"/>
          </a:xfrm>
          <a:prstGeom prst="rect">
            <a:avLst/>
          </a:prstGeom>
          <a:noFill/>
          <a:ln w="9525">
            <a:noFill/>
          </a:ln>
        </p:spPr>
        <p:txBody>
          <a:bodyPr wrap="none" anchor="t" anchorCtr="0">
            <a:spAutoFit/>
          </a:bodyPr>
          <a:p>
            <a:r>
              <a:rPr lang="ru-RU" altLang="ru-RU" dirty="0">
                <a:latin typeface="Arial" panose="020B0604020202020204" pitchFamily="34" charset="0"/>
              </a:rPr>
              <a:t>параметры</a:t>
            </a:r>
            <a:endParaRPr lang="ru-RU" altLang="ru-RU" dirty="0">
              <a:latin typeface="Arial" panose="020B0604020202020204" pitchFamily="34" charset="0"/>
            </a:endParaRPr>
          </a:p>
        </p:txBody>
      </p:sp>
      <p:sp>
        <p:nvSpPr>
          <p:cNvPr id="21513" name="Прямоугольник 11"/>
          <p:cNvSpPr/>
          <p:nvPr/>
        </p:nvSpPr>
        <p:spPr>
          <a:xfrm>
            <a:off x="5330825" y="4652963"/>
            <a:ext cx="2986088" cy="646112"/>
          </a:xfrm>
          <a:prstGeom prst="rect">
            <a:avLst/>
          </a:prstGeom>
          <a:noFill/>
          <a:ln w="9525">
            <a:noFill/>
          </a:ln>
        </p:spPr>
        <p:txBody>
          <a:bodyPr wrap="none" anchor="t" anchorCtr="0">
            <a:spAutoFit/>
          </a:bodyPr>
          <a:p>
            <a:pPr algn="ctr"/>
            <a:r>
              <a:rPr lang="ru-RU" altLang="ru-RU" dirty="0">
                <a:latin typeface="Arial" panose="020B0604020202020204" pitchFamily="34" charset="0"/>
              </a:rPr>
              <a:t>результат</a:t>
            </a:r>
            <a:endParaRPr lang="ru-RU" altLang="ru-RU" dirty="0">
              <a:latin typeface="Arial" panose="020B0604020202020204" pitchFamily="34" charset="0"/>
            </a:endParaRPr>
          </a:p>
          <a:p>
            <a:pPr algn="ctr"/>
            <a:r>
              <a:rPr lang="ru-RU" altLang="ru-RU" dirty="0">
                <a:latin typeface="Arial" panose="020B0604020202020204" pitchFamily="34" charset="0"/>
              </a:rPr>
              <a:t>(возвращаемое значение)</a:t>
            </a:r>
            <a:endParaRPr lang="ru-RU" altLang="ru-RU" dirty="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Заголовок 1"/>
          <p:cNvSpPr>
            <a:spLocks noGrp="1"/>
          </p:cNvSpPr>
          <p:nvPr>
            <p:ph type="title"/>
          </p:nvPr>
        </p:nvSpPr>
        <p:spPr/>
        <p:txBody>
          <a:bodyPr vert="horz" wrap="square" lIns="91440" tIns="45720" rIns="91440" bIns="45720" anchor="ctr" anchorCtr="0"/>
          <a:p>
            <a:r>
              <a:rPr lang="ru-RU" altLang="ru-RU" dirty="0"/>
              <a:t>При</a:t>
            </a:r>
            <a:r>
              <a:rPr lang="uk-UA" altLang="ru-RU" dirty="0"/>
              <a:t>клад</a:t>
            </a:r>
            <a:r>
              <a:rPr lang="ru-RU" altLang="ru-RU" dirty="0"/>
              <a:t> №1</a:t>
            </a:r>
            <a:endParaRPr lang="ru-RU" altLang="ru-RU" dirty="0"/>
          </a:p>
        </p:txBody>
      </p:sp>
      <p:pic>
        <p:nvPicPr>
          <p:cNvPr id="2" name="Content Placeholder 1"/>
          <p:cNvPicPr>
            <a:picLocks noChangeAspect="1"/>
          </p:cNvPicPr>
          <p:nvPr>
            <p:ph idx="1"/>
          </p:nvPr>
        </p:nvPicPr>
        <p:blipFill>
          <a:blip r:embed="rId1"/>
          <a:stretch>
            <a:fillRect/>
          </a:stretch>
        </p:blipFill>
        <p:spPr>
          <a:xfrm>
            <a:off x="71755" y="1581785"/>
            <a:ext cx="8938260" cy="43548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Заголовок 1"/>
          <p:cNvSpPr>
            <a:spLocks noGrp="1"/>
          </p:cNvSpPr>
          <p:nvPr>
            <p:ph type="title"/>
          </p:nvPr>
        </p:nvSpPr>
        <p:spPr/>
        <p:txBody>
          <a:bodyPr vert="horz" wrap="square" lIns="91440" tIns="45720" rIns="91440" bIns="45720" anchor="ctr" anchorCtr="0"/>
          <a:p>
            <a:r>
              <a:rPr lang="uk-UA" altLang="ru-RU" dirty="0"/>
              <a:t>Коментарі по коду</a:t>
            </a:r>
            <a:endParaRPr lang="uk-UA" altLang="ru-RU" dirty="0"/>
          </a:p>
        </p:txBody>
      </p:sp>
      <p:sp>
        <p:nvSpPr>
          <p:cNvPr id="24578" name="Объект 2"/>
          <p:cNvSpPr>
            <a:spLocks noGrp="1"/>
          </p:cNvSpPr>
          <p:nvPr>
            <p:ph idx="1"/>
          </p:nvPr>
        </p:nvSpPr>
        <p:spPr>
          <a:xfrm>
            <a:off x="539750" y="1457325"/>
            <a:ext cx="7924800" cy="4419600"/>
          </a:xfrm>
        </p:spPr>
        <p:txBody>
          <a:bodyPr vert="horz" wrap="square" lIns="91440" tIns="45720" rIns="91440" bIns="45720" anchor="t" anchorCtr="0"/>
          <a:p>
            <a:pPr>
              <a:buFont typeface="Arial" panose="020B0604020202020204" pitchFamily="34" charset="0"/>
              <a:buChar char="•"/>
            </a:pPr>
            <a:r>
              <a:rPr lang="en-US" altLang="en-US" sz="2500"/>
              <a:t>Функція say_hello може розташовуватися як вище функції main, так і нижче за кодом (</a:t>
            </a:r>
            <a:r>
              <a:rPr lang="uk-UA" altLang="en-US" sz="2500"/>
              <a:t>і навіть в середині тіла </a:t>
            </a:r>
            <a:r>
              <a:rPr lang="en-US" altLang="en-US" sz="2500"/>
              <a:t>main)</a:t>
            </a:r>
            <a:endParaRPr lang="en-US" altLang="en-US" sz="2500"/>
          </a:p>
          <a:p>
            <a:pPr>
              <a:buFont typeface="Arial" panose="020B0604020202020204" pitchFamily="34" charset="0"/>
              <a:buChar char="•"/>
            </a:pPr>
            <a:r>
              <a:rPr lang="en-US" altLang="en-US" sz="2500"/>
              <a:t>Функція say_hello не виконує жодних обчислень, вона лише виводить дані на екран</a:t>
            </a:r>
            <a:endParaRPr lang="en-US" altLang="en-US" sz="2500"/>
          </a:p>
          <a:p>
            <a:pPr>
              <a:buFont typeface="Arial" panose="020B0604020202020204" pitchFamily="34" charset="0"/>
              <a:buChar char="•"/>
            </a:pPr>
            <a:r>
              <a:rPr lang="en-US" altLang="en-US" sz="2500"/>
              <a:t>У функції say_hello немає параметрів — вона завжди робить одне й те саме</a:t>
            </a:r>
            <a:endParaRPr lang="en-US" altLang="en-US" sz="2500"/>
          </a:p>
          <a:p>
            <a:pPr>
              <a:buFont typeface="Arial" panose="020B0604020202020204" pitchFamily="34" charset="0"/>
              <a:buChar char="•"/>
            </a:pPr>
            <a:r>
              <a:rPr lang="en-US" altLang="en-US" sz="2500"/>
              <a:t>Викликати функцію можна лише в тому випадку, якщо тіло цієї функції вже визначене</a:t>
            </a:r>
            <a:endParaRPr lang="en-US" altLang="en-US" sz="2500"/>
          </a:p>
          <a:p>
            <a:pPr>
              <a:buFont typeface="Arial" panose="020B0604020202020204" pitchFamily="34" charset="0"/>
              <a:buChar char="•"/>
            </a:pPr>
            <a:r>
              <a:rPr lang="en-US" altLang="en-US" sz="2500"/>
              <a:t>Круглі дужки для функцій обов'язкові (на відміну від if </a:t>
            </a:r>
            <a:r>
              <a:rPr lang="uk-UA" altLang="en-US" sz="2500"/>
              <a:t>або</a:t>
            </a:r>
            <a:r>
              <a:rPr lang="en-US" altLang="en-US" sz="2500"/>
              <a:t> while)</a:t>
            </a:r>
            <a:endParaRPr lang="en-US" altLang="en-US" sz="2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Заголовок 1"/>
          <p:cNvSpPr>
            <a:spLocks noGrp="1"/>
          </p:cNvSpPr>
          <p:nvPr>
            <p:ph type="title"/>
          </p:nvPr>
        </p:nvSpPr>
        <p:spPr/>
        <p:txBody>
          <a:bodyPr vert="horz" wrap="square" lIns="91440" tIns="45720" rIns="91440" bIns="45720" anchor="ctr" anchorCtr="0"/>
          <a:p>
            <a:r>
              <a:rPr lang="en-US" altLang="en-US"/>
              <a:t>Наявність функції main()</a:t>
            </a:r>
            <a:endParaRPr lang="en-US" altLang="en-US"/>
          </a:p>
        </p:txBody>
      </p:sp>
      <p:sp>
        <p:nvSpPr>
          <p:cNvPr id="24578" name="Объект 2"/>
          <p:cNvSpPr>
            <a:spLocks noGrp="1"/>
          </p:cNvSpPr>
          <p:nvPr>
            <p:ph idx="1"/>
          </p:nvPr>
        </p:nvSpPr>
        <p:spPr>
          <a:xfrm>
            <a:off x="539750" y="1457325"/>
            <a:ext cx="7924800" cy="4419600"/>
          </a:xfrm>
        </p:spPr>
        <p:txBody>
          <a:bodyPr vert="horz" wrap="square" lIns="91440" tIns="45720" rIns="91440" bIns="45720" anchor="t" anchorCtr="0"/>
          <a:p>
            <a:pPr marL="0" indent="0">
              <a:buFont typeface="Arial" panose="020B0604020202020204" pitchFamily="34" charset="0"/>
            </a:pPr>
            <a:r>
              <a:rPr lang="en-US" altLang="en-US" sz="2100"/>
              <a:t>Наявність функції main() у програмі на Python рекомендовано з кількох причин, хоча сам по собі Python не вимагає наявності цієї функції, як це робиться у таких мовах як C++ чи Java. Проте, використання main() дозволяє значно покращити структуру вашого коду. О</a:t>
            </a:r>
            <a:r>
              <a:rPr lang="uk-UA" altLang="en-US" sz="2100"/>
              <a:t>сновна причина </a:t>
            </a:r>
            <a:r>
              <a:rPr lang="en-US" altLang="en-US" sz="2100"/>
              <a:t>для цього</a:t>
            </a:r>
            <a:r>
              <a:rPr lang="uk-UA" altLang="en-US" sz="2100"/>
              <a:t> -</a:t>
            </a:r>
            <a:endParaRPr lang="en-US" altLang="en-US" sz="2100"/>
          </a:p>
          <a:p>
            <a:pPr>
              <a:buFont typeface="Arial" panose="020B0604020202020204" pitchFamily="34" charset="0"/>
              <a:buChar char="•"/>
            </a:pPr>
            <a:r>
              <a:rPr lang="en-US" altLang="en-US" sz="2100" b="1"/>
              <a:t>Читабельність і зрозумілість коду</a:t>
            </a:r>
            <a:endParaRPr lang="en-US" altLang="en-US" sz="2100" b="1"/>
          </a:p>
          <a:p>
            <a:pPr marL="0" indent="0">
              <a:buFont typeface="Arial" panose="020B0604020202020204" pitchFamily="34" charset="0"/>
            </a:pPr>
            <a:r>
              <a:rPr lang="en-US" altLang="en-US" sz="2100"/>
              <a:t>Функція main() служить як основна точка входу в програму, чітко визначаючи, з якої частини починається виконання програми. Це полегшує розуміння структури програми для інших розробників або для вас, коли ви повернетеся до свого коду через деякий час. Всі основні виклики програмної логіки зосереджуються в main(), що робить код зручнішим для подальшої роботи.</a:t>
            </a:r>
            <a:endParaRPr lang="en-US" altLang="en-US" sz="2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Заголовок 1"/>
          <p:cNvSpPr>
            <a:spLocks noGrp="1"/>
          </p:cNvSpPr>
          <p:nvPr>
            <p:ph type="title"/>
          </p:nvPr>
        </p:nvSpPr>
        <p:spPr/>
        <p:txBody>
          <a:bodyPr vert="horz" wrap="square" lIns="91440" tIns="45720" rIns="91440" bIns="45720" anchor="ctr" anchorCtr="0"/>
          <a:p>
            <a:r>
              <a:rPr lang="uk-UA" altLang="ru-RU" dirty="0"/>
              <a:t>Виклик функції</a:t>
            </a:r>
            <a:endParaRPr lang="uk-UA" altLang="ru-RU" dirty="0"/>
          </a:p>
        </p:txBody>
      </p:sp>
      <p:sp>
        <p:nvSpPr>
          <p:cNvPr id="25602" name="Объект 2"/>
          <p:cNvSpPr>
            <a:spLocks noGrp="1"/>
          </p:cNvSpPr>
          <p:nvPr>
            <p:ph idx="1"/>
          </p:nvPr>
        </p:nvSpPr>
        <p:spPr>
          <a:xfrm>
            <a:off x="611188" y="1412875"/>
            <a:ext cx="7924800" cy="4419600"/>
          </a:xfrm>
        </p:spPr>
        <p:txBody>
          <a:bodyPr vert="horz" wrap="square" lIns="91440" tIns="45720" rIns="91440" bIns="45720" anchor="t" anchorCtr="0"/>
          <a:p>
            <a:pPr marL="0" indent="0">
              <a:buNone/>
            </a:pPr>
            <a:r>
              <a:rPr lang="en-US" altLang="en-US" sz="2500"/>
              <a:t>Щоб скористатися функцією на певному відрізку коду, слід викликати її прямо на цьому відрізку. Виклик функції є приписом </a:t>
            </a:r>
            <a:r>
              <a:rPr lang="uk-UA" altLang="en-US" sz="2500"/>
              <a:t>для пайтона </a:t>
            </a:r>
            <a:r>
              <a:rPr lang="en-US" altLang="en-US" sz="2500"/>
              <a:t>розпочати виконання фрагмента коду, який міститься в тілі функції. Після завершення виконання функції, програма повинна продовжити роботу в основному коді з того самого місця, де було викликано функцію. Виклик функції складається із зазначення імені функції, передачі аргументів (якщо такі є) та отримання значення, що повертається (якщо є необхідність його отримувати). </a:t>
            </a:r>
            <a:endParaRPr lang="en-US" altLang="en-US"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Text Box 7169"/>
          <p:cNvSpPr txBox="1"/>
          <p:nvPr/>
        </p:nvSpPr>
        <p:spPr>
          <a:xfrm>
            <a:off x="195580" y="228600"/>
            <a:ext cx="8313420" cy="914400"/>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latin typeface="Arial" panose="020B0604020202020204" pitchFamily="34" charset="0"/>
              </a:rPr>
              <a:t>План презентації</a:t>
            </a:r>
            <a:endParaRPr lang="ru-RU" altLang="ru-RU" sz="4200" dirty="0" err="1">
              <a:solidFill>
                <a:srgbClr val="FFFFFF"/>
              </a:solidFill>
              <a:latin typeface="Arial" panose="020B0604020202020204" pitchFamily="34" charset="0"/>
            </a:endParaRPr>
          </a:p>
        </p:txBody>
      </p:sp>
      <p:sp>
        <p:nvSpPr>
          <p:cNvPr id="10243" name="Text Box 7170"/>
          <p:cNvSpPr txBox="1"/>
          <p:nvPr/>
        </p:nvSpPr>
        <p:spPr>
          <a:xfrm>
            <a:off x="611188" y="1412875"/>
            <a:ext cx="8208962" cy="4419600"/>
          </a:xfrm>
          <a:prstGeom prst="rect">
            <a:avLst/>
          </a:prstGeom>
          <a:noFill/>
          <a:ln w="9525">
            <a:noFill/>
          </a:ln>
        </p:spPr>
        <p:txBody>
          <a:bodyPr wrap="square" lIns="91440" tIns="45720" rIns="91440" bIns="45720" anchor="t" anchorCtr="0"/>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600" dirty="0" err="1">
                <a:solidFill>
                  <a:srgbClr val="000000"/>
                </a:solidFill>
                <a:latin typeface="Arial" panose="020B0604020202020204" pitchFamily="34" charset="0"/>
              </a:rPr>
              <a:t>Що таке функція?</a:t>
            </a:r>
            <a:endParaRPr lang="en-US" altLang="en-US" sz="26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600" dirty="0" err="1">
                <a:solidFill>
                  <a:srgbClr val="000000"/>
                </a:solidFill>
                <a:latin typeface="Arial" panose="020B0604020202020204" pitchFamily="34" charset="0"/>
              </a:rPr>
              <a:t>Цілі та завдання функції</a:t>
            </a:r>
            <a:endParaRPr lang="en-US" altLang="en-US" sz="26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600" dirty="0" err="1">
                <a:solidFill>
                  <a:srgbClr val="000000"/>
                </a:solidFill>
                <a:latin typeface="Arial" panose="020B0604020202020204" pitchFamily="34" charset="0"/>
              </a:rPr>
              <a:t>Синтаксис оголошення функці</a:t>
            </a:r>
            <a:r>
              <a:rPr lang="uk-UA" altLang="en-US" sz="2600" dirty="0" err="1">
                <a:solidFill>
                  <a:srgbClr val="000000"/>
                </a:solidFill>
                <a:latin typeface="Arial" panose="020B0604020202020204" pitchFamily="34" charset="0"/>
              </a:rPr>
              <a:t>ї</a:t>
            </a:r>
            <a:endParaRPr lang="en-US" altLang="en-US" sz="26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600" dirty="0" err="1">
                <a:solidFill>
                  <a:srgbClr val="000000"/>
                </a:solidFill>
                <a:latin typeface="Arial" panose="020B0604020202020204" pitchFamily="34" charset="0"/>
              </a:rPr>
              <a:t>Аргументи функці</a:t>
            </a:r>
            <a:r>
              <a:rPr lang="uk-UA" altLang="en-US" sz="2600" dirty="0" err="1">
                <a:solidFill>
                  <a:srgbClr val="000000"/>
                </a:solidFill>
                <a:latin typeface="Arial" panose="020B0604020202020204" pitchFamily="34" charset="0"/>
              </a:rPr>
              <a:t>ї</a:t>
            </a:r>
            <a:endParaRPr lang="en-US" altLang="en-US" sz="26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en-US" sz="2600" dirty="0" err="1">
                <a:solidFill>
                  <a:srgbClr val="000000"/>
                </a:solidFill>
                <a:latin typeface="Arial" panose="020B0604020202020204" pitchFamily="34" charset="0"/>
              </a:rPr>
              <a:t>Результативне</a:t>
            </a:r>
            <a:r>
              <a:rPr lang="en-US" altLang="en-US" sz="2600" dirty="0" err="1">
                <a:solidFill>
                  <a:srgbClr val="000000"/>
                </a:solidFill>
                <a:latin typeface="Arial" panose="020B0604020202020204" pitchFamily="34" charset="0"/>
              </a:rPr>
              <a:t> значення</a:t>
            </a:r>
            <a:endParaRPr lang="en-US" altLang="en-US" sz="26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600" dirty="0" err="1">
                <a:solidFill>
                  <a:srgbClr val="000000"/>
                </a:solidFill>
                <a:latin typeface="Arial" panose="020B0604020202020204" pitchFamily="34" charset="0"/>
              </a:rPr>
              <a:t>Ключове слово return</a:t>
            </a:r>
            <a:endParaRPr lang="en-US" altLang="en-US" sz="26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en-US" sz="2600" dirty="0" err="1">
                <a:solidFill>
                  <a:srgbClr val="000000"/>
                </a:solidFill>
                <a:sym typeface="+mn-ea"/>
              </a:rPr>
              <a:t>Параметри </a:t>
            </a:r>
            <a:r>
              <a:rPr lang="en-US" altLang="en-US" sz="2600" dirty="0" err="1">
                <a:solidFill>
                  <a:srgbClr val="000000"/>
                </a:solidFill>
                <a:sym typeface="+mn-ea"/>
              </a:rPr>
              <a:t>за замовчуванням</a:t>
            </a:r>
            <a:endParaRPr lang="en-US" altLang="en-US" sz="26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en-US" sz="2600" dirty="0" err="1">
                <a:solidFill>
                  <a:srgbClr val="000000"/>
                </a:solidFill>
                <a:latin typeface="Arial" panose="020B0604020202020204" pitchFamily="34" charset="0"/>
              </a:rPr>
              <a:t>Приклади в</a:t>
            </a:r>
            <a:r>
              <a:rPr lang="en-US" altLang="en-US" sz="2600" dirty="0" err="1">
                <a:solidFill>
                  <a:srgbClr val="000000"/>
                </a:solidFill>
                <a:latin typeface="Arial" panose="020B0604020202020204" pitchFamily="34" charset="0"/>
              </a:rPr>
              <a:t>икористання функцій</a:t>
            </a:r>
            <a:endParaRPr lang="en-US" altLang="en-US" sz="26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600" dirty="0" err="1">
                <a:solidFill>
                  <a:srgbClr val="000000"/>
                </a:solidFill>
                <a:latin typeface="Arial" panose="020B0604020202020204" pitchFamily="34" charset="0"/>
              </a:rPr>
              <a:t>Вбудовані функції</a:t>
            </a:r>
            <a:r>
              <a:rPr lang="uk-UA" altLang="en-US" sz="2600" dirty="0" err="1">
                <a:solidFill>
                  <a:srgbClr val="000000"/>
                </a:solidFill>
                <a:latin typeface="Arial" panose="020B0604020202020204" pitchFamily="34" charset="0"/>
              </a:rPr>
              <a:t> та м</a:t>
            </a:r>
            <a:r>
              <a:rPr lang="en-US" altLang="en-US" sz="2600" dirty="0" err="1">
                <a:solidFill>
                  <a:srgbClr val="000000"/>
                </a:solidFill>
                <a:latin typeface="Arial" panose="020B0604020202020204" pitchFamily="34" charset="0"/>
              </a:rPr>
              <a:t>атематичні функції</a:t>
            </a:r>
            <a:endParaRPr lang="en-US" altLang="en-US" sz="2600" dirty="0" err="1">
              <a:solidFill>
                <a:srgbClr val="000000"/>
              </a:solidFill>
              <a:latin typeface="Arial" panose="020B0604020202020204" pitchFamily="34" charset="0"/>
            </a:endParaRPr>
          </a:p>
          <a:p>
            <a:pPr defTabSz="457200">
              <a:spcBef>
                <a:spcPts val="775"/>
              </a:spcBef>
              <a:buClr>
                <a:srgbClr val="996666"/>
              </a:buClr>
              <a:buSzPct val="80000"/>
              <a:buFont typeface="Wingdings" panose="05000000000000000000" pitchFamily="2" charset="2"/>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uk-UA" altLang="en-US" sz="2600" dirty="0" err="1">
              <a:solidFill>
                <a:srgbClr val="000000"/>
              </a:solidFill>
              <a:latin typeface="Arial"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Заголовок 1"/>
          <p:cNvSpPr>
            <a:spLocks noGrp="1"/>
          </p:cNvSpPr>
          <p:nvPr>
            <p:ph type="title"/>
          </p:nvPr>
        </p:nvSpPr>
        <p:spPr/>
        <p:txBody>
          <a:bodyPr vert="horz" wrap="square" lIns="91440" tIns="45720" rIns="91440" bIns="45720" anchor="ctr" anchorCtr="0"/>
          <a:p>
            <a:r>
              <a:rPr lang="uk-UA" altLang="ru-RU" dirty="0"/>
              <a:t>Параметри та аргументи</a:t>
            </a:r>
            <a:endParaRPr lang="uk-UA" altLang="ru-RU" dirty="0"/>
          </a:p>
        </p:txBody>
      </p:sp>
      <p:sp>
        <p:nvSpPr>
          <p:cNvPr id="26626" name="Объект 2"/>
          <p:cNvSpPr>
            <a:spLocks noGrp="1"/>
          </p:cNvSpPr>
          <p:nvPr>
            <p:ph idx="1"/>
          </p:nvPr>
        </p:nvSpPr>
        <p:spPr>
          <a:xfrm>
            <a:off x="679450" y="1530350"/>
            <a:ext cx="7924800" cy="4419600"/>
          </a:xfrm>
        </p:spPr>
        <p:txBody>
          <a:bodyPr vert="horz" wrap="square" lIns="91440" tIns="45720" rIns="91440" bIns="45720" anchor="t" anchorCtr="0"/>
          <a:p>
            <a:pPr marL="0" indent="0">
              <a:buNone/>
            </a:pPr>
            <a:r>
              <a:rPr lang="en-US" altLang="en-US" sz="2500" b="1">
                <a:solidFill>
                  <a:srgbClr val="FF0000"/>
                </a:solidFill>
              </a:rPr>
              <a:t>Параметри </a:t>
            </a:r>
            <a:r>
              <a:rPr lang="en-US" altLang="en-US" sz="2500">
                <a:solidFill>
                  <a:srgbClr val="FF0000"/>
                </a:solidFill>
              </a:rPr>
              <a:t>— це вхідні дані, які потрібні функції для роботи з кодом.</a:t>
            </a:r>
            <a:endParaRPr lang="en-US" altLang="en-US" sz="2500">
              <a:solidFill>
                <a:srgbClr val="FF0000"/>
              </a:solidFill>
            </a:endParaRPr>
          </a:p>
          <a:p>
            <a:pPr marL="0" indent="0">
              <a:buNone/>
            </a:pPr>
            <a:r>
              <a:rPr lang="en-US" altLang="en-US" sz="2500"/>
              <a:t>Значення, які передаються функції під час виклику, називаються </a:t>
            </a:r>
            <a:r>
              <a:rPr lang="en-US" altLang="en-US" sz="2500" b="1"/>
              <a:t>аргументами</a:t>
            </a:r>
            <a:r>
              <a:rPr lang="en-US" altLang="en-US" sz="2500"/>
              <a:t>, а імена змінних, які зустрічаються в описі функції — </a:t>
            </a:r>
            <a:r>
              <a:rPr lang="en-US" altLang="en-US" sz="2500" b="1"/>
              <a:t>параметрами</a:t>
            </a:r>
            <a:r>
              <a:rPr lang="en-US" altLang="en-US" sz="2500"/>
              <a:t>.</a:t>
            </a:r>
            <a:endParaRPr lang="en-US" altLang="en-US" sz="2500"/>
          </a:p>
          <a:p>
            <a:pPr marL="0" indent="0">
              <a:buNone/>
            </a:pPr>
            <a:r>
              <a:rPr lang="en-US" altLang="en-US" sz="2500"/>
              <a:t>Параметри в функції вказуються як ідентифікатори в круглих дужках через кому.</a:t>
            </a:r>
            <a:r>
              <a:rPr lang="ru-RU" altLang="en-US" sz="2500"/>
              <a:t> </a:t>
            </a:r>
            <a:r>
              <a:rPr lang="en-US" altLang="en-US" sz="2500"/>
              <a:t>Список усіх параметрів функції називається </a:t>
            </a:r>
            <a:r>
              <a:rPr lang="en-US" altLang="en-US" sz="2500" b="1"/>
              <a:t>сигнатурою</a:t>
            </a:r>
            <a:r>
              <a:rPr lang="en-US" altLang="en-US" sz="2500"/>
              <a:t>.</a:t>
            </a:r>
            <a:endParaRPr lang="en-US" altLang="en-US" sz="2500"/>
          </a:p>
          <a:p>
            <a:pPr marL="0" indent="0">
              <a:buNone/>
            </a:pPr>
            <a:r>
              <a:rPr lang="en-US" altLang="en-US" sz="2500" b="1">
                <a:solidFill>
                  <a:srgbClr val="0070C0"/>
                </a:solidFill>
              </a:rPr>
              <a:t>def </a:t>
            </a:r>
            <a:r>
              <a:rPr lang="en-US" altLang="en-US" sz="2500">
                <a:solidFill>
                  <a:srgbClr val="0070C0"/>
                </a:solidFill>
              </a:rPr>
              <a:t>greet(name):</a:t>
            </a:r>
            <a:endParaRPr lang="en-US" altLang="en-US" sz="2500">
              <a:solidFill>
                <a:srgbClr val="0070C0"/>
              </a:solidFill>
            </a:endParaRPr>
          </a:p>
          <a:p>
            <a:pPr marL="0" indent="0">
              <a:buNone/>
            </a:pPr>
            <a:r>
              <a:rPr lang="en-US" altLang="en-US" sz="2500" b="1">
                <a:solidFill>
                  <a:srgbClr val="0070C0"/>
                </a:solidFill>
              </a:rPr>
              <a:t>def </a:t>
            </a:r>
            <a:r>
              <a:rPr lang="en-US" altLang="en-US" sz="2500">
                <a:solidFill>
                  <a:srgbClr val="0070C0"/>
                </a:solidFill>
              </a:rPr>
              <a:t>add_numbers(a, b):</a:t>
            </a:r>
            <a:endParaRPr lang="en-US" altLang="en-US" sz="250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Заголовок 1"/>
          <p:cNvSpPr>
            <a:spLocks noGrp="1"/>
          </p:cNvSpPr>
          <p:nvPr>
            <p:ph type="title"/>
          </p:nvPr>
        </p:nvSpPr>
        <p:spPr/>
        <p:txBody>
          <a:bodyPr vert="horz" wrap="square" lIns="91440" tIns="45720" rIns="91440" bIns="45720" anchor="ctr" anchorCtr="0"/>
          <a:p>
            <a:r>
              <a:rPr lang="ru-RU" altLang="ru-RU" dirty="0"/>
              <a:t>П</a:t>
            </a:r>
            <a:r>
              <a:rPr lang="uk-UA" altLang="ru-RU" dirty="0"/>
              <a:t>араметри функції</a:t>
            </a:r>
            <a:endParaRPr lang="uk-UA" altLang="ru-RU" dirty="0"/>
          </a:p>
        </p:txBody>
      </p:sp>
      <p:sp>
        <p:nvSpPr>
          <p:cNvPr id="3" name="Объект 2"/>
          <p:cNvSpPr>
            <a:spLocks noGrp="1"/>
          </p:cNvSpPr>
          <p:nvPr>
            <p:ph idx="1"/>
          </p:nvPr>
        </p:nvSpPr>
        <p:spPr>
          <a:xfrm>
            <a:off x="468313" y="1412875"/>
            <a:ext cx="7924800" cy="4419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800"/>
              <a:t>Кожен формальний параметр є локальною змінною функції, тобто він недоступний за межами функції (поза блоком її опису). У різних функціях можуть бути однойменні змінні. У момент виклику функції фактичне значення копіюється в параметр.</a:t>
            </a:r>
            <a:endParaRPr lang="en-US" altLang="en-US" sz="28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800"/>
              <a:t>Тобто, наприклад, при передачі значення, буде створено копію цього значення, і всі зміни, що відбуваються у функції з даними,   не збережуться!</a:t>
            </a:r>
            <a:endParaRPr lang="en-US" altLang="en-US" sz="28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lang="en-US"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Заголовок 1"/>
          <p:cNvSpPr>
            <a:spLocks noGrp="1"/>
          </p:cNvSpPr>
          <p:nvPr>
            <p:ph type="title"/>
          </p:nvPr>
        </p:nvSpPr>
        <p:spPr/>
        <p:txBody>
          <a:bodyPr vert="horz" wrap="square" lIns="91440" tIns="45720" rIns="91440" bIns="45720" anchor="ctr" anchorCtr="0"/>
          <a:p>
            <a:r>
              <a:rPr lang="uk-UA" dirty="0"/>
              <a:t>Обмін значень</a:t>
            </a:r>
            <a:endParaRPr lang="uk-UA" dirty="0"/>
          </a:p>
        </p:txBody>
      </p:sp>
      <p:pic>
        <p:nvPicPr>
          <p:cNvPr id="2" name="Content Placeholder 1"/>
          <p:cNvPicPr>
            <a:picLocks noChangeAspect="1"/>
          </p:cNvPicPr>
          <p:nvPr>
            <p:ph idx="1"/>
          </p:nvPr>
        </p:nvPicPr>
        <p:blipFill>
          <a:blip r:embed="rId1"/>
          <a:stretch>
            <a:fillRect/>
          </a:stretch>
        </p:blipFill>
        <p:spPr>
          <a:xfrm>
            <a:off x="1237615" y="1043940"/>
            <a:ext cx="6532245" cy="58096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Заголовок 1"/>
          <p:cNvSpPr>
            <a:spLocks noGrp="1"/>
          </p:cNvSpPr>
          <p:nvPr>
            <p:ph type="title"/>
          </p:nvPr>
        </p:nvSpPr>
        <p:spPr/>
        <p:txBody>
          <a:bodyPr vert="horz" wrap="square" lIns="91440" tIns="45720" rIns="91440" bIns="45720" anchor="ctr" anchorCtr="0"/>
          <a:p>
            <a:r>
              <a:rPr lang="ru-RU" altLang="ru-RU" dirty="0"/>
              <a:t>Передача </a:t>
            </a:r>
            <a:r>
              <a:rPr lang="uk-UA" altLang="ru-RU" dirty="0"/>
              <a:t>за</a:t>
            </a:r>
            <a:r>
              <a:rPr lang="ru-RU" altLang="ru-RU" dirty="0"/>
              <a:t> значен</a:t>
            </a:r>
            <a:r>
              <a:rPr lang="uk-UA" altLang="ru-RU" dirty="0"/>
              <a:t>ням</a:t>
            </a:r>
            <a:endParaRPr lang="uk-UA" altLang="ru-RU" dirty="0"/>
          </a:p>
        </p:txBody>
      </p:sp>
      <p:sp>
        <p:nvSpPr>
          <p:cNvPr id="3" name="Объект 2"/>
          <p:cNvSpPr>
            <a:spLocks noGrp="1"/>
          </p:cNvSpPr>
          <p:nvPr>
            <p:ph idx="1"/>
          </p:nvPr>
        </p:nvSpPr>
        <p:spPr>
          <a:xfrm>
            <a:off x="609600" y="1412875"/>
            <a:ext cx="79248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r>
              <a:rPr lang="en-US" altLang="en-US" sz="2500"/>
              <a:t>У функцію передаються не змінні з main, а їхні </a:t>
            </a:r>
            <a:r>
              <a:rPr lang="en-US" altLang="en-US" sz="2500" b="1"/>
              <a:t>точні копії</a:t>
            </a:r>
            <a:endParaRPr lang="en-US" altLang="en-US" sz="2500"/>
          </a:p>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r>
              <a:rPr lang="en-US" altLang="en-US" sz="2500"/>
              <a:t>Усі зміни відбуваються з копіями, водночас самі змінні функції main залишаються незмінними</a:t>
            </a:r>
            <a:endParaRPr lang="en-US" altLang="en-US" sz="2500"/>
          </a:p>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r>
              <a:rPr lang="en-US" altLang="en-US" sz="2500"/>
              <a:t>При виході з функції </a:t>
            </a:r>
            <a:r>
              <a:rPr lang="en-US" altLang="en-US" sz="2500" b="1"/>
              <a:t>тимчасові копії a та b знищуються</a:t>
            </a:r>
            <a:endParaRPr lang="en-US" altLang="en-US" sz="25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defRPr/>
            </a:pPr>
            <a:r>
              <a:rPr lang="en-US" altLang="en-US" sz="2500"/>
              <a:t>Виходячи з вищеописаного, поки що будьте уважні під час опрацювання значень усередині функції.</a:t>
            </a:r>
            <a:endParaRPr lang="en-US" altLang="en-US" sz="25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defRPr/>
            </a:pPr>
            <a:r>
              <a:rPr lang="en-US" altLang="en-US" sz="2500"/>
              <a:t>До речі, з</a:t>
            </a:r>
            <a:r>
              <a:rPr lang="uk-UA" altLang="en-US" sz="2500"/>
              <a:t>і списками </a:t>
            </a:r>
            <a:r>
              <a:rPr lang="en-US" altLang="en-US" sz="2500"/>
              <a:t>такого не трапляється. Всі зміни, що відбуваються з</a:t>
            </a:r>
            <a:r>
              <a:rPr lang="uk-UA" altLang="en-US" sz="2500"/>
              <a:t>і списком </a:t>
            </a:r>
            <a:r>
              <a:rPr lang="en-US" altLang="en-US" sz="2500"/>
              <a:t>у функції - зберігаються при виході з неї</a:t>
            </a:r>
            <a:r>
              <a:rPr lang="uk-UA" altLang="en-US" sz="2500"/>
              <a:t>.</a:t>
            </a:r>
            <a:endParaRPr lang="uk-UA" altLang="en-US" sz="2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Заголовок 1"/>
          <p:cNvSpPr>
            <a:spLocks noGrp="1"/>
          </p:cNvSpPr>
          <p:nvPr>
            <p:ph type="title"/>
          </p:nvPr>
        </p:nvSpPr>
        <p:spPr/>
        <p:txBody>
          <a:bodyPr vert="horz" wrap="square" lIns="91440" tIns="45720" rIns="91440" bIns="45720" anchor="ctr" anchorCtr="0"/>
          <a:p>
            <a:r>
              <a:rPr lang="uk-UA" altLang="ru-RU" dirty="0"/>
              <a:t>Повернення значення</a:t>
            </a:r>
            <a:endParaRPr lang="uk-UA" altLang="ru-RU" dirty="0"/>
          </a:p>
        </p:txBody>
      </p:sp>
      <p:pic>
        <p:nvPicPr>
          <p:cNvPr id="2" name="Content Placeholder 1"/>
          <p:cNvPicPr>
            <a:picLocks noChangeAspect="1"/>
          </p:cNvPicPr>
          <p:nvPr>
            <p:ph idx="1"/>
          </p:nvPr>
        </p:nvPicPr>
        <p:blipFill>
          <a:blip r:embed="rId1"/>
          <a:stretch>
            <a:fillRect/>
          </a:stretch>
        </p:blipFill>
        <p:spPr>
          <a:xfrm>
            <a:off x="1903095" y="1089025"/>
            <a:ext cx="5128895" cy="61988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Заголовок 1"/>
          <p:cNvSpPr>
            <a:spLocks noGrp="1"/>
          </p:cNvSpPr>
          <p:nvPr>
            <p:ph type="title"/>
          </p:nvPr>
        </p:nvSpPr>
        <p:spPr/>
        <p:txBody>
          <a:bodyPr vert="horz" wrap="square" lIns="91440" tIns="45720" rIns="91440" bIns="45720" anchor="ctr" anchorCtr="0"/>
          <a:p>
            <a:r>
              <a:rPr lang="uk-UA" altLang="ru-RU" dirty="0">
                <a:sym typeface="+mn-ea"/>
              </a:rPr>
              <a:t>Коментарі по коду</a:t>
            </a:r>
            <a:endParaRPr lang="ru-RU" altLang="ru-RU" dirty="0"/>
          </a:p>
        </p:txBody>
      </p:sp>
      <p:sp>
        <p:nvSpPr>
          <p:cNvPr id="34818" name="Объект 2"/>
          <p:cNvSpPr>
            <a:spLocks noGrp="1"/>
          </p:cNvSpPr>
          <p:nvPr>
            <p:ph idx="1"/>
          </p:nvPr>
        </p:nvSpPr>
        <p:spPr>
          <a:xfrm>
            <a:off x="468313" y="1412875"/>
            <a:ext cx="8104187" cy="4419600"/>
          </a:xfrm>
        </p:spPr>
        <p:txBody>
          <a:bodyPr vert="horz" wrap="square" lIns="91440" tIns="45720" rIns="91440" bIns="45720" anchor="t" anchorCtr="0"/>
          <a:p>
            <a:pPr>
              <a:buFont typeface="Arial" panose="020B0604020202020204" pitchFamily="34" charset="0"/>
              <a:buChar char="•"/>
            </a:pPr>
            <a:r>
              <a:rPr lang="ru-RU" altLang="en-US" sz="2200"/>
              <a:t>Б</a:t>
            </a:r>
            <a:r>
              <a:rPr lang="en-US" altLang="en-US" sz="2200"/>
              <a:t>агато функцій (</a:t>
            </a:r>
            <a:r>
              <a:rPr lang="ru-RU" altLang="en-US" sz="2200"/>
              <a:t>наприклад,</a:t>
            </a:r>
            <a:r>
              <a:rPr lang="en-US" altLang="en-US" sz="2200"/>
              <a:t> random.randint) у результаті своєї роботи повертають одне значення певного типу</a:t>
            </a:r>
            <a:endParaRPr lang="en-US" altLang="en-US" sz="2200"/>
          </a:p>
          <a:p>
            <a:pPr>
              <a:buFont typeface="Arial" panose="020B0604020202020204" pitchFamily="34" charset="0"/>
              <a:buChar char="•"/>
            </a:pPr>
            <a:r>
              <a:rPr lang="en-US" altLang="en-US" sz="2200"/>
              <a:t>У прикладі, функція sum повертає суму двох переданих параметрів цілого типу. На практиці, звісно ж, функції виконуватимуть складніші обчислення</a:t>
            </a:r>
            <a:endParaRPr lang="en-US" altLang="en-US" sz="2200"/>
          </a:p>
          <a:p>
            <a:pPr>
              <a:buFont typeface="Arial" panose="020B0604020202020204" pitchFamily="34" charset="0"/>
              <a:buChar char="•"/>
            </a:pPr>
            <a:r>
              <a:rPr lang="ru-RU" altLang="en-US" sz="2200"/>
              <a:t>Ф</a:t>
            </a:r>
            <a:r>
              <a:rPr lang="en-US" altLang="en-US" sz="2200"/>
              <a:t>ункція sum нічого не показує на екран, а просто рахує суму і повертає її</a:t>
            </a:r>
            <a:endParaRPr lang="en-US" altLang="en-US" sz="2200"/>
          </a:p>
          <a:p>
            <a:pPr>
              <a:buFont typeface="Arial" panose="020B0604020202020204" pitchFamily="34" charset="0"/>
              <a:buChar char="•"/>
            </a:pPr>
            <a:r>
              <a:rPr lang="ru-RU" altLang="en-US" sz="2200"/>
              <a:t>В</a:t>
            </a:r>
            <a:r>
              <a:rPr lang="en-US" altLang="en-US" sz="2200"/>
              <a:t>сі функції, що повертають значення, містять у своєму тілі спеціальний оператор return, який визначає, що саме повернеться з функції</a:t>
            </a:r>
            <a:endParaRPr lang="en-US" altLang="en-US" sz="2200"/>
          </a:p>
          <a:p>
            <a:pPr>
              <a:buFont typeface="Arial" panose="020B0604020202020204" pitchFamily="34" charset="0"/>
              <a:buChar char="•"/>
            </a:pPr>
            <a:r>
              <a:rPr lang="ru-RU" altLang="en-US" sz="2200"/>
              <a:t>О</a:t>
            </a:r>
            <a:r>
              <a:rPr lang="en-US" altLang="en-US" sz="2200"/>
              <a:t>ператорів return у тілі функції може бути декілька, проте спрацює лише перший із них </a:t>
            </a:r>
            <a:endParaRPr lang="en-US" altLang="en-US"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Заголовок 1"/>
          <p:cNvSpPr>
            <a:spLocks noGrp="1"/>
          </p:cNvSpPr>
          <p:nvPr>
            <p:ph type="title"/>
          </p:nvPr>
        </p:nvSpPr>
        <p:spPr/>
        <p:txBody>
          <a:bodyPr vert="horz" wrap="square" lIns="91440" tIns="45720" rIns="91440" bIns="45720" anchor="ctr" anchorCtr="0"/>
          <a:p>
            <a:r>
              <a:rPr lang="ru-RU" altLang="ru-RU" dirty="0"/>
              <a:t>Синтаксис в</a:t>
            </a:r>
            <a:r>
              <a:rPr lang="uk-UA" altLang="ru-RU" dirty="0"/>
              <a:t>иклику функції</a:t>
            </a:r>
            <a:endParaRPr lang="uk-UA" altLang="ru-RU" dirty="0"/>
          </a:p>
        </p:txBody>
      </p:sp>
      <p:sp>
        <p:nvSpPr>
          <p:cNvPr id="3" name="Объект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kumimoji="0" lang="uk-UA" altLang="ru-RU" sz="1900" b="1" i="0" u="none" strike="noStrike" kern="0" cap="none" spc="0" normalizeH="0" baseline="0" noProof="0" dirty="0" err="1" smtClean="0">
                <a:ln>
                  <a:noFill/>
                </a:ln>
                <a:solidFill>
                  <a:schemeClr val="tx1"/>
                </a:solidFill>
                <a:effectLst/>
                <a:uLnTx/>
                <a:uFillTx/>
                <a:latin typeface="+mn-lt"/>
                <a:ea typeface="+mn-ea"/>
                <a:cs typeface="+mn-cs"/>
              </a:rPr>
              <a:t>і</a:t>
            </a:r>
            <a:r>
              <a:rPr kumimoji="0" lang="ru-RU" sz="1900" b="1" i="0" u="none" strike="noStrike" kern="0" cap="none" spc="0" normalizeH="0" baseline="0" noProof="0" dirty="0" err="1" smtClean="0">
                <a:ln>
                  <a:noFill/>
                </a:ln>
                <a:solidFill>
                  <a:schemeClr val="tx1"/>
                </a:solidFill>
                <a:effectLst/>
                <a:uLnTx/>
                <a:uFillTx/>
                <a:latin typeface="+mn-lt"/>
                <a:ea typeface="+mn-ea"/>
                <a:cs typeface="+mn-cs"/>
              </a:rPr>
              <a:t>м</a:t>
            </a:r>
            <a:r>
              <a:rPr kumimoji="0" lang="uk-UA" altLang="ru-RU" sz="1900" b="1" i="0" u="none" strike="noStrike" kern="0" cap="none" spc="0" normalizeH="0" baseline="0" noProof="0" dirty="0" err="1" smtClean="0">
                <a:ln>
                  <a:noFill/>
                </a:ln>
                <a:solidFill>
                  <a:schemeClr val="tx1"/>
                </a:solidFill>
                <a:effectLst/>
                <a:uLnTx/>
                <a:uFillTx/>
                <a:latin typeface="+mn-lt"/>
                <a:ea typeface="+mn-ea"/>
                <a:cs typeface="+mn-cs"/>
              </a:rPr>
              <a:t>’</a:t>
            </a:r>
            <a:r>
              <a:rPr kumimoji="0" lang="ru-RU" sz="1900" b="1" i="0" u="none" strike="noStrike" kern="0" cap="none" spc="0" normalizeH="0" baseline="0" noProof="0" dirty="0" err="1" smtClean="0">
                <a:ln>
                  <a:noFill/>
                </a:ln>
                <a:solidFill>
                  <a:schemeClr val="tx1"/>
                </a:solidFill>
                <a:effectLst/>
                <a:uLnTx/>
                <a:uFillTx/>
                <a:latin typeface="+mn-lt"/>
                <a:ea typeface="+mn-ea"/>
                <a:cs typeface="+mn-cs"/>
              </a:rPr>
              <a:t>я_</a:t>
            </a:r>
            <a:r>
              <a:rPr kumimoji="0" lang="uk-UA" altLang="ru-RU" sz="1900" b="1" i="0" u="none" strike="noStrike" kern="0" cap="none" spc="0" normalizeH="0" baseline="0" noProof="0" dirty="0" err="1" smtClean="0">
                <a:ln>
                  <a:noFill/>
                </a:ln>
                <a:solidFill>
                  <a:schemeClr val="tx1"/>
                </a:solidFill>
                <a:effectLst/>
                <a:uLnTx/>
                <a:uFillTx/>
                <a:latin typeface="+mn-lt"/>
                <a:ea typeface="+mn-ea"/>
                <a:cs typeface="+mn-cs"/>
              </a:rPr>
              <a:t>змінної</a:t>
            </a:r>
            <a:r>
              <a:rPr kumimoji="0" lang="ru-RU" sz="1900" b="1" i="0" u="none" strike="noStrike" kern="0" cap="none" spc="0" normalizeH="0" baseline="0" noProof="0" dirty="0" smtClean="0">
                <a:ln>
                  <a:noFill/>
                </a:ln>
                <a:solidFill>
                  <a:schemeClr val="tx1"/>
                </a:solidFill>
                <a:effectLst/>
                <a:uLnTx/>
                <a:uFillTx/>
                <a:latin typeface="+mn-lt"/>
                <a:ea typeface="+mn-ea"/>
                <a:cs typeface="+mn-cs"/>
              </a:rPr>
              <a:t> = </a:t>
            </a:r>
            <a:r>
              <a:rPr kumimoji="0" lang="uk-UA" altLang="ru-RU" sz="1900" b="1" i="0" u="none" strike="noStrike" kern="0" cap="none" spc="0" normalizeH="0" baseline="0" noProof="0" dirty="0" smtClean="0">
                <a:ln>
                  <a:noFill/>
                </a:ln>
                <a:solidFill>
                  <a:schemeClr val="tx1"/>
                </a:solidFill>
                <a:effectLst/>
                <a:uLnTx/>
                <a:uFillTx/>
                <a:latin typeface="+mn-lt"/>
                <a:ea typeface="+mn-ea"/>
                <a:cs typeface="+mn-cs"/>
              </a:rPr>
              <a:t>і</a:t>
            </a:r>
            <a:r>
              <a:rPr kumimoji="0" lang="ru-RU" sz="1900" b="1" i="0" u="none" strike="noStrike" kern="0" cap="none" spc="0" normalizeH="0" baseline="0" noProof="0" dirty="0" err="1" smtClean="0">
                <a:ln>
                  <a:noFill/>
                </a:ln>
                <a:solidFill>
                  <a:schemeClr val="tx1"/>
                </a:solidFill>
                <a:effectLst/>
                <a:uLnTx/>
                <a:uFillTx/>
                <a:latin typeface="+mn-lt"/>
                <a:ea typeface="+mn-ea"/>
                <a:cs typeface="+mn-cs"/>
              </a:rPr>
              <a:t>м</a:t>
            </a:r>
            <a:r>
              <a:rPr kumimoji="0" lang="uk-UA" altLang="ru-RU" sz="1900" b="1" i="0" u="none" strike="noStrike" kern="0" cap="none" spc="0" normalizeH="0" baseline="0" noProof="0" dirty="0" err="1" smtClean="0">
                <a:ln>
                  <a:noFill/>
                </a:ln>
                <a:solidFill>
                  <a:schemeClr val="tx1"/>
                </a:solidFill>
                <a:effectLst/>
                <a:uLnTx/>
                <a:uFillTx/>
                <a:latin typeface="+mn-lt"/>
                <a:ea typeface="+mn-ea"/>
                <a:cs typeface="+mn-cs"/>
              </a:rPr>
              <a:t>’</a:t>
            </a:r>
            <a:r>
              <a:rPr kumimoji="0" lang="ru-RU" sz="1900" b="1" i="0" u="none" strike="noStrike" kern="0" cap="none" spc="0" normalizeH="0" baseline="0" noProof="0" dirty="0" err="1" smtClean="0">
                <a:ln>
                  <a:noFill/>
                </a:ln>
                <a:solidFill>
                  <a:schemeClr val="tx1"/>
                </a:solidFill>
                <a:effectLst/>
                <a:uLnTx/>
                <a:uFillTx/>
                <a:latin typeface="+mn-lt"/>
                <a:ea typeface="+mn-ea"/>
                <a:cs typeface="+mn-cs"/>
              </a:rPr>
              <a:t>я_функц</a:t>
            </a:r>
            <a:r>
              <a:rPr kumimoji="0" lang="uk-UA" altLang="ru-RU" sz="1900" b="1" i="0" u="none" strike="noStrike" kern="0" cap="none" spc="0" normalizeH="0" baseline="0" noProof="0" dirty="0" err="1" smtClean="0">
                <a:ln>
                  <a:noFill/>
                </a:ln>
                <a:solidFill>
                  <a:schemeClr val="tx1"/>
                </a:solidFill>
                <a:effectLst/>
                <a:uLnTx/>
                <a:uFillTx/>
                <a:latin typeface="+mn-lt"/>
                <a:ea typeface="+mn-ea"/>
                <a:cs typeface="+mn-cs"/>
              </a:rPr>
              <a:t>ії</a:t>
            </a:r>
            <a:r>
              <a:rPr kumimoji="0" lang="ru-RU" sz="1900" b="1" i="0" u="none" strike="noStrike" kern="0" cap="none" spc="0" normalizeH="0" baseline="0" noProof="0" dirty="0" smtClean="0">
                <a:ln>
                  <a:noFill/>
                </a:ln>
                <a:solidFill>
                  <a:schemeClr val="tx1"/>
                </a:solidFill>
                <a:effectLst/>
                <a:uLnTx/>
                <a:uFillTx/>
                <a:latin typeface="+mn-lt"/>
                <a:ea typeface="+mn-ea"/>
                <a:cs typeface="+mn-cs"/>
              </a:rPr>
              <a:t>(параметр1, пар</a:t>
            </a:r>
            <a:r>
              <a:rPr kumimoji="0" lang="uk-UA" altLang="ru-RU" sz="1900" b="1" i="0" u="none" strike="noStrike" kern="0" cap="none" spc="0" normalizeH="0" baseline="0" noProof="0" dirty="0" smtClean="0">
                <a:ln>
                  <a:noFill/>
                </a:ln>
                <a:solidFill>
                  <a:schemeClr val="tx1"/>
                </a:solidFill>
                <a:effectLst/>
                <a:uLnTx/>
                <a:uFillTx/>
                <a:latin typeface="+mn-lt"/>
                <a:ea typeface="+mn-ea"/>
                <a:cs typeface="+mn-cs"/>
              </a:rPr>
              <a:t>-</a:t>
            </a:r>
            <a:r>
              <a:rPr kumimoji="0" lang="ru-RU" sz="1900" b="1" i="0" u="none" strike="noStrike" kern="0" cap="none" spc="0" normalizeH="0" baseline="0" noProof="0" dirty="0" smtClean="0">
                <a:ln>
                  <a:noFill/>
                </a:ln>
                <a:solidFill>
                  <a:schemeClr val="tx1"/>
                </a:solidFill>
                <a:effectLst/>
                <a:uLnTx/>
                <a:uFillTx/>
                <a:latin typeface="+mn-lt"/>
                <a:ea typeface="+mn-ea"/>
                <a:cs typeface="+mn-cs"/>
              </a:rPr>
              <a:t>р2, ..., параметр</a:t>
            </a:r>
            <a:r>
              <a:rPr kumimoji="0" lang="en-US" sz="1900" b="1" i="0" u="none" strike="noStrike" kern="0" cap="none" spc="0" normalizeH="0" baseline="0" noProof="0" dirty="0" smtClean="0">
                <a:ln>
                  <a:noFill/>
                </a:ln>
                <a:solidFill>
                  <a:schemeClr val="tx1"/>
                </a:solidFill>
                <a:effectLst/>
                <a:uLnTx/>
                <a:uFillTx/>
                <a:latin typeface="+mn-lt"/>
                <a:ea typeface="+mn-ea"/>
                <a:cs typeface="+mn-cs"/>
              </a:rPr>
              <a:t>N)</a:t>
            </a:r>
            <a:endParaRPr kumimoji="0" lang="ru-RU" sz="19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kumimoji="0" lang="ru-RU" sz="21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r>
              <a:rPr lang="en-US" altLang="en-US" sz="2800"/>
              <a:t>Типи даних значень повинні відповідати типам даних аргументів у визначенні функції. Винятком є випадки, коли значення, що передається, може бути неявно перетворене до потрібного типу</a:t>
            </a:r>
            <a:endParaRPr lang="en-US" altLang="en-US" sz="2800"/>
          </a:p>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r>
              <a:rPr lang="en-US" altLang="en-US" sz="2800"/>
              <a:t>При виклику функції зазвичай необхідно вказувати таку саму кількість аргументів, яку було визначено при оголошенні</a:t>
            </a:r>
            <a:endParaRPr lang="en-US"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Заголовок 1"/>
          <p:cNvSpPr>
            <a:spLocks noGrp="1"/>
          </p:cNvSpPr>
          <p:nvPr>
            <p:ph type="title"/>
          </p:nvPr>
        </p:nvSpPr>
        <p:spPr/>
        <p:txBody>
          <a:bodyPr vert="horz" wrap="square" lIns="91440" tIns="45720" rIns="91440" bIns="45720" anchor="ctr" anchorCtr="0"/>
          <a:p>
            <a:r>
              <a:rPr lang="ru-RU" altLang="ru-RU" dirty="0"/>
              <a:t>Оператор </a:t>
            </a:r>
            <a:r>
              <a:rPr lang="en-US" altLang="ru-RU" dirty="0"/>
              <a:t>return</a:t>
            </a:r>
            <a:endParaRPr lang="ru-RU" altLang="ru-RU" dirty="0"/>
          </a:p>
        </p:txBody>
      </p:sp>
      <p:sp>
        <p:nvSpPr>
          <p:cNvPr id="36866" name="Объект 2"/>
          <p:cNvSpPr>
            <a:spLocks noGrp="1"/>
          </p:cNvSpPr>
          <p:nvPr>
            <p:ph idx="1"/>
          </p:nvPr>
        </p:nvSpPr>
        <p:spPr>
          <a:xfrm>
            <a:off x="463550" y="1484313"/>
            <a:ext cx="8140700" cy="4419600"/>
          </a:xfrm>
        </p:spPr>
        <p:txBody>
          <a:bodyPr vert="horz" wrap="square" lIns="91440" tIns="45720" rIns="91440" bIns="45720" anchor="t" anchorCtr="0"/>
          <a:p>
            <a:pPr>
              <a:buFont typeface="Arial" panose="020B0604020202020204" pitchFamily="34" charset="0"/>
              <a:buChar char="•"/>
            </a:pPr>
            <a:r>
              <a:rPr lang="en-US" altLang="en-US" sz="2400"/>
              <a:t>використовується для </a:t>
            </a:r>
            <a:r>
              <a:rPr lang="en-US" altLang="en-US" sz="2400" b="1">
                <a:solidFill>
                  <a:srgbClr val="FF0000"/>
                </a:solidFill>
              </a:rPr>
              <a:t>повернення управління </a:t>
            </a:r>
            <a:r>
              <a:rPr lang="uk-UA" altLang="en-US" sz="2400" b="1">
                <a:solidFill>
                  <a:srgbClr val="FF0000"/>
                </a:solidFill>
              </a:rPr>
              <a:t>       </a:t>
            </a:r>
            <a:r>
              <a:rPr lang="en-US" altLang="en-US" sz="2400"/>
              <a:t>(і результуючого значення заодно) з функції</a:t>
            </a:r>
            <a:r>
              <a:rPr lang="uk-UA" altLang="en-US" sz="2400"/>
              <a:t>               </a:t>
            </a:r>
            <a:r>
              <a:rPr lang="en-US" altLang="en-US" sz="2400"/>
              <a:t>в програму на те місце, з якого була викликана ця функція</a:t>
            </a:r>
            <a:endParaRPr lang="en-US" altLang="en-US" sz="2400"/>
          </a:p>
          <a:p>
            <a:pPr>
              <a:buFont typeface="Arial" panose="020B0604020202020204" pitchFamily="34" charset="0"/>
              <a:buChar char="•"/>
            </a:pPr>
            <a:r>
              <a:rPr lang="en-US" altLang="en-US" sz="2400"/>
              <a:t>звичайний синтаксис: </a:t>
            </a:r>
            <a:r>
              <a:rPr lang="en-US" altLang="en-US" sz="2400" b="1"/>
              <a:t>return вираз</a:t>
            </a:r>
            <a:endParaRPr lang="en-US" altLang="en-US" sz="2400"/>
          </a:p>
          <a:p>
            <a:pPr>
              <a:buFont typeface="Arial" panose="020B0604020202020204" pitchFamily="34" charset="0"/>
              <a:buChar char="•"/>
            </a:pPr>
            <a:r>
              <a:rPr lang="en-US" altLang="en-US" sz="2400"/>
              <a:t>все, що міститься у функції після return нижче за кодом на тому самому рівні, вважається недосяжним кодом (unreachable code)</a:t>
            </a:r>
            <a:endParaRPr lang="en-US" altLang="en-US" sz="2400"/>
          </a:p>
          <a:p>
            <a:pPr>
              <a:buFont typeface="Arial" panose="020B0604020202020204" pitchFamily="34" charset="0"/>
              <a:buChar char="•"/>
            </a:pPr>
            <a:r>
              <a:rPr lang="en-US" altLang="en-US" sz="2400"/>
              <a:t>іноді return без значення застосовують у функціях для їхнього екстреного завершення (роблять це в тілі умовних конструкцій, і вираз після return не вказують)</a:t>
            </a:r>
            <a:endParaRPr lang="en-US"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Заголовок 1"/>
          <p:cNvSpPr>
            <a:spLocks noGrp="1"/>
          </p:cNvSpPr>
          <p:nvPr>
            <p:ph type="title"/>
          </p:nvPr>
        </p:nvSpPr>
        <p:spPr/>
        <p:txBody>
          <a:bodyPr vert="horz" wrap="square" lIns="91440" tIns="45720" rIns="91440" bIns="45720" anchor="ctr" anchorCtr="0"/>
          <a:p>
            <a:r>
              <a:rPr lang="ru-RU" altLang="ru-RU" dirty="0"/>
              <a:t>Передача </a:t>
            </a:r>
            <a:r>
              <a:rPr lang="uk-UA" altLang="ru-RU" dirty="0"/>
              <a:t>списку </a:t>
            </a:r>
            <a:r>
              <a:rPr lang="ru-RU" altLang="ru-RU" dirty="0"/>
              <a:t>в функц</a:t>
            </a:r>
            <a:r>
              <a:rPr lang="uk-UA" altLang="ru-RU" dirty="0"/>
              <a:t>і</a:t>
            </a:r>
            <a:r>
              <a:rPr lang="ru-RU" altLang="ru-RU" dirty="0"/>
              <a:t>ю</a:t>
            </a:r>
            <a:endParaRPr lang="ru-RU" altLang="ru-RU" dirty="0"/>
          </a:p>
        </p:txBody>
      </p:sp>
      <p:sp>
        <p:nvSpPr>
          <p:cNvPr id="37890" name="Объект 2"/>
          <p:cNvSpPr>
            <a:spLocks noGrp="1"/>
          </p:cNvSpPr>
          <p:nvPr>
            <p:ph idx="1"/>
          </p:nvPr>
        </p:nvSpPr>
        <p:spPr>
          <a:xfrm>
            <a:off x="611188" y="1412875"/>
            <a:ext cx="7924800" cy="4419600"/>
          </a:xfrm>
        </p:spPr>
        <p:txBody>
          <a:bodyPr vert="horz" wrap="square" lIns="91440" tIns="45720" rIns="91440" bIns="45720" anchor="t" anchorCtr="0"/>
          <a:p>
            <a:pPr marL="0" indent="0">
              <a:buNone/>
            </a:pPr>
            <a:r>
              <a:rPr lang="en-US" altLang="en-US" sz="2200"/>
              <a:t>Використання списків як аргументу має особливість — при передаванні списку в функцію відбувається передача його адреси в оперативній пам'яті (посилання на список). Таким чином, функція працює безпосередньо з оригіналом списку, а не з його копією. У Python не потрібно вказувати розмір </a:t>
            </a:r>
            <a:r>
              <a:rPr lang="ru-RU" altLang="en-US" sz="2200"/>
              <a:t>списку </a:t>
            </a:r>
            <a:r>
              <a:rPr lang="en-US" altLang="en-US" sz="2200"/>
              <a:t>або використовувати </a:t>
            </a:r>
            <a:r>
              <a:rPr lang="ru-RU" altLang="en-US" sz="2200"/>
              <a:t>особливий тип для параметра</a:t>
            </a:r>
            <a:r>
              <a:rPr lang="en-US" altLang="en-US" sz="2200"/>
              <a:t>.</a:t>
            </a:r>
            <a:endParaRPr lang="ru-RU" altLang="ru-RU" sz="2200" b="1" dirty="0"/>
          </a:p>
        </p:txBody>
      </p:sp>
      <p:pic>
        <p:nvPicPr>
          <p:cNvPr id="2" name="Picture 1"/>
          <p:cNvPicPr>
            <a:picLocks noChangeAspect="1"/>
          </p:cNvPicPr>
          <p:nvPr/>
        </p:nvPicPr>
        <p:blipFill>
          <a:blip r:embed="rId1"/>
          <a:stretch>
            <a:fillRect/>
          </a:stretch>
        </p:blipFill>
        <p:spPr>
          <a:xfrm>
            <a:off x="2322195" y="3563620"/>
            <a:ext cx="4148455" cy="32016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Заголовок 1"/>
          <p:cNvSpPr>
            <a:spLocks noGrp="1"/>
          </p:cNvSpPr>
          <p:nvPr>
            <p:ph type="title"/>
          </p:nvPr>
        </p:nvSpPr>
        <p:spPr/>
        <p:txBody>
          <a:bodyPr vert="horz" wrap="square" lIns="91440" tIns="45720" rIns="91440" bIns="45720" anchor="ctr" anchorCtr="0"/>
          <a:p>
            <a:r>
              <a:rPr lang="ru-RU" altLang="ru-RU" dirty="0"/>
              <a:t>Передача списку списк</a:t>
            </a:r>
            <a:r>
              <a:rPr lang="uk-UA" altLang="ru-RU" dirty="0"/>
              <a:t>ів</a:t>
            </a:r>
            <a:endParaRPr lang="uk-UA" altLang="ru-RU" dirty="0"/>
          </a:p>
        </p:txBody>
      </p:sp>
      <p:pic>
        <p:nvPicPr>
          <p:cNvPr id="2" name="Content Placeholder 1" descr="Снимок экрана 2024-12-17 140210"/>
          <p:cNvPicPr>
            <a:picLocks noChangeAspect="1"/>
          </p:cNvPicPr>
          <p:nvPr>
            <p:ph idx="1"/>
          </p:nvPr>
        </p:nvPicPr>
        <p:blipFill>
          <a:blip r:embed="rId1"/>
          <a:stretch>
            <a:fillRect/>
          </a:stretch>
        </p:blipFill>
        <p:spPr>
          <a:xfrm>
            <a:off x="1773555" y="1808480"/>
            <a:ext cx="5475605" cy="360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Заголовок 1"/>
          <p:cNvSpPr>
            <a:spLocks noGrp="1"/>
          </p:cNvSpPr>
          <p:nvPr>
            <p:ph type="title"/>
          </p:nvPr>
        </p:nvSpPr>
        <p:spPr/>
        <p:txBody>
          <a:bodyPr vert="horz" wrap="square" lIns="91440" tIns="45720" rIns="91440" bIns="45720" anchor="ctr" anchorCtr="0"/>
          <a:p>
            <a:r>
              <a:rPr lang="ru-RU" altLang="ru-RU" dirty="0"/>
              <a:t>Контрольні питання</a:t>
            </a:r>
            <a:endParaRPr lang="ru-RU" altLang="ru-RU" dirty="0"/>
          </a:p>
        </p:txBody>
      </p:sp>
      <p:sp>
        <p:nvSpPr>
          <p:cNvPr id="5122" name="Объект 2"/>
          <p:cNvSpPr>
            <a:spLocks noGrp="1"/>
          </p:cNvSpPr>
          <p:nvPr>
            <p:ph idx="1"/>
          </p:nvPr>
        </p:nvSpPr>
        <p:spPr>
          <a:xfrm>
            <a:off x="566420" y="1403985"/>
            <a:ext cx="7921625" cy="4416425"/>
          </a:xfrm>
        </p:spPr>
        <p:txBody>
          <a:bodyPr vert="horz" wrap="square" lIns="91440" tIns="45720" rIns="91440" bIns="45720" anchor="t" anchorCtr="0"/>
          <a:p>
            <a:pPr>
              <a:buFont typeface="Arial" panose="020B0604020202020204" pitchFamily="34" charset="0"/>
              <a:buChar char="•"/>
            </a:pPr>
            <a:r>
              <a:rPr lang="uk-UA" sz="2500" dirty="0">
                <a:sym typeface="+mn-ea"/>
              </a:rPr>
              <a:t>Що таке масив?</a:t>
            </a:r>
            <a:endParaRPr lang="uk-UA" sz="2500" dirty="0">
              <a:sym typeface="+mn-ea"/>
            </a:endParaRPr>
          </a:p>
          <a:p>
            <a:pPr>
              <a:buFont typeface="Arial" panose="020B0604020202020204" pitchFamily="34" charset="0"/>
              <a:buChar char="•"/>
            </a:pPr>
            <a:r>
              <a:rPr lang="uk-UA" sz="2500" dirty="0"/>
              <a:t>Що таке список, яку проблему він вирішує?</a:t>
            </a:r>
            <a:endParaRPr lang="uk-UA" sz="2500" dirty="0"/>
          </a:p>
          <a:p>
            <a:pPr>
              <a:buFont typeface="Arial" panose="020B0604020202020204" pitchFamily="34" charset="0"/>
              <a:buChar char="•"/>
            </a:pPr>
            <a:r>
              <a:rPr lang="uk-UA" sz="2500" dirty="0"/>
              <a:t>Що таке індекс?</a:t>
            </a:r>
            <a:endParaRPr lang="uk-UA" sz="2500" dirty="0"/>
          </a:p>
          <a:p>
            <a:pPr>
              <a:buFont typeface="Arial" panose="020B0604020202020204" pitchFamily="34" charset="0"/>
              <a:buChar char="•"/>
            </a:pPr>
            <a:r>
              <a:rPr lang="uk-UA" sz="2500" dirty="0"/>
              <a:t>Яка основна операція при роботі зі списком?</a:t>
            </a:r>
            <a:endParaRPr lang="uk-UA" sz="2500" dirty="0"/>
          </a:p>
          <a:p>
            <a:pPr>
              <a:buFont typeface="Arial" panose="020B0604020202020204" pitchFamily="34" charset="0"/>
              <a:buChar char="•"/>
            </a:pPr>
            <a:r>
              <a:rPr lang="uk-UA" sz="2500" dirty="0"/>
              <a:t>Що таке генератор списку?</a:t>
            </a:r>
            <a:endParaRPr lang="uk-UA" sz="2500" dirty="0"/>
          </a:p>
          <a:p>
            <a:pPr>
              <a:buFont typeface="Arial" panose="020B0604020202020204" pitchFamily="34" charset="0"/>
              <a:buChar char="•"/>
            </a:pPr>
            <a:r>
              <a:rPr lang="uk-UA" sz="2500" dirty="0"/>
              <a:t>Які існують алгоритми пошуку?</a:t>
            </a:r>
            <a:endParaRPr lang="uk-UA" sz="2500" dirty="0"/>
          </a:p>
          <a:p>
            <a:pPr>
              <a:buFont typeface="Arial" panose="020B0604020202020204" pitchFamily="34" charset="0"/>
              <a:buChar char="•"/>
            </a:pPr>
            <a:r>
              <a:rPr lang="uk-UA" sz="2500" dirty="0"/>
              <a:t>Що таке сортування, які бувають види сортування?</a:t>
            </a:r>
            <a:endParaRPr lang="uk-UA" sz="2500" dirty="0"/>
          </a:p>
          <a:p>
            <a:pPr>
              <a:buFont typeface="Arial" panose="020B0604020202020204" pitchFamily="34" charset="0"/>
              <a:buChar char="•"/>
            </a:pPr>
            <a:r>
              <a:rPr lang="uk-UA" sz="2500" dirty="0"/>
              <a:t>Принцип сортування бульбашкою</a:t>
            </a:r>
            <a:endParaRPr lang="uk-UA" sz="2500" dirty="0"/>
          </a:p>
          <a:p>
            <a:pPr>
              <a:buFont typeface="Arial" panose="020B0604020202020204" pitchFamily="34" charset="0"/>
              <a:buChar char="•"/>
            </a:pPr>
            <a:r>
              <a:rPr lang="uk-UA" sz="2500" dirty="0"/>
              <a:t>Що таке список списків?</a:t>
            </a:r>
            <a:endParaRPr lang="uk-UA" sz="2500" dirty="0"/>
          </a:p>
          <a:p>
            <a:pPr>
              <a:buFont typeface="Arial" panose="020B0604020202020204" pitchFamily="34" charset="0"/>
              <a:buChar char="•"/>
            </a:pPr>
            <a:endParaRPr lang="uk-UA" sz="2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Заголовок 1"/>
          <p:cNvSpPr>
            <a:spLocks noGrp="1"/>
          </p:cNvSpPr>
          <p:nvPr>
            <p:ph type="title"/>
          </p:nvPr>
        </p:nvSpPr>
        <p:spPr/>
        <p:txBody>
          <a:bodyPr vert="horz" wrap="square" lIns="91440" tIns="45720" rIns="91440" bIns="45720" anchor="ctr" anchorCtr="0"/>
          <a:p>
            <a:r>
              <a:rPr lang="ru-RU" altLang="ru-RU" dirty="0">
                <a:sym typeface="+mn-ea"/>
              </a:rPr>
              <a:t>Параметр</a:t>
            </a:r>
            <a:r>
              <a:rPr lang="uk-UA" altLang="ru-RU" dirty="0">
                <a:sym typeface="+mn-ea"/>
              </a:rPr>
              <a:t>и</a:t>
            </a:r>
            <a:r>
              <a:rPr lang="ru-RU" altLang="ru-RU" dirty="0">
                <a:sym typeface="+mn-ea"/>
              </a:rPr>
              <a:t> </a:t>
            </a:r>
            <a:r>
              <a:rPr lang="uk-UA" altLang="ru-RU" dirty="0"/>
              <a:t>за замовчуванням</a:t>
            </a:r>
            <a:endParaRPr lang="uk-UA" altLang="ru-RU" dirty="0"/>
          </a:p>
        </p:txBody>
      </p:sp>
      <p:sp>
        <p:nvSpPr>
          <p:cNvPr id="41986" name="Объект 2"/>
          <p:cNvSpPr>
            <a:spLocks noGrp="1"/>
          </p:cNvSpPr>
          <p:nvPr>
            <p:ph idx="1"/>
          </p:nvPr>
        </p:nvSpPr>
        <p:spPr>
          <a:xfrm>
            <a:off x="476885" y="1493520"/>
            <a:ext cx="8121650" cy="4416425"/>
          </a:xfrm>
        </p:spPr>
        <p:txBody>
          <a:bodyPr vert="horz" wrap="square" lIns="91440" tIns="45720" rIns="91440" bIns="45720" anchor="t" anchorCtr="0"/>
          <a:p>
            <a:pPr marL="0" indent="0">
              <a:buNone/>
            </a:pPr>
            <a:r>
              <a:rPr lang="en-US" altLang="en-US" sz="2800"/>
              <a:t>Параметру функції може бути задано аргумент за замовчуванням. Це означає, що в цей параметр значення можна не передавати при виклику функції. У цьому випадку буде використано значення за замовчуванням. Загальний синтаксис для реалізації такого підходу має наступний вигляд:</a:t>
            </a:r>
            <a:endParaRPr lang="en-US" altLang="en-US" sz="2800"/>
          </a:p>
          <a:p>
            <a:pPr marL="0" indent="0">
              <a:buNone/>
            </a:pPr>
            <a:endParaRPr lang="en-US" altLang="en-US" sz="2500"/>
          </a:p>
          <a:p>
            <a:pPr marL="0" indent="0" algn="ctr">
              <a:buNone/>
            </a:pPr>
            <a:r>
              <a:rPr lang="en-US" altLang="en-US" sz="1900" b="1"/>
              <a:t>def ім'я_функції(ім'я_</a:t>
            </a:r>
            <a:r>
              <a:rPr lang="uk-UA" altLang="en-US" sz="1900" b="1"/>
              <a:t>параметру</a:t>
            </a:r>
            <a:r>
              <a:rPr lang="en-US" altLang="en-US" sz="1900" b="1"/>
              <a:t> = значення_за_замовчуванням)</a:t>
            </a:r>
            <a:endParaRPr lang="en-US" altLang="en-US" sz="19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Заголовок 1"/>
          <p:cNvSpPr>
            <a:spLocks noGrp="1"/>
          </p:cNvSpPr>
          <p:nvPr>
            <p:ph type="title"/>
          </p:nvPr>
        </p:nvSpPr>
        <p:spPr/>
        <p:txBody>
          <a:bodyPr vert="horz" wrap="square" lIns="91440" tIns="45720" rIns="91440" bIns="45720" anchor="ctr" anchorCtr="0"/>
          <a:p>
            <a:r>
              <a:rPr lang="ru-RU" altLang="ru-RU" dirty="0">
                <a:sym typeface="+mn-ea"/>
              </a:rPr>
              <a:t>Параметр</a:t>
            </a:r>
            <a:r>
              <a:rPr lang="uk-UA" altLang="ru-RU" dirty="0">
                <a:sym typeface="+mn-ea"/>
              </a:rPr>
              <a:t>и</a:t>
            </a:r>
            <a:r>
              <a:rPr lang="ru-RU" altLang="ru-RU" dirty="0">
                <a:sym typeface="+mn-ea"/>
              </a:rPr>
              <a:t> </a:t>
            </a:r>
            <a:r>
              <a:rPr lang="uk-UA" altLang="ru-RU" dirty="0">
                <a:sym typeface="+mn-ea"/>
              </a:rPr>
              <a:t>за замовчуванням</a:t>
            </a:r>
            <a:endParaRPr lang="ru-RU" altLang="ru-RU" dirty="0"/>
          </a:p>
        </p:txBody>
      </p:sp>
      <p:sp>
        <p:nvSpPr>
          <p:cNvPr id="43010" name="Объект 2"/>
          <p:cNvSpPr>
            <a:spLocks noGrp="1"/>
          </p:cNvSpPr>
          <p:nvPr>
            <p:ph idx="1"/>
          </p:nvPr>
        </p:nvSpPr>
        <p:spPr>
          <a:xfrm>
            <a:off x="468313" y="1412875"/>
            <a:ext cx="8280400" cy="4419600"/>
          </a:xfrm>
        </p:spPr>
        <p:txBody>
          <a:bodyPr vert="horz" wrap="square" lIns="91440" tIns="45720" rIns="91440" bIns="45720" anchor="t" anchorCtr="0"/>
          <a:p>
            <a:pPr marL="0" indent="0">
              <a:buNone/>
            </a:pPr>
            <a:r>
              <a:rPr lang="en-US" altLang="en-US" sz="2500"/>
              <a:t>Параметрами за замовчуванням можуть бути аргументи, починаючи з правого кінця списку параметрів функції і далі послідовно справа наліво без перерв. Наприклад:</a:t>
            </a:r>
            <a:endParaRPr lang="en-US" altLang="ru-RU" sz="2500" b="1" dirty="0"/>
          </a:p>
          <a:p>
            <a:pPr marL="0" indent="0">
              <a:buNone/>
            </a:pPr>
            <a:r>
              <a:rPr lang="en-US" altLang="en-US" sz="2500" b="1"/>
              <a:t>def test(i, j=</a:t>
            </a:r>
            <a:r>
              <a:rPr lang="ru-RU" altLang="en-US" sz="2500" b="1"/>
              <a:t>1</a:t>
            </a:r>
            <a:r>
              <a:rPr lang="en-US" altLang="en-US" sz="2500" b="1"/>
              <a:t>):  </a:t>
            </a:r>
            <a:r>
              <a:rPr lang="en-US" altLang="en-US" sz="2500" b="1">
                <a:solidFill>
                  <a:srgbClr val="00B050"/>
                </a:solidFill>
              </a:rPr>
              <a:t># </a:t>
            </a:r>
            <a:r>
              <a:rPr lang="ru-RU" altLang="en-US" sz="2500" b="1">
                <a:solidFill>
                  <a:srgbClr val="00B050"/>
                </a:solidFill>
              </a:rPr>
              <a:t>ок</a:t>
            </a:r>
            <a:endParaRPr lang="en-US" altLang="en-US" sz="2500" b="1">
              <a:solidFill>
                <a:srgbClr val="00B050"/>
              </a:solidFill>
            </a:endParaRPr>
          </a:p>
          <a:p>
            <a:pPr marL="0" indent="0">
              <a:buNone/>
            </a:pPr>
            <a:r>
              <a:rPr lang="en-US" altLang="en-US" sz="2500" b="1"/>
              <a:t>def test(i, j=</a:t>
            </a:r>
            <a:r>
              <a:rPr lang="ru-RU" altLang="en-US" sz="2500" b="1"/>
              <a:t>2</a:t>
            </a:r>
            <a:r>
              <a:rPr lang="en-US" altLang="en-US" sz="2500" b="1"/>
              <a:t>, k=</a:t>
            </a:r>
            <a:r>
              <a:rPr lang="ru-RU" altLang="en-US" sz="2500" b="1"/>
              <a:t>3</a:t>
            </a:r>
            <a:r>
              <a:rPr lang="en-US" altLang="en-US" sz="2500" b="1"/>
              <a:t>):  </a:t>
            </a:r>
            <a:r>
              <a:rPr lang="en-US" altLang="en-US" sz="2500" b="1">
                <a:solidFill>
                  <a:srgbClr val="00B050"/>
                </a:solidFill>
              </a:rPr>
              <a:t># </a:t>
            </a:r>
            <a:r>
              <a:rPr lang="ru-RU" altLang="en-US" sz="2500" b="1">
                <a:solidFill>
                  <a:srgbClr val="00B050"/>
                </a:solidFill>
              </a:rPr>
              <a:t>ок</a:t>
            </a:r>
            <a:endParaRPr lang="en-US" altLang="en-US" sz="2500" b="1">
              <a:solidFill>
                <a:srgbClr val="00B050"/>
              </a:solidFill>
            </a:endParaRPr>
          </a:p>
          <a:p>
            <a:pPr marL="0" indent="0">
              <a:buNone/>
            </a:pPr>
            <a:r>
              <a:rPr lang="en-US" altLang="en-US" sz="2500" b="1"/>
              <a:t>def test(i=</a:t>
            </a:r>
            <a:r>
              <a:rPr lang="ru-RU" altLang="en-US" sz="2500" b="1"/>
              <a:t>4</a:t>
            </a:r>
            <a:r>
              <a:rPr lang="en-US" altLang="en-US" sz="2500" b="1"/>
              <a:t>, j=</a:t>
            </a:r>
            <a:r>
              <a:rPr lang="ru-RU" altLang="en-US" sz="2500" b="1"/>
              <a:t>5</a:t>
            </a:r>
            <a:r>
              <a:rPr lang="en-US" altLang="en-US" sz="2500" b="1"/>
              <a:t>, k=</a:t>
            </a:r>
            <a:r>
              <a:rPr lang="ru-RU" altLang="en-US" sz="2500" b="1"/>
              <a:t>6</a:t>
            </a:r>
            <a:r>
              <a:rPr lang="en-US" altLang="en-US" sz="2500" b="1"/>
              <a:t>):  </a:t>
            </a:r>
            <a:r>
              <a:rPr lang="en-US" altLang="en-US" sz="2500" b="1">
                <a:solidFill>
                  <a:srgbClr val="00B050"/>
                </a:solidFill>
              </a:rPr>
              <a:t># </a:t>
            </a:r>
            <a:r>
              <a:rPr lang="ru-RU" altLang="en-US" sz="2500" b="1">
                <a:solidFill>
                  <a:srgbClr val="00B050"/>
                </a:solidFill>
              </a:rPr>
              <a:t>ок</a:t>
            </a:r>
            <a:endParaRPr lang="en-US" altLang="en-US" sz="2500" b="1">
              <a:solidFill>
                <a:srgbClr val="00B050"/>
              </a:solidFill>
            </a:endParaRPr>
          </a:p>
          <a:p>
            <a:pPr marL="0" indent="0">
              <a:buNone/>
            </a:pPr>
            <a:r>
              <a:rPr lang="en-US" altLang="en-US" sz="2500" b="1"/>
              <a:t>def test(i=</a:t>
            </a:r>
            <a:r>
              <a:rPr lang="ru-RU" altLang="en-US" sz="2500" b="1"/>
              <a:t>7</a:t>
            </a:r>
            <a:r>
              <a:rPr lang="en-US" altLang="en-US" sz="2500" b="1"/>
              <a:t>, j): </a:t>
            </a:r>
            <a:r>
              <a:rPr lang="en-US" altLang="en-US" sz="2500" b="1">
                <a:solidFill>
                  <a:srgbClr val="00B050"/>
                </a:solidFill>
              </a:rPr>
              <a:t> # </a:t>
            </a:r>
            <a:r>
              <a:rPr lang="ru-RU" altLang="en-US" sz="2500" b="1">
                <a:solidFill>
                  <a:srgbClr val="00B050"/>
                </a:solidFill>
              </a:rPr>
              <a:t>помилка</a:t>
            </a:r>
            <a:endParaRPr lang="ru-RU" altLang="en-US" sz="2500" b="1">
              <a:solidFill>
                <a:srgbClr val="00B050"/>
              </a:solidFill>
            </a:endParaRPr>
          </a:p>
          <a:p>
            <a:pPr marL="0" indent="0">
              <a:buNone/>
            </a:pPr>
            <a:r>
              <a:rPr lang="en-US" altLang="en-US" sz="2500" b="1">
                <a:sym typeface="+mn-ea"/>
              </a:rPr>
              <a:t>def test(i, j=</a:t>
            </a:r>
            <a:r>
              <a:rPr lang="ru-RU" altLang="en-US" sz="2500" b="1">
                <a:sym typeface="+mn-ea"/>
              </a:rPr>
              <a:t>8</a:t>
            </a:r>
            <a:r>
              <a:rPr lang="en-US" altLang="en-US" sz="2500" b="1">
                <a:sym typeface="+mn-ea"/>
              </a:rPr>
              <a:t>, k): </a:t>
            </a:r>
            <a:r>
              <a:rPr lang="en-US" altLang="en-US" sz="2500" b="1">
                <a:solidFill>
                  <a:srgbClr val="00B050"/>
                </a:solidFill>
                <a:sym typeface="+mn-ea"/>
              </a:rPr>
              <a:t> # </a:t>
            </a:r>
            <a:r>
              <a:rPr lang="ru-RU" altLang="en-US" sz="2500" b="1">
                <a:solidFill>
                  <a:srgbClr val="00B050"/>
                </a:solidFill>
                <a:sym typeface="+mn-ea"/>
              </a:rPr>
              <a:t>помилка</a:t>
            </a:r>
            <a:endParaRPr lang="en-US" altLang="en-US" sz="2500" b="1">
              <a:solidFill>
                <a:srgbClr val="00B050"/>
              </a:solidFill>
            </a:endParaRPr>
          </a:p>
          <a:p>
            <a:pPr marL="0" indent="0">
              <a:buNone/>
            </a:pPr>
            <a:endParaRPr lang="en-US" altLang="en-US" sz="2500" b="1">
              <a:solidFill>
                <a:srgbClr val="00B050"/>
              </a:solidFill>
            </a:endParaRPr>
          </a:p>
          <a:p>
            <a:pPr marL="0" indent="0">
              <a:buNone/>
            </a:pPr>
            <a:endParaRPr lang="en-US" altLang="en-US" sz="2500" b="1">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Заголовок 1"/>
          <p:cNvSpPr>
            <a:spLocks noGrp="1"/>
          </p:cNvSpPr>
          <p:nvPr>
            <p:ph type="title"/>
          </p:nvPr>
        </p:nvSpPr>
        <p:spPr/>
        <p:txBody>
          <a:bodyPr vert="horz" wrap="square" lIns="91440" tIns="45720" rIns="91440" bIns="45720" anchor="ctr" anchorCtr="0"/>
          <a:p>
            <a:r>
              <a:rPr lang="ru-RU" altLang="ru-RU" dirty="0"/>
              <a:t>Приклад на параметри ЗаЗам</a:t>
            </a:r>
            <a:endParaRPr lang="ru-RU" altLang="ru-RU" dirty="0"/>
          </a:p>
        </p:txBody>
      </p:sp>
      <p:pic>
        <p:nvPicPr>
          <p:cNvPr id="2" name="Content Placeholder 1"/>
          <p:cNvPicPr>
            <a:picLocks noChangeAspect="1"/>
          </p:cNvPicPr>
          <p:nvPr>
            <p:ph idx="1"/>
          </p:nvPr>
        </p:nvPicPr>
        <p:blipFill>
          <a:blip r:embed="rId1"/>
          <a:stretch>
            <a:fillRect/>
          </a:stretch>
        </p:blipFill>
        <p:spPr>
          <a:xfrm>
            <a:off x="1456055" y="1089025"/>
            <a:ext cx="6082030" cy="56394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itle 1"/>
          <p:cNvSpPr>
            <a:spLocks noGrp="1"/>
          </p:cNvSpPr>
          <p:nvPr>
            <p:ph type="title"/>
          </p:nvPr>
        </p:nvSpPr>
        <p:spPr/>
        <p:txBody>
          <a:bodyPr vert="horz" wrap="square" lIns="91440" tIns="45720" rIns="91440" bIns="45720" anchor="ctr" anchorCtr="0"/>
          <a:p>
            <a:r>
              <a:rPr lang="ru-RU" dirty="0">
                <a:sym typeface="Wingdings" panose="05000000000000000000" pitchFamily="2" charset="2"/>
              </a:rPr>
              <a:t></a:t>
            </a:r>
            <a:endParaRPr lang="ru-RU" dirty="0"/>
          </a:p>
        </p:txBody>
      </p:sp>
      <p:sp>
        <p:nvSpPr>
          <p:cNvPr id="51202" name="Content Placeholder 2"/>
          <p:cNvSpPr>
            <a:spLocks noGrp="1"/>
          </p:cNvSpPr>
          <p:nvPr>
            <p:ph idx="1"/>
          </p:nvPr>
        </p:nvSpPr>
        <p:spPr/>
        <p:txBody>
          <a:bodyPr vert="horz" wrap="square" lIns="91440" tIns="45720" rIns="91440" bIns="45720" anchor="t" anchorCtr="0"/>
          <a:p>
            <a:endParaRPr lang="ru-RU" dirty="0"/>
          </a:p>
        </p:txBody>
      </p:sp>
      <p:pic>
        <p:nvPicPr>
          <p:cNvPr id="51203" name="Picture 2" descr="C:\Users\Alex\Desktop\photo_2019-05-05_01-03-11.jpg"/>
          <p:cNvPicPr>
            <a:picLocks noChangeAspect="1"/>
          </p:cNvPicPr>
          <p:nvPr/>
        </p:nvPicPr>
        <p:blipFill>
          <a:blip r:embed="rId1"/>
          <a:stretch>
            <a:fillRect/>
          </a:stretch>
        </p:blipFill>
        <p:spPr>
          <a:xfrm>
            <a:off x="0" y="1895475"/>
            <a:ext cx="9144000" cy="448627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Заголовок 1"/>
          <p:cNvSpPr>
            <a:spLocks noGrp="1"/>
          </p:cNvSpPr>
          <p:nvPr>
            <p:ph type="title"/>
          </p:nvPr>
        </p:nvSpPr>
        <p:spPr>
          <a:xfrm>
            <a:off x="195263" y="228600"/>
            <a:ext cx="8624887" cy="914400"/>
          </a:xfrm>
        </p:spPr>
        <p:txBody>
          <a:bodyPr vert="horz" wrap="square" lIns="91440" tIns="45720" rIns="91440" bIns="45720" anchor="ctr" anchorCtr="0"/>
          <a:p>
            <a:r>
              <a:rPr lang="en-US" altLang="x-none" sz="4400" dirty="0"/>
              <a:t>Functions </a:t>
            </a:r>
            <a:r>
              <a:rPr lang="ru-RU" sz="4400" dirty="0"/>
              <a:t>Should Do One Thing</a:t>
            </a:r>
            <a:endParaRPr lang="ru-RU" dirty="0"/>
          </a:p>
        </p:txBody>
      </p:sp>
      <p:sp>
        <p:nvSpPr>
          <p:cNvPr id="53250" name="Объект 2"/>
          <p:cNvSpPr>
            <a:spLocks noGrp="1"/>
          </p:cNvSpPr>
          <p:nvPr>
            <p:ph idx="1"/>
          </p:nvPr>
        </p:nvSpPr>
        <p:spPr>
          <a:xfrm>
            <a:off x="534988" y="1457325"/>
            <a:ext cx="7924800" cy="4419600"/>
          </a:xfrm>
        </p:spPr>
        <p:txBody>
          <a:bodyPr vert="horz" wrap="square" lIns="91440" tIns="45720" rIns="91440" bIns="45720" anchor="t" anchorCtr="0"/>
          <a:p>
            <a:pPr marL="0" indent="0">
              <a:buNone/>
            </a:pPr>
            <a:r>
              <a:rPr lang="en-US" altLang="en-US"/>
              <a:t>Це, безумовно, одне з найважливіших правил у розробці програмного забезпечення. Коли функції розв'язують більше однієї задачі, їх важче поєднувати, тестувати та розуміти. Щойно ви зможете звести кожну функцію до виконання лише однієї дії, їх стане значно простіше рефакторити, а ваш код стане набагато читабельнішим. </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Заголовок 1"/>
          <p:cNvSpPr>
            <a:spLocks noGrp="1"/>
          </p:cNvSpPr>
          <p:nvPr>
            <p:ph type="title"/>
          </p:nvPr>
        </p:nvSpPr>
        <p:spPr/>
        <p:txBody>
          <a:bodyPr vert="horz" wrap="square" lIns="91440" tIns="45720" rIns="91440" bIns="45720" anchor="ctr" anchorCtr="0"/>
          <a:p>
            <a:r>
              <a:rPr lang="uk-UA" dirty="0"/>
              <a:t>Принцип локальності функцій</a:t>
            </a:r>
            <a:endParaRPr lang="uk-UA" dirty="0"/>
          </a:p>
        </p:txBody>
      </p:sp>
      <p:sp>
        <p:nvSpPr>
          <p:cNvPr id="54274" name="Объект 2"/>
          <p:cNvSpPr>
            <a:spLocks noGrp="1"/>
          </p:cNvSpPr>
          <p:nvPr>
            <p:ph idx="1"/>
          </p:nvPr>
        </p:nvSpPr>
        <p:spPr/>
        <p:txBody>
          <a:bodyPr vert="horz" wrap="square" lIns="91440" tIns="45720" rIns="91440" bIns="45720" anchor="t" anchorCtr="0"/>
          <a:p>
            <a:pPr marL="0" indent="0">
              <a:buNone/>
            </a:pPr>
            <a:r>
              <a:rPr lang="en-US" altLang="en-US"/>
              <a:t>Якщо одна функція викликає іншу, то ці функції </a:t>
            </a:r>
            <a:r>
              <a:rPr lang="uk-UA" altLang="en-US"/>
              <a:t>бажано </a:t>
            </a:r>
            <a:r>
              <a:rPr lang="en-US" altLang="en-US"/>
              <a:t>розташовувати поблизу одна від одної по вертикалі, а функція, що викликає</a:t>
            </a:r>
            <a:r>
              <a:rPr lang="uk-UA" altLang="en-US"/>
              <a:t>ться</a:t>
            </a:r>
            <a:r>
              <a:rPr lang="en-US" altLang="en-US"/>
              <a:t>, має бути </a:t>
            </a:r>
            <a:r>
              <a:rPr lang="uk-UA" altLang="en-US"/>
              <a:t>реалізована вище по коду, </a:t>
            </a:r>
            <a:r>
              <a:rPr lang="en-US" altLang="en-US"/>
              <a:t>над функцією, що </a:t>
            </a:r>
            <a:r>
              <a:rPr lang="uk-UA" altLang="en-US"/>
              <a:t>робить виклик</a:t>
            </a:r>
            <a:r>
              <a:rPr lang="en-US" altLang="en-US"/>
              <a:t>. Тим самим формується природна структура програмного коду.</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Заголовок 1"/>
          <p:cNvSpPr>
            <a:spLocks noGrp="1"/>
          </p:cNvSpPr>
          <p:nvPr>
            <p:ph type="title"/>
          </p:nvPr>
        </p:nvSpPr>
        <p:spPr/>
        <p:txBody>
          <a:bodyPr vert="horz" wrap="square" lIns="91440" tIns="45720" rIns="91440" bIns="45720" anchor="ctr" anchorCtr="0"/>
          <a:p>
            <a:r>
              <a:rPr lang="ru-RU" dirty="0">
                <a:sym typeface="Wingdings" panose="05000000000000000000" pitchFamily="2" charset="2"/>
              </a:rPr>
              <a:t></a:t>
            </a:r>
            <a:endParaRPr lang="ru-RU" dirty="0"/>
          </a:p>
        </p:txBody>
      </p:sp>
      <p:sp>
        <p:nvSpPr>
          <p:cNvPr id="88066" name="Объект 2"/>
          <p:cNvSpPr>
            <a:spLocks noGrp="1"/>
          </p:cNvSpPr>
          <p:nvPr>
            <p:ph idx="1"/>
          </p:nvPr>
        </p:nvSpPr>
        <p:spPr>
          <a:xfrm>
            <a:off x="521970" y="1448435"/>
            <a:ext cx="7921625" cy="4416425"/>
          </a:xfrm>
        </p:spPr>
        <p:txBody>
          <a:bodyPr vert="horz" wrap="square" lIns="91440" tIns="45720" rIns="91440" bIns="45720" anchor="t" anchorCtr="0"/>
          <a:p>
            <a:pPr marL="0" indent="0">
              <a:buFont typeface="Arial" panose="020B0604020202020204" pitchFamily="34" charset="0"/>
            </a:pPr>
            <a:r>
              <a:rPr lang="en-US" altLang="en-US" sz="3000"/>
              <a:t>Топ 5 причин, чому функція не працює так, як </a:t>
            </a:r>
            <a:r>
              <a:rPr lang="uk-UA" altLang="en-US" sz="3000"/>
              <a:t>повинна</a:t>
            </a:r>
            <a:r>
              <a:rPr lang="en-US" altLang="en-US" sz="3000"/>
              <a:t>:</a:t>
            </a:r>
            <a:endParaRPr lang="en-US" altLang="en-US" sz="3000"/>
          </a:p>
          <a:p>
            <a:pPr marL="457200" indent="-457200">
              <a:buFont typeface="Arial" panose="020B0604020202020204" pitchFamily="34" charset="0"/>
              <a:buChar char="•"/>
            </a:pPr>
            <a:r>
              <a:rPr lang="en-US" altLang="en-US" sz="3000"/>
              <a:t>Ви забули викликати її</a:t>
            </a:r>
            <a:endParaRPr lang="en-US" altLang="en-US" sz="3000"/>
          </a:p>
          <a:p>
            <a:pPr marL="457200" indent="-457200">
              <a:buFont typeface="Arial" panose="020B0604020202020204" pitchFamily="34" charset="0"/>
              <a:buChar char="•"/>
            </a:pPr>
            <a:r>
              <a:rPr lang="en-US" altLang="en-US" sz="3000"/>
              <a:t>Ви забули </a:t>
            </a:r>
            <a:r>
              <a:rPr lang="uk-UA" altLang="en-US" sz="3000"/>
              <a:t>змінити </a:t>
            </a:r>
            <a:r>
              <a:rPr lang="en-US" altLang="en-US" sz="3000"/>
              <a:t>ім'я викликаної функції на нове</a:t>
            </a:r>
            <a:endParaRPr lang="en-US" altLang="en-US" sz="3000"/>
          </a:p>
          <a:p>
            <a:pPr marL="457200" indent="-457200">
              <a:buFont typeface="Arial" panose="020B0604020202020204" pitchFamily="34" charset="0"/>
              <a:buChar char="•"/>
            </a:pPr>
            <a:r>
              <a:rPr lang="en-US" altLang="en-US" sz="3000"/>
              <a:t>Ви забули додати return у функцію</a:t>
            </a:r>
            <a:endParaRPr lang="en-US" altLang="en-US" sz="3000"/>
          </a:p>
          <a:p>
            <a:pPr marL="457200" indent="-457200">
              <a:buFont typeface="Arial" panose="020B0604020202020204" pitchFamily="34" charset="0"/>
              <a:buChar char="•"/>
            </a:pPr>
            <a:r>
              <a:rPr lang="en-US" altLang="en-US" sz="3000"/>
              <a:t>while (true) { // умову виходу поправлю пізніше</a:t>
            </a:r>
            <a:endParaRPr lang="en-US" altLang="en-US" sz="3000"/>
          </a:p>
          <a:p>
            <a:pPr marL="457200" indent="-457200">
              <a:buFont typeface="Arial" panose="020B0604020202020204" pitchFamily="34" charset="0"/>
              <a:buChar char="•"/>
            </a:pPr>
            <a:r>
              <a:rPr lang="en-US" altLang="en-US" sz="3000"/>
              <a:t>Ви ще не написали </a:t>
            </a:r>
            <a:r>
              <a:rPr lang="uk-UA" altLang="en-US" sz="3000"/>
              <a:t>цю </a:t>
            </a:r>
            <a:r>
              <a:rPr lang="en-US" altLang="en-US" sz="3000"/>
              <a:t>функцію</a:t>
            </a:r>
            <a:endParaRPr lang="en-US" altLang="en-US" sz="3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Заголовок 1"/>
          <p:cNvSpPr>
            <a:spLocks noGrp="1"/>
          </p:cNvSpPr>
          <p:nvPr>
            <p:ph type="title"/>
          </p:nvPr>
        </p:nvSpPr>
        <p:spPr/>
        <p:txBody>
          <a:bodyPr vert="horz" wrap="square" lIns="91440" tIns="45720" rIns="91440" bIns="45720" anchor="ctr" anchorCtr="0"/>
          <a:p>
            <a:r>
              <a:rPr lang="uk-UA" altLang="ru-RU" dirty="0"/>
              <a:t>Вбудовані та математичні ф-ції</a:t>
            </a:r>
            <a:endParaRPr lang="uk-UA" altLang="ru-RU" dirty="0"/>
          </a:p>
        </p:txBody>
      </p:sp>
      <p:sp>
        <p:nvSpPr>
          <p:cNvPr id="88066" name="Объект 2"/>
          <p:cNvSpPr>
            <a:spLocks noGrp="1"/>
          </p:cNvSpPr>
          <p:nvPr>
            <p:ph idx="1"/>
          </p:nvPr>
        </p:nvSpPr>
        <p:spPr>
          <a:xfrm>
            <a:off x="521970" y="1448435"/>
            <a:ext cx="7921625" cy="4416425"/>
          </a:xfrm>
        </p:spPr>
        <p:txBody>
          <a:bodyPr vert="horz" wrap="square" lIns="91440" tIns="45720" rIns="91440" bIns="45720" anchor="t" anchorCtr="0"/>
          <a:p>
            <a:pPr marL="0" indent="0" algn="ctr">
              <a:buFont typeface="Arial" panose="020B0604020202020204" pitchFamily="34" charset="0"/>
            </a:pPr>
            <a:r>
              <a:rPr lang="en-US" altLang="en-US" b="1">
                <a:solidFill>
                  <a:srgbClr val="0070C0"/>
                </a:solidFill>
              </a:rPr>
              <a:t>https://gist.github.com/sunmeat/8f56da7ad612fadaf9f79a2cb04bc71c</a:t>
            </a:r>
            <a:endParaRPr lang="en-US" altLang="en-US" b="1">
              <a:solidFill>
                <a:srgbClr val="0070C0"/>
              </a:solidFill>
            </a:endParaRPr>
          </a:p>
        </p:txBody>
      </p:sp>
      <p:pic>
        <p:nvPicPr>
          <p:cNvPr id="2" name="Picture 1"/>
          <p:cNvPicPr>
            <a:picLocks noChangeAspect="1"/>
          </p:cNvPicPr>
          <p:nvPr/>
        </p:nvPicPr>
        <p:blipFill>
          <a:blip r:embed="rId1"/>
          <a:stretch>
            <a:fillRect/>
          </a:stretch>
        </p:blipFill>
        <p:spPr>
          <a:xfrm>
            <a:off x="294005" y="2528570"/>
            <a:ext cx="8476615" cy="43300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737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latin typeface="Arial" panose="020B0604020202020204" pitchFamily="34" charset="0"/>
              </a:rPr>
              <a:t>Домашнє завдання</a:t>
            </a:r>
            <a:endParaRPr lang="ru-RU" altLang="x-none" sz="4200" dirty="0" err="1">
              <a:solidFill>
                <a:srgbClr val="FFFFFF"/>
              </a:solidFill>
              <a:latin typeface="Arial" panose="020B0604020202020204" pitchFamily="34" charset="0"/>
            </a:endParaRPr>
          </a:p>
        </p:txBody>
      </p:sp>
      <p:sp>
        <p:nvSpPr>
          <p:cNvPr id="149507" name="Text Box 73729"/>
          <p:cNvSpPr txBox="1"/>
          <p:nvPr/>
        </p:nvSpPr>
        <p:spPr>
          <a:xfrm>
            <a:off x="395288" y="1385888"/>
            <a:ext cx="8353425" cy="4419600"/>
          </a:xfrm>
          <a:prstGeom prst="rect">
            <a:avLst/>
          </a:prstGeom>
          <a:noFill/>
          <a:ln w="9525">
            <a:noFill/>
          </a:ln>
        </p:spPr>
        <p:txBody>
          <a:bodyPr wrap="square" lIns="91440" tIns="45720" rIns="91440" bIns="45720" anchor="t" anchorCtr="0"/>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200" b="1" dirty="0" err="1">
                <a:solidFill>
                  <a:srgbClr val="000000"/>
                </a:solidFill>
                <a:latin typeface="Arial" panose="020B0604020202020204" pitchFamily="34" charset="0"/>
              </a:rPr>
              <a:t>Виконати </a:t>
            </a:r>
            <a:r>
              <a:rPr lang="uk-UA" sz="2200" b="1" dirty="0" err="1">
                <a:solidFill>
                  <a:srgbClr val="000000"/>
                </a:solidFill>
                <a:latin typeface="Arial" panose="020B0604020202020204" pitchFamily="34" charset="0"/>
              </a:rPr>
              <a:t>завдання із файлу</a:t>
            </a:r>
            <a:r>
              <a:rPr lang="ru-RU" altLang="x-none" sz="2200" b="1" dirty="0" err="1">
                <a:solidFill>
                  <a:srgbClr val="000000"/>
                </a:solidFill>
                <a:latin typeface="Arial" panose="020B0604020202020204" pitchFamily="34" charset="0"/>
              </a:rPr>
              <a:t> </a:t>
            </a:r>
            <a:r>
              <a:rPr lang="en-US" altLang="x-none" sz="2200" b="1" dirty="0" err="1">
                <a:solidFill>
                  <a:srgbClr val="000000"/>
                </a:solidFill>
                <a:latin typeface="Arial" panose="020B0604020202020204" pitchFamily="34" charset="0"/>
              </a:rPr>
              <a:t>functions tasks.txt</a:t>
            </a:r>
            <a:endParaRPr lang="en-US" altLang="x-none" sz="2200" b="1" dirty="0" err="1">
              <a:solidFill>
                <a:srgbClr val="000000"/>
              </a:solidFill>
              <a:latin typeface="Arial" panose="020B0604020202020204" pitchFamily="34" charset="0"/>
            </a:endParaRPr>
          </a:p>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200" b="1" dirty="0" err="1">
                <a:solidFill>
                  <a:srgbClr val="000000"/>
                </a:solidFill>
                <a:latin typeface="Arial" panose="020B0604020202020204" pitchFamily="34" charset="0"/>
              </a:rPr>
              <a:t>Бажано вс</a:t>
            </a:r>
            <a:r>
              <a:rPr lang="en-US" altLang="x-none" sz="2200" b="1" dirty="0" err="1">
                <a:solidFill>
                  <a:srgbClr val="000000"/>
                </a:solidFill>
                <a:latin typeface="Arial" panose="020B0604020202020204" pitchFamily="34" charset="0"/>
              </a:rPr>
              <a:t>i </a:t>
            </a:r>
            <a:r>
              <a:rPr lang="uk-UA" sz="2200" b="1" dirty="0" err="1">
                <a:solidFill>
                  <a:srgbClr val="000000"/>
                </a:solidFill>
                <a:latin typeface="Arial" panose="020B0604020202020204" pitchFamily="34" charset="0"/>
              </a:rPr>
              <a:t>7 </a:t>
            </a:r>
            <a:r>
              <a:rPr lang="ru-RU" altLang="x-none" sz="2200" b="1" dirty="0" err="1">
                <a:solidFill>
                  <a:srgbClr val="000000"/>
                </a:solidFill>
                <a:latin typeface="Arial" panose="020B0604020202020204" pitchFamily="34" charset="0"/>
              </a:rPr>
              <a:t>задач, але вистачить </a:t>
            </a:r>
            <a:r>
              <a:rPr lang="uk-UA" altLang="ru-RU" sz="2200" b="1" dirty="0" err="1">
                <a:solidFill>
                  <a:srgbClr val="000000"/>
                </a:solidFill>
                <a:latin typeface="Arial" panose="020B0604020202020204" pitchFamily="34" charset="0"/>
              </a:rPr>
              <a:t>5</a:t>
            </a:r>
            <a:endParaRPr lang="ru-RU" altLang="x-none" sz="2200" b="1" dirty="0" err="1">
              <a:solidFill>
                <a:srgbClr val="000000"/>
              </a:solidFill>
              <a:latin typeface="Arial" panose="020B0604020202020204" pitchFamily="34" charset="0"/>
            </a:endParaRPr>
          </a:p>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200" b="1" dirty="0" err="1">
                <a:solidFill>
                  <a:srgbClr val="000000"/>
                </a:solidFill>
                <a:latin typeface="Arial" panose="020B0604020202020204" pitchFamily="34" charset="0"/>
              </a:rPr>
              <a:t>Прочитати</a:t>
            </a:r>
            <a:r>
              <a:rPr lang="en-US" altLang="ru-RU" sz="2200" b="1" dirty="0" err="1">
                <a:solidFill>
                  <a:srgbClr val="000000"/>
                </a:solidFill>
                <a:latin typeface="Arial" panose="020B0604020202020204" pitchFamily="34" charset="0"/>
              </a:rPr>
              <a:t> 1</a:t>
            </a:r>
            <a:r>
              <a:rPr lang="uk-UA" altLang="en-US" sz="2200" b="1" dirty="0" err="1">
                <a:solidFill>
                  <a:srgbClr val="000000"/>
                </a:solidFill>
                <a:latin typeface="Arial" panose="020B0604020202020204" pitchFamily="34" charset="0"/>
              </a:rPr>
              <a:t>6, 18 та 19</a:t>
            </a:r>
            <a:r>
              <a:rPr lang="ru-RU" altLang="x-none" sz="2200" b="1" dirty="0" err="1">
                <a:solidFill>
                  <a:srgbClr val="000000"/>
                </a:solidFill>
                <a:latin typeface="Arial" panose="020B0604020202020204" pitchFamily="34" charset="0"/>
              </a:rPr>
              <a:t> глав</a:t>
            </a:r>
            <a:r>
              <a:rPr lang="uk-UA" altLang="ru-RU" sz="2200" b="1" dirty="0" err="1">
                <a:solidFill>
                  <a:srgbClr val="000000"/>
                </a:solidFill>
                <a:latin typeface="Arial" panose="020B0604020202020204" pitchFamily="34" charset="0"/>
              </a:rPr>
              <a:t>и</a:t>
            </a:r>
            <a:r>
              <a:rPr lang="ru-RU" altLang="x-none" sz="2200" b="1" dirty="0" err="1">
                <a:solidFill>
                  <a:srgbClr val="000000"/>
                </a:solidFill>
                <a:latin typeface="Arial" panose="020B0604020202020204" pitchFamily="34" charset="0"/>
              </a:rPr>
              <a:t> книги Марка Лутца</a:t>
            </a:r>
            <a:endParaRPr lang="ru-RU" altLang="x-none" sz="2200" b="1" dirty="0" err="1">
              <a:solidFill>
                <a:srgbClr val="000000"/>
              </a:solidFill>
              <a:latin typeface="Arial" panose="020B0604020202020204" pitchFamily="34" charset="0"/>
            </a:endParaRPr>
          </a:p>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en-US" sz="2200" b="1" dirty="0" err="1">
                <a:solidFill>
                  <a:srgbClr val="000000"/>
                </a:solidFill>
                <a:latin typeface="Arial" panose="020B0604020202020204" pitchFamily="34" charset="0"/>
              </a:rPr>
              <a:t>Вс</a:t>
            </a:r>
            <a:r>
              <a:rPr lang="en-US" altLang="en-US" sz="2200" b="1" dirty="0" err="1">
                <a:solidFill>
                  <a:srgbClr val="000000"/>
                </a:solidFill>
                <a:latin typeface="Arial" panose="020B0604020202020204" pitchFamily="34" charset="0"/>
              </a:rPr>
              <a:t>i </a:t>
            </a:r>
            <a:r>
              <a:rPr lang="ru-RU" altLang="en-US" sz="2200" b="1" dirty="0" err="1">
                <a:solidFill>
                  <a:srgbClr val="000000"/>
                </a:solidFill>
                <a:latin typeface="Arial" panose="020B0604020202020204" pitchFamily="34" charset="0"/>
              </a:rPr>
              <a:t>файли з ДЗ з</a:t>
            </a:r>
            <a:r>
              <a:rPr lang="en-US" altLang="en-US" sz="2200" b="1" dirty="0" err="1">
                <a:solidFill>
                  <a:srgbClr val="000000"/>
                </a:solidFill>
                <a:latin typeface="Arial" panose="020B0604020202020204" pitchFamily="34" charset="0"/>
              </a:rPr>
              <a:t>i</a:t>
            </a:r>
            <a:r>
              <a:rPr lang="ru-RU" altLang="en-US" sz="2200" b="1" dirty="0" err="1">
                <a:solidFill>
                  <a:srgbClr val="000000"/>
                </a:solidFill>
                <a:latin typeface="Arial" panose="020B0604020202020204" pitchFamily="34" charset="0"/>
              </a:rPr>
              <a:t>брати в</a:t>
            </a:r>
            <a:r>
              <a:rPr lang="en-US" altLang="ru-RU" sz="2200" b="1" dirty="0" err="1">
                <a:solidFill>
                  <a:srgbClr val="000000"/>
                </a:solidFill>
                <a:latin typeface="Arial" panose="020B0604020202020204" pitchFamily="34" charset="0"/>
              </a:rPr>
              <a:t> </a:t>
            </a:r>
            <a:r>
              <a:rPr lang="uk-UA" altLang="ru-RU" sz="2200" b="1" dirty="0" err="1">
                <a:solidFill>
                  <a:srgbClr val="000000"/>
                </a:solidFill>
                <a:latin typeface="Arial" panose="020B0604020202020204" pitchFamily="34" charset="0"/>
              </a:rPr>
              <a:t>один публічний </a:t>
            </a:r>
            <a:r>
              <a:rPr lang="en-US" altLang="ru-RU" sz="2200" b="1" dirty="0" err="1">
                <a:solidFill>
                  <a:srgbClr val="000000"/>
                </a:solidFill>
                <a:latin typeface="Arial" panose="020B0604020202020204" pitchFamily="34" charset="0"/>
              </a:rPr>
              <a:t>gist / </a:t>
            </a:r>
            <a:r>
              <a:rPr lang="uk-UA" altLang="ru-RU" sz="2200" b="1" dirty="0" err="1">
                <a:solidFill>
                  <a:srgbClr val="000000"/>
                </a:solidFill>
                <a:latin typeface="Arial" panose="020B0604020202020204" pitchFamily="34" charset="0"/>
              </a:rPr>
              <a:t>репозиторій</a:t>
            </a:r>
            <a:r>
              <a:rPr lang="ru-RU" altLang="ru-RU" sz="2200" b="1" dirty="0" err="1">
                <a:solidFill>
                  <a:srgbClr val="000000"/>
                </a:solidFill>
                <a:latin typeface="Arial" panose="020B0604020202020204" pitchFamily="34" charset="0"/>
              </a:rPr>
              <a:t>, посилання </a:t>
            </a:r>
            <a:r>
              <a:rPr lang="uk-UA" altLang="ru-RU" sz="2200" b="1" dirty="0" err="1">
                <a:solidFill>
                  <a:srgbClr val="000000"/>
                </a:solidFill>
                <a:latin typeface="Arial" panose="020B0604020202020204" pitchFamily="34" charset="0"/>
              </a:rPr>
              <a:t>на нього </a:t>
            </a:r>
            <a:r>
              <a:rPr lang="ru-RU" altLang="ru-RU" sz="2200" b="1" dirty="0" err="1">
                <a:solidFill>
                  <a:srgbClr val="000000"/>
                </a:solidFill>
                <a:latin typeface="Arial" panose="020B0604020202020204" pitchFamily="34" charset="0"/>
              </a:rPr>
              <a:t>над</a:t>
            </a:r>
            <a:r>
              <a:rPr lang="uk-UA" altLang="ru-RU" sz="2200" b="1" dirty="0" err="1">
                <a:solidFill>
                  <a:srgbClr val="000000"/>
                </a:solidFill>
                <a:latin typeface="Arial" panose="020B0604020202020204" pitchFamily="34" charset="0"/>
              </a:rPr>
              <a:t>іслати в коментар на майстат</a:t>
            </a:r>
            <a:endParaRPr lang="uk-UA" altLang="ru-RU" sz="2200" b="1" dirty="0" err="1">
              <a:solidFill>
                <a:srgbClr val="000000"/>
              </a:solidFill>
              <a:latin typeface="Arial" panose="020B0604020202020204" pitchFamily="34"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Text Box 7169"/>
          <p:cNvSpPr txBox="1"/>
          <p:nvPr/>
        </p:nvSpPr>
        <p:spPr>
          <a:xfrm>
            <a:off x="195580" y="228600"/>
            <a:ext cx="8313420" cy="914400"/>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uk-UA" altLang="ru-RU" sz="4200" dirty="0" err="1">
                <a:solidFill>
                  <a:srgbClr val="FFFFFF"/>
                </a:solidFill>
                <a:latin typeface="Arial" panose="020B0604020202020204" pitchFamily="34" charset="0"/>
              </a:rPr>
              <a:t>Функції - частина 2</a:t>
            </a:r>
            <a:endParaRPr lang="uk-UA" altLang="ru-RU" sz="4200" dirty="0" err="1">
              <a:solidFill>
                <a:srgbClr val="FFFFFF"/>
              </a:solidFill>
              <a:latin typeface="Arial" panose="020B0604020202020204" pitchFamily="34" charset="0"/>
            </a:endParaRPr>
          </a:p>
        </p:txBody>
      </p:sp>
      <p:sp>
        <p:nvSpPr>
          <p:cNvPr id="10243" name="Text Box 7170"/>
          <p:cNvSpPr txBox="1"/>
          <p:nvPr/>
        </p:nvSpPr>
        <p:spPr>
          <a:xfrm>
            <a:off x="611188" y="1412875"/>
            <a:ext cx="8208962" cy="4419600"/>
          </a:xfrm>
          <a:prstGeom prst="rect">
            <a:avLst/>
          </a:prstGeom>
          <a:noFill/>
          <a:ln w="9525">
            <a:noFill/>
          </a:ln>
        </p:spPr>
        <p:txBody>
          <a:bodyPr wrap="square" lIns="91440" tIns="45720" rIns="91440" bIns="45720" anchor="t" anchorCtr="0"/>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en-US" sz="3000" dirty="0" err="1">
                <a:solidFill>
                  <a:srgbClr val="000000"/>
                </a:solidFill>
                <a:latin typeface="Arial" panose="020B0604020202020204" pitchFamily="34" charset="0"/>
              </a:rPr>
              <a:t>Поняття о</a:t>
            </a:r>
            <a:r>
              <a:rPr lang="en-US" altLang="en-US" sz="3000" dirty="0" err="1">
                <a:solidFill>
                  <a:srgbClr val="000000"/>
                </a:solidFill>
                <a:latin typeface="Arial" panose="020B0604020202020204" pitchFamily="34" charset="0"/>
              </a:rPr>
              <a:t>бласт</a:t>
            </a:r>
            <a:r>
              <a:rPr lang="uk-UA" altLang="en-US" sz="3000" dirty="0" err="1">
                <a:solidFill>
                  <a:srgbClr val="000000"/>
                </a:solidFill>
                <a:latin typeface="Arial" panose="020B0604020202020204" pitchFamily="34" charset="0"/>
              </a:rPr>
              <a:t>і</a:t>
            </a:r>
            <a:r>
              <a:rPr lang="en-US" altLang="en-US" sz="3000" dirty="0" err="1">
                <a:solidFill>
                  <a:srgbClr val="000000"/>
                </a:solidFill>
                <a:latin typeface="Arial" panose="020B0604020202020204" pitchFamily="34" charset="0"/>
              </a:rPr>
              <a:t> видимості</a:t>
            </a:r>
            <a:endParaRPr lang="en-US" altLang="en-US" sz="30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3000" dirty="0" err="1">
                <a:solidFill>
                  <a:srgbClr val="000000"/>
                </a:solidFill>
                <a:latin typeface="Arial" panose="020B0604020202020204" pitchFamily="34" charset="0"/>
              </a:rPr>
              <a:t>Що таке локальні та глобальні змінні?</a:t>
            </a:r>
            <a:endParaRPr lang="en-US" altLang="en-US" sz="30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3000" dirty="0" err="1">
                <a:solidFill>
                  <a:srgbClr val="000000"/>
                </a:solidFill>
                <a:latin typeface="Arial" panose="020B0604020202020204" pitchFamily="34" charset="0"/>
              </a:rPr>
              <a:t>Правило LEGB</a:t>
            </a:r>
            <a:endParaRPr lang="en-US" altLang="en-US" sz="30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3000" dirty="0" err="1">
                <a:solidFill>
                  <a:srgbClr val="000000"/>
                </a:solidFill>
                <a:latin typeface="Arial" panose="020B0604020202020204" pitchFamily="34" charset="0"/>
              </a:rPr>
              <a:t>Розширені прийоми роботи з функціями</a:t>
            </a:r>
            <a:endParaRPr lang="en-US" altLang="en-US" sz="30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3000" dirty="0" err="1">
                <a:solidFill>
                  <a:srgbClr val="000000"/>
                </a:solidFill>
                <a:latin typeface="Arial" panose="020B0604020202020204" pitchFamily="34" charset="0"/>
              </a:rPr>
              <a:t>Розпак</a:t>
            </a:r>
            <a:r>
              <a:rPr lang="uk-UA" altLang="en-US" sz="3000" dirty="0" err="1">
                <a:solidFill>
                  <a:srgbClr val="000000"/>
                </a:solidFill>
                <a:latin typeface="Arial" panose="020B0604020202020204" pitchFamily="34" charset="0"/>
              </a:rPr>
              <a:t>овка</a:t>
            </a:r>
            <a:r>
              <a:rPr lang="en-US" altLang="en-US" sz="3000" dirty="0" err="1">
                <a:solidFill>
                  <a:srgbClr val="000000"/>
                </a:solidFill>
                <a:latin typeface="Arial" panose="020B0604020202020204" pitchFamily="34" charset="0"/>
              </a:rPr>
              <a:t> та упаковка аргументів</a:t>
            </a:r>
            <a:endParaRPr lang="en-US" altLang="en-US" sz="30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3000" dirty="0" err="1">
                <a:solidFill>
                  <a:srgbClr val="000000"/>
                </a:solidFill>
                <a:latin typeface="Arial" panose="020B0604020202020204" pitchFamily="34" charset="0"/>
              </a:rPr>
              <a:t>Аргументи-ключі</a:t>
            </a:r>
            <a:endParaRPr lang="en-US" altLang="en-US" sz="3000" dirty="0" err="1">
              <a:solidFill>
                <a:srgbClr val="000000"/>
              </a:solidFill>
              <a:latin typeface="Arial" panose="020B0604020202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Заголовок 1"/>
          <p:cNvSpPr>
            <a:spLocks noGrp="1"/>
          </p:cNvSpPr>
          <p:nvPr>
            <p:ph type="title"/>
          </p:nvPr>
        </p:nvSpPr>
        <p:spPr/>
        <p:txBody>
          <a:bodyPr vert="horz" wrap="square" lIns="91440" tIns="45720" rIns="91440" bIns="45720" anchor="ctr" anchorCtr="0"/>
          <a:p>
            <a:r>
              <a:rPr lang="uk-UA" altLang="en-US"/>
              <a:t>З</a:t>
            </a:r>
            <a:r>
              <a:rPr lang="en-US" altLang="en-US"/>
              <a:t>ростання складності ПЗ</a:t>
            </a:r>
            <a:endParaRPr lang="en-US" altLang="en-US"/>
          </a:p>
        </p:txBody>
      </p:sp>
      <p:sp>
        <p:nvSpPr>
          <p:cNvPr id="7170" name="Объект 2"/>
          <p:cNvSpPr>
            <a:spLocks noGrp="1"/>
          </p:cNvSpPr>
          <p:nvPr>
            <p:ph idx="1"/>
          </p:nvPr>
        </p:nvSpPr>
        <p:spPr>
          <a:xfrm>
            <a:off x="609600" y="1457325"/>
            <a:ext cx="7924800" cy="4419600"/>
          </a:xfrm>
        </p:spPr>
        <p:txBody>
          <a:bodyPr vert="horz" wrap="square" lIns="91440" tIns="45720" rIns="91440" bIns="45720" anchor="t" anchorCtr="0"/>
          <a:p>
            <a:pPr marL="0" indent="0">
              <a:buNone/>
            </a:pPr>
            <a:r>
              <a:rPr lang="en-US" altLang="en-US" sz="3000"/>
              <a:t>Основною проблемою під час розроблення </a:t>
            </a:r>
            <a:r>
              <a:rPr lang="uk-UA" altLang="en-US" sz="3000"/>
              <a:t>програмного забезпечення</a:t>
            </a:r>
            <a:r>
              <a:rPr lang="en-US" altLang="en-US" sz="3000"/>
              <a:t> була і є проблема зростання </a:t>
            </a:r>
            <a:r>
              <a:rPr lang="uk-UA" altLang="en-US" sz="3000"/>
              <a:t>його </a:t>
            </a:r>
            <a:r>
              <a:rPr lang="en-US" altLang="en-US" sz="3000"/>
              <a:t>складності.</a:t>
            </a:r>
            <a:endParaRPr lang="en-US" altLang="en-US" sz="3000"/>
          </a:p>
        </p:txBody>
      </p:sp>
      <p:pic>
        <p:nvPicPr>
          <p:cNvPr id="3" name="Picture 2"/>
          <p:cNvPicPr>
            <a:picLocks noChangeAspect="1"/>
          </p:cNvPicPr>
          <p:nvPr/>
        </p:nvPicPr>
        <p:blipFill>
          <a:blip r:embed="rId1"/>
          <a:stretch>
            <a:fillRect/>
          </a:stretch>
        </p:blipFill>
        <p:spPr>
          <a:xfrm>
            <a:off x="1513840" y="3248660"/>
            <a:ext cx="6010275" cy="36480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ru-RU" altLang="ru-RU" dirty="0"/>
              <a:t>Област</a:t>
            </a:r>
            <a:r>
              <a:rPr lang="uk-UA" altLang="ru-RU" dirty="0"/>
              <a:t>і</a:t>
            </a:r>
            <a:r>
              <a:rPr lang="ru-RU" altLang="ru-RU" dirty="0"/>
              <a:t> видимост</a:t>
            </a:r>
            <a:r>
              <a:rPr lang="uk-UA" altLang="ru-RU" dirty="0"/>
              <a:t>і</a:t>
            </a:r>
            <a:endParaRPr lang="uk-UA" altLang="ru-RU" dirty="0"/>
          </a:p>
        </p:txBody>
      </p:sp>
      <p:sp>
        <p:nvSpPr>
          <p:cNvPr id="24579" name="Объект 2"/>
          <p:cNvSpPr>
            <a:spLocks noGrp="1"/>
          </p:cNvSpPr>
          <p:nvPr>
            <p:ph idx="1"/>
          </p:nvPr>
        </p:nvSpPr>
        <p:spPr>
          <a:xfrm>
            <a:off x="566420" y="1493203"/>
            <a:ext cx="8135938" cy="4419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700"/>
              <a:t>Кожна змінна в Python має свою </a:t>
            </a:r>
            <a:r>
              <a:rPr lang="en-US" altLang="en-US" sz="2700" b="1">
                <a:solidFill>
                  <a:srgbClr val="FF0000"/>
                </a:solidFill>
              </a:rPr>
              <a:t>область видимості — це зона, в межах якої можна використовувати змінну</a:t>
            </a:r>
            <a:r>
              <a:rPr lang="en-US" altLang="en-US" sz="2700"/>
              <a:t>. Поза цією зоною змінна недоступна, що запобігає випадковим помилкам або конфліктам. Змінна знаходиться</a:t>
            </a:r>
            <a:r>
              <a:rPr lang="uk-UA" altLang="en-US" sz="2700"/>
              <a:t>  </a:t>
            </a:r>
            <a:r>
              <a:rPr lang="en-US" altLang="en-US" sz="2700"/>
              <a:t> в області видимості, якщо до неї можна звернутися з поточного контексту. </a:t>
            </a:r>
            <a:r>
              <a:rPr lang="en-US" altLang="en-US" sz="2700">
                <a:solidFill>
                  <a:srgbClr val="0070C0"/>
                </a:solidFill>
              </a:rPr>
              <a:t>Усього існує 4 області видимості: вбудована, вкладена, глобальна та локальна</a:t>
            </a:r>
            <a:r>
              <a:rPr lang="en-US" altLang="en-US" sz="2700"/>
              <a:t>. На практиці найчастіше використовується </a:t>
            </a:r>
            <a:r>
              <a:rPr lang="en-US" altLang="en-US" sz="2700" b="1"/>
              <a:t>локальна </a:t>
            </a:r>
            <a:r>
              <a:rPr lang="en-US" altLang="en-US" sz="2700"/>
              <a:t>область видимості.</a:t>
            </a:r>
            <a:endParaRPr lang="en-US" altLang="en-US" sz="2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ru-RU" altLang="ru-RU" dirty="0"/>
              <a:t>Локальна область та </a:t>
            </a:r>
            <a:r>
              <a:rPr lang="uk-UA" altLang="ru-RU" dirty="0"/>
              <a:t>її </a:t>
            </a:r>
            <a:r>
              <a:rPr lang="ru-RU" altLang="ru-RU" dirty="0"/>
              <a:t>зм</a:t>
            </a:r>
            <a:r>
              <a:rPr lang="uk-UA" altLang="ru-RU" dirty="0"/>
              <a:t>інні</a:t>
            </a:r>
            <a:endParaRPr lang="uk-UA" altLang="ru-RU" dirty="0"/>
          </a:p>
        </p:txBody>
      </p:sp>
      <p:sp>
        <p:nvSpPr>
          <p:cNvPr id="24579" name="Объект 2"/>
          <p:cNvSpPr>
            <a:spLocks noGrp="1"/>
          </p:cNvSpPr>
          <p:nvPr>
            <p:ph idx="1"/>
          </p:nvPr>
        </p:nvSpPr>
        <p:spPr>
          <a:xfrm>
            <a:off x="539750" y="1386205"/>
            <a:ext cx="8027035" cy="4419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400" b="1">
                <a:solidFill>
                  <a:srgbClr val="FF0000"/>
                </a:solidFill>
              </a:rPr>
              <a:t>Локальна змінна - це змінна, яка оголошена всередині </a:t>
            </a:r>
            <a:r>
              <a:rPr lang="uk-UA" altLang="en-US" sz="2400" b="1">
                <a:solidFill>
                  <a:srgbClr val="FF0000"/>
                </a:solidFill>
              </a:rPr>
              <a:t>тіла </a:t>
            </a:r>
            <a:r>
              <a:rPr lang="en-US" altLang="en-US" sz="2400" b="1">
                <a:solidFill>
                  <a:srgbClr val="FF0000"/>
                </a:solidFill>
              </a:rPr>
              <a:t>функції та використовується тільки </a:t>
            </a:r>
            <a:r>
              <a:rPr lang="uk-UA" altLang="en-US" sz="2400" b="1">
                <a:solidFill>
                  <a:srgbClr val="FF0000"/>
                </a:solidFill>
              </a:rPr>
              <a:t>       </a:t>
            </a:r>
            <a:r>
              <a:rPr lang="en-US" altLang="en-US" sz="2400" b="1">
                <a:solidFill>
                  <a:srgbClr val="FF0000"/>
                </a:solidFill>
              </a:rPr>
              <a:t>в цій функції.</a:t>
            </a:r>
            <a:r>
              <a:rPr lang="en-US" altLang="en-US" sz="2400"/>
              <a:t> При цьому вона не може бути доступна за межами тіла цієї функції, що запобігає конфліктам і помилкам в інших частинах програми.</a:t>
            </a:r>
            <a:endParaRPr lang="en-US" altLang="en-US" sz="24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lang="en-US" altLang="en-US" sz="24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400" b="1"/>
              <a:t>Локальна область видимості - це обмежена зона, в якій доступна локальна змінна.</a:t>
            </a:r>
            <a:r>
              <a:rPr lang="en-US" altLang="en-US" sz="2400"/>
              <a:t> У Python локальною областю видимості є тіло функції, де було створено змінну. Така ізоляція дозволяє використовувати однакові імена змінних у різних функціях без взаємного впливу.</a:t>
            </a:r>
            <a:endParaRPr lang="en-US" altLang="en-US" sz="2400"/>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uk-UA" altLang="ru-RU" dirty="0"/>
              <a:t>Переваги локальних змінних</a:t>
            </a:r>
            <a:endParaRPr lang="uk-UA" altLang="ru-RU" dirty="0"/>
          </a:p>
        </p:txBody>
      </p:sp>
      <p:sp>
        <p:nvSpPr>
          <p:cNvPr id="24579" name="Объект 2"/>
          <p:cNvSpPr>
            <a:spLocks noGrp="1"/>
          </p:cNvSpPr>
          <p:nvPr>
            <p:ph idx="1"/>
          </p:nvPr>
        </p:nvSpPr>
        <p:spPr>
          <a:xfrm>
            <a:off x="539750" y="1386205"/>
            <a:ext cx="8025765" cy="4419600"/>
          </a:xfrm>
        </p:spPr>
        <p:txBody>
          <a:bodyPr vert="horz" wrap="square" lIns="91440" tIns="45720" rIns="91440" bIns="45720" numCol="1" anchor="t" anchorCtr="0" compatLnSpc="1"/>
          <a:lstStyle/>
          <a:p>
            <a:pPr marL="457200" marR="0" lvl="0" indent="-457200" algn="l" defTabSz="914400" rtl="0" eaLnBrk="0" fontAlgn="base" latinLnBrk="0" hangingPunct="0">
              <a:lnSpc>
                <a:spcPct val="100000"/>
              </a:lnSpc>
              <a:spcBef>
                <a:spcPct val="20000"/>
              </a:spcBef>
              <a:spcAft>
                <a:spcPct val="0"/>
              </a:spcAft>
              <a:buClr>
                <a:schemeClr val="hlink"/>
              </a:buClr>
              <a:buSzPct val="80000"/>
              <a:buFont typeface="Arial" panose="020B0604020202020204" pitchFamily="34" charset="0"/>
              <a:buChar char="•"/>
              <a:defRPr/>
            </a:pPr>
            <a:r>
              <a:rPr lang="en-US" altLang="en-US" sz="2700" b="1"/>
              <a:t>Ізоляція</a:t>
            </a:r>
            <a:r>
              <a:rPr lang="en-US" altLang="en-US" sz="2700"/>
              <a:t>: Вони недоступні за межами своєї області видимості, що знижує ймовірність випадкових помилок</a:t>
            </a:r>
            <a:endParaRPr lang="en-US" altLang="en-US" sz="2700"/>
          </a:p>
          <a:p>
            <a:pPr marL="457200" marR="0" lvl="0" indent="-457200" algn="l" defTabSz="914400" rtl="0" eaLnBrk="0" fontAlgn="base" latinLnBrk="0" hangingPunct="0">
              <a:lnSpc>
                <a:spcPct val="100000"/>
              </a:lnSpc>
              <a:spcBef>
                <a:spcPct val="20000"/>
              </a:spcBef>
              <a:spcAft>
                <a:spcPct val="0"/>
              </a:spcAft>
              <a:buClr>
                <a:schemeClr val="hlink"/>
              </a:buClr>
              <a:buSzPct val="80000"/>
              <a:buFont typeface="Arial" panose="020B0604020202020204" pitchFamily="34" charset="0"/>
              <a:buChar char="•"/>
              <a:defRPr/>
            </a:pPr>
            <a:r>
              <a:rPr lang="en-US" altLang="en-US" sz="2700" b="1"/>
              <a:t>Спрощення коду</a:t>
            </a:r>
            <a:r>
              <a:rPr lang="en-US" altLang="en-US" sz="2700"/>
              <a:t>: Дають змогу застосовувати однакові імена змінних у різних функціях без конфліктів</a:t>
            </a:r>
            <a:endParaRPr lang="en-US" altLang="en-US" sz="2700"/>
          </a:p>
          <a:p>
            <a:pPr marL="457200" marR="0" lvl="0" indent="-457200" algn="l" defTabSz="914400" rtl="0" eaLnBrk="0" fontAlgn="base" latinLnBrk="0" hangingPunct="0">
              <a:lnSpc>
                <a:spcPct val="100000"/>
              </a:lnSpc>
              <a:spcBef>
                <a:spcPct val="20000"/>
              </a:spcBef>
              <a:spcAft>
                <a:spcPct val="0"/>
              </a:spcAft>
              <a:buClr>
                <a:schemeClr val="hlink"/>
              </a:buClr>
              <a:buSzPct val="80000"/>
              <a:buFont typeface="Arial" panose="020B0604020202020204" pitchFamily="34" charset="0"/>
              <a:buChar char="•"/>
              <a:defRPr/>
            </a:pPr>
            <a:r>
              <a:rPr lang="en-US" altLang="en-US" sz="2700" b="1"/>
              <a:t>Відповідність принципу найменших привілеїв</a:t>
            </a:r>
            <a:r>
              <a:rPr lang="en-US" altLang="en-US" sz="2700"/>
              <a:t>: Локальна змінна використовується тільки там, де вона дійсно потрібна, що робить код безпечнішим і легшим у супроводі</a:t>
            </a:r>
            <a:endParaRPr lang="en-US" altLang="en-US" sz="2700"/>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uk-UA" altLang="ru-RU" dirty="0"/>
              <a:t>Приклад локальних змінних</a:t>
            </a:r>
            <a:endParaRPr lang="uk-UA" altLang="ru-RU" dirty="0"/>
          </a:p>
        </p:txBody>
      </p:sp>
      <p:sp>
        <p:nvSpPr>
          <p:cNvPr id="24579" name="Объект 2"/>
          <p:cNvSpPr>
            <a:spLocks noGrp="1"/>
          </p:cNvSpPr>
          <p:nvPr>
            <p:ph idx="1"/>
          </p:nvPr>
        </p:nvSpPr>
        <p:spPr>
          <a:xfrm>
            <a:off x="539750" y="1386205"/>
            <a:ext cx="8025765" cy="4419600"/>
          </a:xfrm>
        </p:spPr>
        <p:txBody>
          <a:bodyPr vert="horz" wrap="square" lIns="91440" tIns="45720" rIns="91440" bIns="45720" numCol="1" anchor="t" anchorCtr="0" compatLnSpc="1"/>
          <a:lstStyle/>
          <a:p>
            <a:pPr marL="457200" marR="0" lvl="0" indent="-457200" algn="l" defTabSz="914400" rtl="0" eaLnBrk="0" fontAlgn="base" latinLnBrk="0" hangingPunct="0">
              <a:lnSpc>
                <a:spcPct val="100000"/>
              </a:lnSpc>
              <a:spcBef>
                <a:spcPct val="20000"/>
              </a:spcBef>
              <a:spcAft>
                <a:spcPct val="0"/>
              </a:spcAft>
              <a:buClr>
                <a:schemeClr val="hlink"/>
              </a:buClr>
              <a:buSzPct val="80000"/>
              <a:buFont typeface="Arial" panose="020B0604020202020204" pitchFamily="34" charset="0"/>
              <a:buChar char="•"/>
              <a:defRPr/>
            </a:pPr>
            <a:endParaRPr lang="en-US" altLang="en-US" sz="2700"/>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pic>
        <p:nvPicPr>
          <p:cNvPr id="2" name="Picture 1" descr="Снимок экрана 2024-12-18 130728"/>
          <p:cNvPicPr>
            <a:picLocks noChangeAspect="1"/>
          </p:cNvPicPr>
          <p:nvPr/>
        </p:nvPicPr>
        <p:blipFill>
          <a:blip r:embed="rId1"/>
          <a:stretch>
            <a:fillRect/>
          </a:stretch>
        </p:blipFill>
        <p:spPr>
          <a:xfrm>
            <a:off x="116840" y="1806575"/>
            <a:ext cx="8895080" cy="35953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ru-RU" altLang="ru-RU" dirty="0"/>
              <a:t>Вкладена область </a:t>
            </a:r>
            <a:r>
              <a:rPr lang="uk-UA" altLang="ru-RU" dirty="0"/>
              <a:t>видимості</a:t>
            </a:r>
            <a:endParaRPr lang="uk-UA" altLang="ru-RU" dirty="0"/>
          </a:p>
        </p:txBody>
      </p:sp>
      <p:sp>
        <p:nvSpPr>
          <p:cNvPr id="24579" name="Объект 2"/>
          <p:cNvSpPr>
            <a:spLocks noGrp="1"/>
          </p:cNvSpPr>
          <p:nvPr>
            <p:ph idx="1"/>
          </p:nvPr>
        </p:nvSpPr>
        <p:spPr>
          <a:xfrm>
            <a:off x="539750" y="1493520"/>
            <a:ext cx="8027035" cy="4419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ru-RU" altLang="en-US" sz="2300" b="1"/>
              <a:t>В</a:t>
            </a:r>
            <a:r>
              <a:rPr lang="en-US" altLang="en-US" sz="2300" b="1"/>
              <a:t>кладена область видимості (або nested scope) — це область видимості змінних, яка знаходиться всередині іншої області видимості. </a:t>
            </a:r>
            <a:r>
              <a:rPr lang="en-US" altLang="en-US" sz="2300"/>
              <a:t>Вона виникає, коли функція, що містить визначення змінних, визначен</a:t>
            </a:r>
            <a:r>
              <a:rPr lang="ru-RU" altLang="en-US" sz="2300"/>
              <a:t>а</a:t>
            </a:r>
            <a:r>
              <a:rPr lang="en-US" altLang="en-US" sz="2300"/>
              <a:t> всередині іншої функції.</a:t>
            </a:r>
            <a:endParaRPr lang="en-US" altLang="en-US" sz="23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lang="en-US" altLang="en-US" sz="23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300"/>
              <a:t>В Python області видимості організовані за принципом ієрархії. Кожен блок коду, наприклад, всередині функції, методу, класу</a:t>
            </a:r>
            <a:r>
              <a:rPr lang="ru-RU" altLang="en-US" sz="2300"/>
              <a:t>, умови </a:t>
            </a:r>
            <a:r>
              <a:rPr lang="en-US" altLang="en-US" sz="2300"/>
              <a:t>або циклу, має свою область видимості, де доступні змінні. Якщо одна область видимості вкладена в іншу, </a:t>
            </a:r>
            <a:r>
              <a:rPr lang="ru-RU" altLang="en-US" sz="2300"/>
              <a:t>то</a:t>
            </a:r>
            <a:r>
              <a:rPr lang="en-US" altLang="en-US" sz="2300"/>
              <a:t> </a:t>
            </a:r>
            <a:r>
              <a:rPr lang="en-US" altLang="en-US" sz="2300" b="1"/>
              <a:t>внутрішня область може мати доступ до змінних зовнішньої області.</a:t>
            </a:r>
            <a:endParaRPr lang="en-US" altLang="en-US" sz="2300" b="1"/>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ru-RU" altLang="ru-RU" dirty="0"/>
              <a:t>Вкладена область </a:t>
            </a:r>
            <a:r>
              <a:rPr lang="uk-UA" altLang="ru-RU" dirty="0"/>
              <a:t>видимості</a:t>
            </a:r>
            <a:endParaRPr lang="uk-UA" altLang="ru-RU" dirty="0"/>
          </a:p>
        </p:txBody>
      </p:sp>
      <p:pic>
        <p:nvPicPr>
          <p:cNvPr id="2" name="Content Placeholder 1"/>
          <p:cNvPicPr>
            <a:picLocks noChangeAspect="1"/>
          </p:cNvPicPr>
          <p:nvPr>
            <p:ph idx="1"/>
          </p:nvPr>
        </p:nvPicPr>
        <p:blipFill>
          <a:blip r:embed="rId1"/>
          <a:stretch>
            <a:fillRect/>
          </a:stretch>
        </p:blipFill>
        <p:spPr>
          <a:xfrm>
            <a:off x="-18415" y="2033905"/>
            <a:ext cx="9217660" cy="3557905"/>
          </a:xfrm>
          <a:prstGeom prst="rect">
            <a:avLst/>
          </a:prstGeom>
        </p:spPr>
      </p:pic>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ru-RU" dirty="0"/>
              <a:t>Вкладена зм</a:t>
            </a:r>
            <a:r>
              <a:rPr lang="uk-UA" dirty="0"/>
              <a:t>інна</a:t>
            </a:r>
            <a:endParaRPr lang="uk-UA" dirty="0"/>
          </a:p>
        </p:txBody>
      </p:sp>
      <p:sp>
        <p:nvSpPr>
          <p:cNvPr id="24579" name="Объект 2"/>
          <p:cNvSpPr>
            <a:spLocks noGrp="1"/>
          </p:cNvSpPr>
          <p:nvPr>
            <p:ph idx="1"/>
          </p:nvPr>
        </p:nvSpPr>
        <p:spPr>
          <a:xfrm>
            <a:off x="539750" y="1493520"/>
            <a:ext cx="8027035" cy="4419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400" b="1"/>
              <a:t>Вкладена змінна — це змінна, яка створена </a:t>
            </a:r>
            <a:r>
              <a:rPr lang="uk-UA" altLang="en-US" sz="2400" b="1"/>
              <a:t>            </a:t>
            </a:r>
            <a:r>
              <a:rPr lang="en-US" altLang="en-US" sz="2400" b="1"/>
              <a:t>у зовнішній функції </a:t>
            </a:r>
            <a:r>
              <a:rPr lang="uk-UA" altLang="en-US" sz="2400" b="1"/>
              <a:t>та</a:t>
            </a:r>
            <a:r>
              <a:rPr lang="en-US" altLang="en-US" sz="2400" b="1"/>
              <a:t> доступна для використання у внутрішній функції</a:t>
            </a:r>
            <a:r>
              <a:rPr lang="en-US" altLang="en-US" sz="2400"/>
              <a:t>.</a:t>
            </a:r>
            <a:r>
              <a:rPr lang="uk-UA" altLang="en-US" sz="2400"/>
              <a:t> На читання доступна без ключових слів, але щ</a:t>
            </a:r>
            <a:r>
              <a:rPr lang="en-US" altLang="en-US" sz="2400"/>
              <a:t>об змінювати її значення, потрібно використовувати </a:t>
            </a:r>
            <a:r>
              <a:rPr lang="en-US" altLang="en-US" sz="2400" b="1"/>
              <a:t>nonlocal</a:t>
            </a:r>
            <a:r>
              <a:rPr lang="uk-UA" altLang="en-US" sz="2400"/>
              <a:t>.</a:t>
            </a:r>
            <a:endParaRPr lang="uk-UA" altLang="en-US" sz="2400"/>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pic>
        <p:nvPicPr>
          <p:cNvPr id="2" name="Picture 1"/>
          <p:cNvPicPr>
            <a:picLocks noChangeAspect="1"/>
          </p:cNvPicPr>
          <p:nvPr/>
        </p:nvPicPr>
        <p:blipFill>
          <a:blip r:embed="rId1"/>
          <a:stretch>
            <a:fillRect/>
          </a:stretch>
        </p:blipFill>
        <p:spPr>
          <a:xfrm>
            <a:off x="-44450" y="3468370"/>
            <a:ext cx="9271635" cy="3175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uk-UA" altLang="ru-RU" dirty="0"/>
              <a:t>Глобальна видимість та змінні</a:t>
            </a:r>
            <a:endParaRPr lang="uk-UA" altLang="ru-RU" dirty="0"/>
          </a:p>
        </p:txBody>
      </p:sp>
      <p:sp>
        <p:nvSpPr>
          <p:cNvPr id="24579" name="Объект 2"/>
          <p:cNvSpPr>
            <a:spLocks noGrp="1"/>
          </p:cNvSpPr>
          <p:nvPr>
            <p:ph idx="1"/>
          </p:nvPr>
        </p:nvSpPr>
        <p:spPr>
          <a:xfrm>
            <a:off x="539750" y="1386205"/>
            <a:ext cx="8011795" cy="4419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500" b="1"/>
              <a:t>Глобальна змінна — це змінна, яка оголошується поза всіма функціями і доступна для використання в будь-якій частині програми. </a:t>
            </a:r>
            <a:endParaRPr lang="en-US" altLang="en-US" sz="25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lang="en-US" altLang="en-US" sz="25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500" b="1"/>
              <a:t>Глобальна область видимості — це область програми, в якій доступні глобальні змінні.</a:t>
            </a:r>
            <a:r>
              <a:rPr lang="en-US" altLang="en-US" sz="2500"/>
              <a:t> Зазвичай вона охоплює весь код, за винятком локальних областей видимості, наприклад, всередині функцій. Тобто, глобальні змінні доступні в будь-якій функції, якщо їх не приховують локальні змінні з тим самим ім'ям.</a:t>
            </a:r>
            <a:endParaRPr lang="en-US" altLang="en-US" sz="2500"/>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uk-UA" altLang="ru-RU" dirty="0"/>
              <a:t>Приклад глобальних змінних</a:t>
            </a:r>
            <a:endParaRPr lang="uk-UA" altLang="ru-RU" dirty="0"/>
          </a:p>
        </p:txBody>
      </p:sp>
      <p:pic>
        <p:nvPicPr>
          <p:cNvPr id="3" name="Content Placeholder 2"/>
          <p:cNvPicPr>
            <a:picLocks noChangeAspect="1"/>
          </p:cNvPicPr>
          <p:nvPr>
            <p:ph idx="1"/>
          </p:nvPr>
        </p:nvPicPr>
        <p:blipFill>
          <a:blip r:embed="rId1"/>
          <a:stretch>
            <a:fillRect/>
          </a:stretch>
        </p:blipFill>
        <p:spPr>
          <a:xfrm>
            <a:off x="-105410" y="1538605"/>
            <a:ext cx="9402445" cy="4350385"/>
          </a:xfrm>
          <a:prstGeom prst="rect">
            <a:avLst/>
          </a:prstGeom>
        </p:spPr>
      </p:pic>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uk-UA" altLang="ru-RU" dirty="0"/>
              <a:t>Глобальні змінні небажані!</a:t>
            </a:r>
            <a:endParaRPr lang="uk-UA" altLang="ru-RU" dirty="0"/>
          </a:p>
        </p:txBody>
      </p:sp>
      <p:sp>
        <p:nvSpPr>
          <p:cNvPr id="24579" name="Объект 2"/>
          <p:cNvSpPr>
            <a:spLocks noGrp="1"/>
          </p:cNvSpPr>
          <p:nvPr>
            <p:ph idx="1"/>
          </p:nvPr>
        </p:nvSpPr>
        <p:spPr>
          <a:xfrm>
            <a:off x="393700" y="1386205"/>
            <a:ext cx="8286115" cy="4419600"/>
          </a:xfrm>
        </p:spPr>
        <p:txBody>
          <a:bodyPr vert="horz" wrap="square" lIns="91440" tIns="45720" rIns="91440" bIns="45720" numCol="1" anchor="t" anchorCtr="0" compatLnSpc="1"/>
          <a:lstStyle/>
          <a:p>
            <a:pPr marR="0" lvl="0" algn="l" defTabSz="914400" rtl="0" eaLnBrk="0" fontAlgn="base" latinLnBrk="0" hangingPunct="0">
              <a:lnSpc>
                <a:spcPct val="100000"/>
              </a:lnSpc>
              <a:spcBef>
                <a:spcPct val="20000"/>
              </a:spcBef>
              <a:spcAft>
                <a:spcPct val="0"/>
              </a:spcAft>
              <a:buClr>
                <a:srgbClr val="000000"/>
              </a:buClr>
              <a:buSzPct val="80000"/>
              <a:buFont typeface="Arial" panose="020B0604020202020204" pitchFamily="34" charset="0"/>
              <a:buChar char="•"/>
              <a:defRPr/>
            </a:pPr>
            <a:r>
              <a:rPr lang="en-US" altLang="en-US" sz="1600"/>
              <a:t>Глобальна змінна доступна для змін у будь-якому місці програми, що </a:t>
            </a:r>
            <a:r>
              <a:rPr lang="en-US" altLang="en-US" sz="1600" b="1"/>
              <a:t>ускладнює відстеження, де саме вона була змінена</a:t>
            </a:r>
            <a:r>
              <a:rPr lang="en-US" altLang="en-US" sz="1600"/>
              <a:t> і які наслідки це може викликати. Через це програма може стати важкою для підтримки та передбачуваності.</a:t>
            </a:r>
            <a:endParaRPr lang="en-US" altLang="en-US" sz="1600"/>
          </a:p>
          <a:p>
            <a:pPr marR="0" lvl="0" algn="l" defTabSz="914400" rtl="0" eaLnBrk="0" fontAlgn="base" latinLnBrk="0" hangingPunct="0">
              <a:lnSpc>
                <a:spcPct val="100000"/>
              </a:lnSpc>
              <a:spcBef>
                <a:spcPct val="20000"/>
              </a:spcBef>
              <a:spcAft>
                <a:spcPct val="0"/>
              </a:spcAft>
              <a:buClr>
                <a:srgbClr val="000000"/>
              </a:buClr>
              <a:buSzPct val="80000"/>
              <a:buFont typeface="Arial" panose="020B0604020202020204" pitchFamily="34" charset="0"/>
              <a:buChar char="•"/>
              <a:defRPr/>
            </a:pPr>
            <a:r>
              <a:rPr lang="en-US" altLang="en-US" sz="1600"/>
              <a:t>Якщо функція використовує глобальні змінні, це може заплутати інших розробників (або навіть тебе в майбутньому), оскільки </a:t>
            </a:r>
            <a:r>
              <a:rPr lang="en-US" altLang="en-US" sz="1600" b="1"/>
              <a:t>незрозуміло, які саме дані впливають на її роботу</a:t>
            </a:r>
            <a:r>
              <a:rPr lang="en-US" altLang="en-US" sz="1600"/>
              <a:t>. Зазвичай легше зрозуміти функцію, яка отримує свої дані через параметри, а не з глобальної області видимості.</a:t>
            </a:r>
            <a:endParaRPr lang="en-US" altLang="en-US" sz="1600"/>
          </a:p>
          <a:p>
            <a:pPr marR="0" lvl="0" algn="l" defTabSz="914400" rtl="0" eaLnBrk="0" fontAlgn="base" latinLnBrk="0" hangingPunct="0">
              <a:lnSpc>
                <a:spcPct val="100000"/>
              </a:lnSpc>
              <a:spcBef>
                <a:spcPct val="20000"/>
              </a:spcBef>
              <a:spcAft>
                <a:spcPct val="0"/>
              </a:spcAft>
              <a:buClr>
                <a:srgbClr val="000000"/>
              </a:buClr>
              <a:buSzPct val="80000"/>
              <a:buFont typeface="Arial" panose="020B0604020202020204" pitchFamily="34" charset="0"/>
              <a:buChar char="•"/>
              <a:defRPr/>
            </a:pPr>
            <a:r>
              <a:rPr lang="en-US" altLang="en-US" sz="1600"/>
              <a:t>Коли код залежить від глобальних змінних, </a:t>
            </a:r>
            <a:r>
              <a:rPr lang="en-US" altLang="en-US" sz="1600" b="1"/>
              <a:t>тестування окремих частин програми стає складнішим</a:t>
            </a:r>
            <a:r>
              <a:rPr lang="en-US" altLang="en-US" sz="1600"/>
              <a:t>. Наприклад, якщо глобальна змінна зміниться </a:t>
            </a:r>
            <a:r>
              <a:rPr lang="ru-RU" altLang="en-US" sz="1600"/>
              <a:t>        </a:t>
            </a:r>
            <a:r>
              <a:rPr lang="en-US" altLang="en-US" sz="1600"/>
              <a:t>в процесі тесту, це може вплинути на інші тести, спричиняючи небажані побічні ефекти та порушення ізоляції тестів.</a:t>
            </a:r>
            <a:endParaRPr lang="en-US" altLang="en-US" sz="1600"/>
          </a:p>
          <a:p>
            <a:pPr marR="0" lvl="0" algn="l" defTabSz="914400" rtl="0" eaLnBrk="0" fontAlgn="base" latinLnBrk="0" hangingPunct="0">
              <a:lnSpc>
                <a:spcPct val="100000"/>
              </a:lnSpc>
              <a:spcBef>
                <a:spcPct val="20000"/>
              </a:spcBef>
              <a:spcAft>
                <a:spcPct val="0"/>
              </a:spcAft>
              <a:buClr>
                <a:srgbClr val="000000"/>
              </a:buClr>
              <a:buSzPct val="80000"/>
              <a:buFont typeface="Arial" panose="020B0604020202020204" pitchFamily="34" charset="0"/>
              <a:buChar char="•"/>
              <a:defRPr/>
            </a:pPr>
            <a:r>
              <a:rPr lang="en-US" altLang="en-US" sz="1600"/>
              <a:t>Код, що залежить від глобальних змінних, стає менш гнучким. Такий </a:t>
            </a:r>
            <a:r>
              <a:rPr lang="en-US" altLang="en-US" sz="1600" b="1"/>
              <a:t>код складніше адаптувати, оскільки неможливо пере</a:t>
            </a:r>
            <a:r>
              <a:rPr lang="ru-RU" altLang="en-US" sz="1600" b="1"/>
              <a:t>використ</a:t>
            </a:r>
            <a:r>
              <a:rPr lang="en-US" altLang="en-US" sz="1600" b="1"/>
              <a:t>ати функцію</a:t>
            </a:r>
            <a:r>
              <a:rPr lang="en-US" altLang="en-US" sz="1600"/>
              <a:t> </a:t>
            </a:r>
            <a:r>
              <a:rPr lang="ru-RU" altLang="en-US" sz="1600"/>
              <a:t>        </a:t>
            </a:r>
            <a:r>
              <a:rPr lang="en-US" altLang="en-US" sz="1600"/>
              <a:t>в іншому контексті, не побоюючись зустрітися з проблемами, пов'язаними</a:t>
            </a:r>
            <a:r>
              <a:rPr lang="ru-RU" altLang="en-US" sz="1600"/>
              <a:t>           </a:t>
            </a:r>
            <a:r>
              <a:rPr lang="en-US" altLang="en-US" sz="1600"/>
              <a:t> з глобальними змінними.</a:t>
            </a:r>
            <a:endParaRPr lang="en-US" altLang="en-US" sz="1600"/>
          </a:p>
          <a:p>
            <a:pPr marR="0" lvl="0" algn="l" defTabSz="914400" rtl="0" eaLnBrk="0" fontAlgn="base" latinLnBrk="0" hangingPunct="0">
              <a:lnSpc>
                <a:spcPct val="100000"/>
              </a:lnSpc>
              <a:spcBef>
                <a:spcPct val="20000"/>
              </a:spcBef>
              <a:spcAft>
                <a:spcPct val="0"/>
              </a:spcAft>
              <a:buClr>
                <a:srgbClr val="000000"/>
              </a:buClr>
              <a:buSzPct val="80000"/>
              <a:buFont typeface="Arial" panose="020B0604020202020204" pitchFamily="34" charset="0"/>
              <a:buChar char="•"/>
              <a:defRPr/>
            </a:pPr>
            <a:r>
              <a:rPr lang="en-US" altLang="en-US" sz="1600"/>
              <a:t>Коли код стає більшим і складнішим, </a:t>
            </a:r>
            <a:r>
              <a:rPr lang="en-US" altLang="en-US" sz="1600" b="1"/>
              <a:t>використання глобальних змінних збільшує зв'язність між різними частинами програми</a:t>
            </a:r>
            <a:r>
              <a:rPr lang="en-US" altLang="en-US" sz="1600"/>
              <a:t>. Це робить її менш модульною та більш уразливою до помилок при розширенні функціональності.</a:t>
            </a:r>
            <a:endParaRPr lang="en-US" altLang="en-US" sz="1600"/>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Заголовок 1"/>
          <p:cNvSpPr>
            <a:spLocks noGrp="1"/>
          </p:cNvSpPr>
          <p:nvPr>
            <p:ph type="title"/>
          </p:nvPr>
        </p:nvSpPr>
        <p:spPr/>
        <p:txBody>
          <a:bodyPr vert="horz" wrap="square" lIns="91440" tIns="45720" rIns="91440" bIns="45720" anchor="ctr" anchorCtr="0"/>
          <a:p>
            <a:r>
              <a:rPr lang="ru-RU" altLang="ru-RU" dirty="0"/>
              <a:t>Парадигми </a:t>
            </a:r>
            <a:r>
              <a:rPr lang="uk-UA" altLang="ru-RU" dirty="0"/>
              <a:t>програмування</a:t>
            </a:r>
            <a:endParaRPr lang="uk-UA" altLang="ru-RU" dirty="0"/>
          </a:p>
        </p:txBody>
      </p:sp>
      <p:sp>
        <p:nvSpPr>
          <p:cNvPr id="8194" name="Объект 2"/>
          <p:cNvSpPr>
            <a:spLocks noGrp="1"/>
          </p:cNvSpPr>
          <p:nvPr>
            <p:ph idx="1"/>
          </p:nvPr>
        </p:nvSpPr>
        <p:spPr/>
        <p:txBody>
          <a:bodyPr vert="horz" wrap="square" lIns="91440" tIns="45720" rIns="91440" bIns="45720" anchor="t" anchorCtr="0"/>
          <a:p>
            <a:pPr marL="0" indent="0">
              <a:buNone/>
            </a:pPr>
            <a:r>
              <a:rPr lang="en-US" altLang="en-US"/>
              <a:t>Для розв'язання проблем складності програмного забезпечення і збільшення продуктивності програміста, читабельності коду, супроводжуваності ПЗ та інших не менш важливих аспектів під час розроблення та супроводу застосовують різні </a:t>
            </a:r>
            <a:r>
              <a:rPr lang="en-US" altLang="en-US" b="1"/>
              <a:t>парадигми програмування</a:t>
            </a:r>
            <a:r>
              <a:rPr lang="en-US" altLang="en-US"/>
              <a:t>.</a:t>
            </a: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ru-RU" altLang="uk-UA" dirty="0"/>
              <a:t>Вбудована </a:t>
            </a:r>
            <a:r>
              <a:rPr lang="uk-UA" altLang="ru-RU" dirty="0"/>
              <a:t>видимість та змінні</a:t>
            </a:r>
            <a:endParaRPr lang="uk-UA" altLang="ru-RU" dirty="0"/>
          </a:p>
        </p:txBody>
      </p:sp>
      <p:sp>
        <p:nvSpPr>
          <p:cNvPr id="24579" name="Объект 2"/>
          <p:cNvSpPr>
            <a:spLocks noGrp="1"/>
          </p:cNvSpPr>
          <p:nvPr>
            <p:ph idx="1"/>
          </p:nvPr>
        </p:nvSpPr>
        <p:spPr>
          <a:xfrm>
            <a:off x="539750" y="1386205"/>
            <a:ext cx="8011795" cy="4419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200" b="1"/>
              <a:t>Вбудована змінна — це змінна, яка оголошується </a:t>
            </a:r>
            <a:r>
              <a:rPr lang="ru-RU" altLang="en-US" sz="2200" b="1"/>
              <a:t>         </a:t>
            </a:r>
            <a:r>
              <a:rPr lang="en-US" altLang="en-US" sz="2200" b="1"/>
              <a:t>в стандартних бібліотеках мови програмування та є доступною для використання без необхідності її попереднього оголошення або імпорту</a:t>
            </a:r>
            <a:r>
              <a:rPr lang="en-US" altLang="en-US" sz="2200"/>
              <a:t>. Такі змінні часто надають базову функціональність, необхідну для роботи</a:t>
            </a:r>
            <a:r>
              <a:rPr lang="ru-RU" altLang="en-US" sz="2200"/>
              <a:t>.</a:t>
            </a:r>
            <a:endParaRPr lang="en-US" altLang="en-US" sz="22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lang="en-US" altLang="en-US" sz="22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200" b="1"/>
              <a:t>Вбудована область видимості — це область програми, де доступні вбудовані змінні та функції. </a:t>
            </a:r>
            <a:r>
              <a:rPr lang="en-US" altLang="en-US" sz="2200"/>
              <a:t>Вона охоплює всі частини коду, що працюють із стандартною бібліотекою Python. Змінні вбудованої області видимості доступні для використання в будь-якому місці програми без явного імпорту або оголошення, </a:t>
            </a:r>
            <a:r>
              <a:rPr lang="uk-UA" altLang="en-US" sz="2200"/>
              <a:t>це </a:t>
            </a:r>
            <a:r>
              <a:rPr lang="en-US" altLang="en-US" sz="2200"/>
              <a:t>наприклад, функції типу print</a:t>
            </a:r>
            <a:r>
              <a:rPr lang="uk-UA" altLang="en-US" sz="2200"/>
              <a:t>.</a:t>
            </a:r>
            <a:endParaRPr lang="uk-UA" altLang="en-US" sz="2200"/>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ru-RU" altLang="uk-UA" dirty="0"/>
              <a:t>Вбудован</a:t>
            </a:r>
            <a:r>
              <a:rPr lang="uk-UA" altLang="uk-UA" dirty="0"/>
              <a:t>і сутності:</a:t>
            </a:r>
            <a:endParaRPr lang="uk-UA" altLang="uk-UA" dirty="0"/>
          </a:p>
        </p:txBody>
      </p:sp>
      <p:sp>
        <p:nvSpPr>
          <p:cNvPr id="24579" name="Объект 2"/>
          <p:cNvSpPr>
            <a:spLocks noGrp="1"/>
          </p:cNvSpPr>
          <p:nvPr>
            <p:ph idx="1"/>
          </p:nvPr>
        </p:nvSpPr>
        <p:spPr>
          <a:xfrm>
            <a:off x="539750" y="1386205"/>
            <a:ext cx="8011795" cy="4419600"/>
          </a:xfrm>
        </p:spPr>
        <p:txBody>
          <a:bodyPr vert="horz" wrap="square" lIns="91440" tIns="45720" rIns="91440" bIns="45720" numCol="1" anchor="t" anchorCtr="0" compatLnSpc="1"/>
          <a:lstStyle/>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uk-UA" sz="2200" b="1"/>
              <a:t>константи</a:t>
            </a:r>
            <a:r>
              <a:rPr lang="uk-UA" altLang="en-US" sz="2200"/>
              <a:t>: </a:t>
            </a:r>
            <a:r>
              <a:rPr lang="en-US" altLang="en-US" sz="2200"/>
              <a:t>None, True, False, NotImplemented ... </a:t>
            </a:r>
            <a:r>
              <a:rPr lang="en-US" altLang="en-US" sz="2200" b="1">
                <a:gradFill>
                  <a:gsLst>
                    <a:gs pos="0">
                      <a:srgbClr val="007BD3"/>
                    </a:gs>
                    <a:gs pos="100000">
                      <a:srgbClr val="034373"/>
                    </a:gs>
                  </a:gsLst>
                  <a:lin scaled="0"/>
                </a:gradFill>
              </a:rPr>
              <a:t>https://docs.python.org/3/library/constants.html#built-in-consts</a:t>
            </a:r>
            <a:endParaRPr lang="en-US" altLang="en-US" sz="22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uk-UA" altLang="en-US" sz="2200" b="1"/>
              <a:t>виключення</a:t>
            </a:r>
            <a:r>
              <a:rPr lang="uk-UA" altLang="en-US" sz="2200"/>
              <a:t>: </a:t>
            </a:r>
            <a:r>
              <a:rPr lang="en-US" altLang="en-US" sz="2200"/>
              <a:t>Exception</a:t>
            </a:r>
            <a:r>
              <a:rPr lang="uk-UA" altLang="en-US" sz="2200"/>
              <a:t>, </a:t>
            </a:r>
            <a:r>
              <a:rPr lang="en-US" altLang="en-US" sz="2200"/>
              <a:t>TypeError</a:t>
            </a:r>
            <a:r>
              <a:rPr lang="uk-UA" altLang="en-US" sz="2200"/>
              <a:t>, </a:t>
            </a:r>
            <a:r>
              <a:rPr lang="en-US" altLang="en-US" sz="2200"/>
              <a:t>ValueError</a:t>
            </a:r>
            <a:r>
              <a:rPr lang="uk-UA" altLang="en-US" sz="2200"/>
              <a:t>, </a:t>
            </a:r>
            <a:r>
              <a:rPr lang="en-US" altLang="en-US" sz="2200"/>
              <a:t>IndexError</a:t>
            </a:r>
            <a:r>
              <a:rPr lang="uk-UA" altLang="en-US" sz="2200"/>
              <a:t>, </a:t>
            </a:r>
            <a:r>
              <a:rPr lang="en-US" altLang="en-US" sz="2200"/>
              <a:t>SyntaxError ... </a:t>
            </a:r>
            <a:r>
              <a:rPr lang="en-US" altLang="en-US" sz="2200" b="1">
                <a:solidFill>
                  <a:srgbClr val="0070C0"/>
                </a:solidFill>
              </a:rPr>
              <a:t>https://docs.python.org/3/library/exceptions.html#bltin-exceptions</a:t>
            </a:r>
            <a:endParaRPr lang="en-US" altLang="en-US" sz="22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uk-UA" altLang="en-US" sz="2200" b="1"/>
              <a:t>функції</a:t>
            </a:r>
            <a:r>
              <a:rPr lang="uk-UA" altLang="en-US" sz="2200"/>
              <a:t>: </a:t>
            </a:r>
            <a:r>
              <a:rPr lang="en-US" altLang="en-US" sz="2200"/>
              <a:t>abs</a:t>
            </a:r>
            <a:r>
              <a:rPr lang="uk-UA" altLang="en-US" sz="2200"/>
              <a:t>, </a:t>
            </a:r>
            <a:r>
              <a:rPr lang="en-US" altLang="en-US" sz="2200"/>
              <a:t>len</a:t>
            </a:r>
            <a:r>
              <a:rPr lang="uk-UA" altLang="en-US" sz="2200"/>
              <a:t>, </a:t>
            </a:r>
            <a:r>
              <a:rPr lang="en-US" altLang="en-US" sz="2200"/>
              <a:t>min, max, print, input ... </a:t>
            </a:r>
            <a:r>
              <a:rPr lang="en-US" altLang="en-US" sz="2200" b="1">
                <a:solidFill>
                  <a:srgbClr val="0070C0"/>
                </a:solidFill>
              </a:rPr>
              <a:t>https://docs.python.org/3/library/functions.html#built-in-funcs</a:t>
            </a:r>
            <a:endParaRPr lang="en-US" altLang="en-US" sz="22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uk-UA" altLang="en-US" sz="2200" b="1"/>
              <a:t>типи</a:t>
            </a:r>
            <a:r>
              <a:rPr lang="uk-UA" altLang="en-US" sz="2200"/>
              <a:t>: </a:t>
            </a:r>
            <a:r>
              <a:rPr lang="en-US" altLang="en-US" sz="2200"/>
              <a:t>int, float, str, list, set, dict ... </a:t>
            </a:r>
            <a:r>
              <a:rPr lang="en-US" altLang="en-US" sz="2200" b="1">
                <a:solidFill>
                  <a:srgbClr val="0070C0"/>
                </a:solidFill>
              </a:rPr>
              <a:t>https://docs.python.org/3/library/stdtypes.html#bltin-types</a:t>
            </a:r>
            <a:endParaRPr lang="en-US" altLang="en-US" sz="2200" b="1">
              <a:solidFill>
                <a:srgbClr val="0070C0"/>
              </a:solidFill>
            </a:endParaRPr>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ru-RU" dirty="0"/>
              <a:t>Правило </a:t>
            </a:r>
            <a:r>
              <a:rPr lang="en-US" dirty="0"/>
              <a:t>LEGB</a:t>
            </a:r>
            <a:endParaRPr lang="en-US" dirty="0"/>
          </a:p>
        </p:txBody>
      </p:sp>
      <p:sp>
        <p:nvSpPr>
          <p:cNvPr id="24579" name="Объект 2"/>
          <p:cNvSpPr>
            <a:spLocks noGrp="1"/>
          </p:cNvSpPr>
          <p:nvPr>
            <p:ph idx="1"/>
          </p:nvPr>
        </p:nvSpPr>
        <p:spPr>
          <a:xfrm>
            <a:off x="539750" y="1386205"/>
            <a:ext cx="8011795" cy="4419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defRPr/>
            </a:pPr>
            <a:r>
              <a:rPr lang="en-US" altLang="en-US" sz="1500" b="1"/>
              <a:t>Правило LEGB — це порядок, в якому Python шукає ім’я</a:t>
            </a:r>
            <a:r>
              <a:rPr lang="en-US" altLang="en-US" sz="1500"/>
              <a:t> (змінну, функцію і тд) під час його використання. Це абревіатура, яка позначає 4 області видимості, які Python перевіряє на наявність шуканого імені:</a:t>
            </a:r>
            <a:endParaRPr lang="en-US" altLang="en-US" sz="15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en-US" altLang="en-US" sz="1500" b="1"/>
              <a:t>L — Local</a:t>
            </a:r>
            <a:r>
              <a:rPr lang="en-US" altLang="en-US" sz="1500"/>
              <a:t> (локальна область видимості) - область видимості всередині поточної функції. Коли Python шукає змінну, спочатку він перевіряє, чи є вона в локальному контексті функції, де викликається вираз чи інструкція</a:t>
            </a:r>
            <a:endParaRPr lang="en-US" altLang="en-US" sz="15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en-US" altLang="en-US" sz="1500" b="1"/>
              <a:t>E — Enclosing</a:t>
            </a:r>
            <a:r>
              <a:rPr lang="en-US" altLang="en-US" sz="1500"/>
              <a:t> (вкладена область видимості) - </a:t>
            </a:r>
            <a:r>
              <a:rPr lang="uk-UA" altLang="en-US" sz="1500"/>
              <a:t>я</a:t>
            </a:r>
            <a:r>
              <a:rPr lang="en-US" altLang="en-US" sz="1500"/>
              <a:t>кщо ім’я не знайдено в локальній області видимості, Python перевіряє вкладені функції. Це області видимості для функцій, які містять інші функції (вкладені функції). Наприклад, якщо всередині функції A визначена функція B, то Python шукатиме ім’я спочатку в функції B (локально), потім у функції A (вкладена область видимості)</a:t>
            </a:r>
            <a:endParaRPr lang="en-US" altLang="en-US" sz="15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en-US" altLang="en-US" sz="1500" b="1"/>
              <a:t>G — Global</a:t>
            </a:r>
            <a:r>
              <a:rPr lang="en-US" altLang="en-US" sz="1500"/>
              <a:t> (глобальна область видимості)</a:t>
            </a:r>
            <a:r>
              <a:rPr lang="uk-UA" altLang="en-US" sz="1500"/>
              <a:t> - я</a:t>
            </a:r>
            <a:r>
              <a:rPr lang="en-US" altLang="en-US" sz="1500"/>
              <a:t>кщо ім’я не знайдено в локальній та вкладеній областях видимості, Python перевіряє глобальну область видимості. Це область видимості, яка включає глобальні змінні, що були визначені поза всіма функціями, в основному тілі програми або модулях, імпортованих до програми</a:t>
            </a:r>
            <a:endParaRPr lang="en-US" altLang="en-US" sz="15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en-US" altLang="en-US" sz="1500" b="1"/>
              <a:t>B — Built-in</a:t>
            </a:r>
            <a:r>
              <a:rPr lang="en-US" altLang="en-US" sz="1500"/>
              <a:t> (вбудована область видимості)</a:t>
            </a:r>
            <a:r>
              <a:rPr lang="uk-UA" altLang="en-US" sz="1500"/>
              <a:t> - я</a:t>
            </a:r>
            <a:r>
              <a:rPr lang="en-US" altLang="en-US" sz="1500"/>
              <a:t>кщо ім’я не знайдено в попередніх областях, Python звертається до вбудованої області видимості, яка містить усі стандартні функції та змінні Python, такі як print(), abs(), None, True та інші</a:t>
            </a:r>
            <a:endParaRPr lang="en-US" altLang="en-US" sz="1500"/>
          </a:p>
        </p:txBody>
      </p:sp>
      <p:sp>
        <p:nvSpPr>
          <p:cNvPr id="27651" name="Прямоугольник 1"/>
          <p:cNvSpPr/>
          <p:nvPr/>
        </p:nvSpPr>
        <p:spPr>
          <a:xfrm>
            <a:off x="2940050" y="6383338"/>
            <a:ext cx="309880" cy="368300"/>
          </a:xfrm>
          <a:prstGeom prst="rect">
            <a:avLst/>
          </a:prstGeom>
          <a:noFill/>
          <a:ln w="9525">
            <a:noFill/>
          </a:ln>
        </p:spPr>
        <p:txBody>
          <a:bodyPr wrap="none" anchor="t" anchorCtr="0">
            <a:spAutoFit/>
          </a:bodyPr>
          <a:p>
            <a:endParaRPr lang="ru-RU" altLang="ru-RU"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Заголовок 1"/>
          <p:cNvSpPr>
            <a:spLocks noGrp="1"/>
          </p:cNvSpPr>
          <p:nvPr>
            <p:ph type="title"/>
          </p:nvPr>
        </p:nvSpPr>
        <p:spPr/>
        <p:txBody>
          <a:bodyPr vert="horz" wrap="square" lIns="91440" tIns="45720" rIns="91440" bIns="45720" anchor="ctr" anchorCtr="0"/>
          <a:p>
            <a:r>
              <a:rPr lang="ru-RU" altLang="ru-RU" dirty="0"/>
              <a:t>Хороша функц</a:t>
            </a:r>
            <a:r>
              <a:rPr lang="uk-UA" altLang="ru-RU" dirty="0"/>
              <a:t>і</a:t>
            </a:r>
            <a:r>
              <a:rPr lang="ru-RU" altLang="ru-RU" dirty="0"/>
              <a:t>я (</a:t>
            </a:r>
            <a:r>
              <a:rPr lang="en-US" altLang="ru-RU" dirty="0"/>
              <a:t>good, pure)</a:t>
            </a:r>
            <a:endParaRPr lang="en-US" altLang="ru-RU" dirty="0"/>
          </a:p>
        </p:txBody>
      </p:sp>
      <p:sp>
        <p:nvSpPr>
          <p:cNvPr id="52226" name="Объект 2"/>
          <p:cNvSpPr>
            <a:spLocks noGrp="1"/>
          </p:cNvSpPr>
          <p:nvPr>
            <p:ph idx="1"/>
          </p:nvPr>
        </p:nvSpPr>
        <p:spPr>
          <a:xfrm>
            <a:off x="521970" y="1448435"/>
            <a:ext cx="7966710" cy="4504690"/>
          </a:xfrm>
        </p:spPr>
        <p:txBody>
          <a:bodyPr vert="horz" wrap="square" lIns="91440" tIns="45720" rIns="91440" bIns="45720" anchor="t" anchorCtr="0"/>
          <a:p>
            <a:pPr marL="0" indent="0">
              <a:buNone/>
            </a:pPr>
            <a:r>
              <a:rPr lang="uk-UA" altLang="en-US" sz="2500" b="1">
                <a:solidFill>
                  <a:srgbClr val="FF0000"/>
                </a:solidFill>
              </a:rPr>
              <a:t>Гарна </a:t>
            </a:r>
            <a:r>
              <a:rPr lang="en-US" altLang="en-US" sz="2500" b="1">
                <a:solidFill>
                  <a:srgbClr val="FF0000"/>
                </a:solidFill>
              </a:rPr>
              <a:t>функція — це функція, яка отримує дані у вигляді локальних параметрів і ніяк не залежить від глобальних даних. Завдяки добрим функціям у програмі дотримується принцип поділу коду.</a:t>
            </a:r>
            <a:endParaRPr lang="en-US" altLang="en-US" sz="2500" b="1">
              <a:solidFill>
                <a:srgbClr val="FF0000"/>
              </a:solidFill>
            </a:endParaRPr>
          </a:p>
          <a:p>
            <a:pPr marL="0" indent="0">
              <a:buNone/>
            </a:pPr>
            <a:r>
              <a:rPr lang="en-US" altLang="en-US" sz="2500">
                <a:solidFill>
                  <a:schemeClr val="tx1"/>
                </a:solidFill>
              </a:rPr>
              <a:t>Будь-яка функція повинна вирішувати максимум одну задачу. Але при цьому велику задачу може вирішувати безліч функцій.</a:t>
            </a:r>
            <a:endParaRPr lang="en-US" altLang="en-US" sz="2500">
              <a:solidFill>
                <a:schemeClr val="tx1"/>
              </a:solidFill>
            </a:endParaRPr>
          </a:p>
          <a:p>
            <a:pPr marL="0" indent="0">
              <a:buNone/>
            </a:pPr>
            <a:r>
              <a:rPr lang="en-US" altLang="en-US" sz="2500" b="1">
                <a:solidFill>
                  <a:srgbClr val="FF0000"/>
                </a:solidFill>
              </a:rPr>
              <a:t>Нерухома функція — це та, в якій використовуються додаткові підключення глобальних змінних.</a:t>
            </a:r>
            <a:endParaRPr lang="en-US" altLang="en-US" sz="2500" b="1">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Заголовок 1"/>
          <p:cNvSpPr>
            <a:spLocks noGrp="1"/>
          </p:cNvSpPr>
          <p:nvPr>
            <p:ph type="title"/>
          </p:nvPr>
        </p:nvSpPr>
        <p:spPr/>
        <p:txBody>
          <a:bodyPr vert="horz" wrap="square" lIns="91440" tIns="45720" rIns="91440" bIns="45720" anchor="ctr" anchorCtr="0"/>
          <a:p>
            <a:r>
              <a:rPr lang="uk-UA" altLang="en-US" dirty="0"/>
              <a:t>Розширені прийоми</a:t>
            </a:r>
            <a:endParaRPr lang="uk-UA" altLang="en-US" dirty="0"/>
          </a:p>
        </p:txBody>
      </p:sp>
      <p:sp>
        <p:nvSpPr>
          <p:cNvPr id="52226" name="Объект 2"/>
          <p:cNvSpPr>
            <a:spLocks noGrp="1"/>
          </p:cNvSpPr>
          <p:nvPr>
            <p:ph idx="1"/>
          </p:nvPr>
        </p:nvSpPr>
        <p:spPr>
          <a:xfrm>
            <a:off x="521970" y="1448435"/>
            <a:ext cx="7966710" cy="4504690"/>
          </a:xfrm>
        </p:spPr>
        <p:txBody>
          <a:bodyPr vert="horz" wrap="square" lIns="91440" tIns="45720" rIns="91440" bIns="45720" anchor="t" anchorCtr="0"/>
          <a:p>
            <a:pPr marL="0" indent="0" algn="ctr">
              <a:buNone/>
            </a:pPr>
            <a:endParaRPr lang="en-US" altLang="en-US" b="1">
              <a:gradFill>
                <a:gsLst>
                  <a:gs pos="0">
                    <a:srgbClr val="007BD3"/>
                  </a:gs>
                  <a:gs pos="100000">
                    <a:srgbClr val="034373"/>
                  </a:gs>
                </a:gsLst>
                <a:lin scaled="0"/>
              </a:gradFill>
            </a:endParaRPr>
          </a:p>
          <a:p>
            <a:pPr marL="0" indent="0" algn="ctr">
              <a:buNone/>
            </a:pPr>
            <a:r>
              <a:rPr lang="en-US" altLang="en-US" b="1">
                <a:gradFill>
                  <a:gsLst>
                    <a:gs pos="0">
                      <a:srgbClr val="007BD3"/>
                    </a:gs>
                    <a:gs pos="100000">
                      <a:srgbClr val="034373"/>
                    </a:gs>
                  </a:gsLst>
                  <a:lin scaled="0"/>
                </a:gradFill>
              </a:rPr>
              <a:t>https://gist.github.com/sunmeat/0ef750573817e4d700e6abe53d00d463</a:t>
            </a:r>
            <a:endParaRPr lang="en-US" altLang="en-US" b="1">
              <a:gradFill>
                <a:gsLst>
                  <a:gs pos="0">
                    <a:srgbClr val="007BD3"/>
                  </a:gs>
                  <a:gs pos="100000">
                    <a:srgbClr val="034373"/>
                  </a:gs>
                </a:gsLst>
                <a:lin scaled="0"/>
              </a:gradFill>
            </a:endParaRPr>
          </a:p>
        </p:txBody>
      </p:sp>
      <p:pic>
        <p:nvPicPr>
          <p:cNvPr id="2" name="Picture 1"/>
          <p:cNvPicPr>
            <a:picLocks noChangeAspect="1"/>
          </p:cNvPicPr>
          <p:nvPr/>
        </p:nvPicPr>
        <p:blipFill>
          <a:blip r:embed="rId1"/>
          <a:stretch>
            <a:fillRect/>
          </a:stretch>
        </p:blipFill>
        <p:spPr>
          <a:xfrm>
            <a:off x="727075" y="3608705"/>
            <a:ext cx="7658100" cy="48482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Заголовок 1"/>
          <p:cNvSpPr>
            <a:spLocks noGrp="1"/>
          </p:cNvSpPr>
          <p:nvPr>
            <p:ph type="title"/>
          </p:nvPr>
        </p:nvSpPr>
        <p:spPr/>
        <p:txBody>
          <a:bodyPr vert="horz" wrap="square" lIns="91440" tIns="45720" rIns="91440" bIns="45720" anchor="ctr" anchorCtr="0"/>
          <a:p>
            <a:r>
              <a:rPr lang="uk-UA" dirty="0"/>
              <a:t>Розпаковка та упаковка</a:t>
            </a:r>
            <a:endParaRPr lang="uk-UA" dirty="0"/>
          </a:p>
        </p:txBody>
      </p:sp>
      <p:sp>
        <p:nvSpPr>
          <p:cNvPr id="52226" name="Объект 2"/>
          <p:cNvSpPr>
            <a:spLocks noGrp="1"/>
          </p:cNvSpPr>
          <p:nvPr>
            <p:ph idx="1"/>
          </p:nvPr>
        </p:nvSpPr>
        <p:spPr>
          <a:xfrm>
            <a:off x="521970" y="1448435"/>
            <a:ext cx="7966710" cy="4504690"/>
          </a:xfrm>
        </p:spPr>
        <p:txBody>
          <a:bodyPr vert="horz" wrap="square" lIns="91440" tIns="45720" rIns="91440" bIns="45720" anchor="t" anchorCtr="0"/>
          <a:p>
            <a:pPr marL="0" indent="0">
              <a:buNone/>
            </a:pPr>
            <a:r>
              <a:rPr lang="en-US" altLang="en-US" sz="2000" b="1"/>
              <a:t>Розпаковка та упаковка аргументів в Python — це методи передачі множинних значень в функцію або з функції за допомогою *args та **kwargs</a:t>
            </a:r>
            <a:r>
              <a:rPr lang="uk-UA" altLang="en-US" sz="2000" b="1"/>
              <a:t> (</a:t>
            </a:r>
            <a:r>
              <a:rPr lang="en-US" altLang="uk-UA" sz="2000" b="1"/>
              <a:t>keyword arguments)</a:t>
            </a:r>
            <a:r>
              <a:rPr lang="en-US" altLang="en-US" sz="2000" b="1"/>
              <a:t>.</a:t>
            </a:r>
            <a:endParaRPr lang="en-US" altLang="en-US" sz="2000" b="1"/>
          </a:p>
          <a:p>
            <a:pPr>
              <a:buFont typeface="Arial" panose="020B0604020202020204" pitchFamily="34" charset="0"/>
              <a:buChar char="•"/>
            </a:pPr>
            <a:r>
              <a:rPr lang="en-US" altLang="en-US" sz="2000" b="1"/>
              <a:t>Упаковка аргументів означає передачу множинних значень у функцію</a:t>
            </a:r>
            <a:r>
              <a:rPr lang="en-US" altLang="en-US" sz="2000"/>
              <a:t> </a:t>
            </a:r>
            <a:r>
              <a:rPr lang="en-US" altLang="en-US" sz="2000" b="1"/>
              <a:t>за допомогою * або **</a:t>
            </a:r>
            <a:r>
              <a:rPr lang="en-US" altLang="en-US" sz="2000"/>
              <a:t>.</a:t>
            </a:r>
            <a:r>
              <a:rPr lang="uk-UA" altLang="en-US" sz="2000"/>
              <a:t> </a:t>
            </a:r>
            <a:r>
              <a:rPr lang="en-US" altLang="en-US" sz="2000"/>
              <a:t>*args використовується для пакування позиційних аргументів у кортеж.</a:t>
            </a:r>
            <a:r>
              <a:rPr lang="uk-UA" altLang="en-US" sz="2000"/>
              <a:t> </a:t>
            </a:r>
            <a:r>
              <a:rPr lang="en-US" altLang="en-US" sz="2000"/>
              <a:t>**kwargs використовується для пакування іменованих аргументів у словник</a:t>
            </a:r>
            <a:endParaRPr lang="en-US" altLang="en-US" sz="2000"/>
          </a:p>
          <a:p>
            <a:pPr>
              <a:buFont typeface="Arial" panose="020B0604020202020204" pitchFamily="34" charset="0"/>
              <a:buChar char="•"/>
            </a:pPr>
            <a:r>
              <a:rPr lang="en-US" altLang="en-US" sz="2000" b="1"/>
              <a:t>Розпаковка аргументів відбувається, коли ми передаємо на місце зірочки (розпакування) множину значень — кортежі або словники, а Python самостійно розпаковує їх у відповідні параметри функції.</a:t>
            </a:r>
            <a:r>
              <a:rPr lang="uk-UA" altLang="en-US" sz="2000"/>
              <a:t> </a:t>
            </a:r>
            <a:r>
              <a:rPr lang="en-US" altLang="en-US" sz="2000"/>
              <a:t>* перед кортежем або списком розпаковує його на окремі елементи.</a:t>
            </a:r>
            <a:r>
              <a:rPr lang="uk-UA" altLang="en-US" sz="2000"/>
              <a:t> </a:t>
            </a:r>
            <a:r>
              <a:rPr lang="en-US" altLang="en-US" sz="2000"/>
              <a:t>** перед словником розпаковує його на окремі пари "ключ-значення".</a:t>
            </a:r>
            <a:endParaRPr lang="en-US" altLang="en-US"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Заголовок 1"/>
          <p:cNvSpPr>
            <a:spLocks noGrp="1"/>
          </p:cNvSpPr>
          <p:nvPr>
            <p:ph type="title"/>
          </p:nvPr>
        </p:nvSpPr>
        <p:spPr/>
        <p:txBody>
          <a:bodyPr vert="horz" wrap="square" lIns="91440" tIns="45720" rIns="91440" bIns="45720" anchor="ctr" anchorCtr="0"/>
          <a:p>
            <a:r>
              <a:rPr lang="uk-UA" altLang="uk-UA" dirty="0"/>
              <a:t>Приклад на упаковку та роз-ку</a:t>
            </a:r>
            <a:endParaRPr lang="uk-UA" altLang="uk-UA" dirty="0"/>
          </a:p>
        </p:txBody>
      </p:sp>
      <p:pic>
        <p:nvPicPr>
          <p:cNvPr id="3" name="Content Placeholder 2"/>
          <p:cNvPicPr>
            <a:picLocks noChangeAspect="1"/>
          </p:cNvPicPr>
          <p:nvPr>
            <p:ph idx="1"/>
          </p:nvPr>
        </p:nvPicPr>
        <p:blipFill>
          <a:blip r:embed="rId1"/>
          <a:stretch>
            <a:fillRect/>
          </a:stretch>
        </p:blipFill>
        <p:spPr>
          <a:xfrm>
            <a:off x="-17780" y="1448435"/>
            <a:ext cx="9191625" cy="529145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Заголовок 1"/>
          <p:cNvSpPr>
            <a:spLocks noGrp="1"/>
          </p:cNvSpPr>
          <p:nvPr>
            <p:ph type="title"/>
          </p:nvPr>
        </p:nvSpPr>
        <p:spPr/>
        <p:txBody>
          <a:bodyPr vert="horz" wrap="square" lIns="91440" tIns="45720" rIns="91440" bIns="45720" anchor="ctr" anchorCtr="0"/>
          <a:p>
            <a:r>
              <a:rPr lang="uk-UA" altLang="uk-UA" dirty="0"/>
              <a:t>Аргументи-ключі</a:t>
            </a:r>
            <a:endParaRPr lang="uk-UA" altLang="uk-UA" dirty="0"/>
          </a:p>
        </p:txBody>
      </p:sp>
      <p:pic>
        <p:nvPicPr>
          <p:cNvPr id="4" name="Content Placeholder 3"/>
          <p:cNvPicPr>
            <a:picLocks noChangeAspect="1"/>
          </p:cNvPicPr>
          <p:nvPr>
            <p:ph idx="1"/>
          </p:nvPr>
        </p:nvPicPr>
        <p:blipFill>
          <a:blip r:embed="rId1"/>
          <a:stretch>
            <a:fillRect/>
          </a:stretch>
        </p:blipFill>
        <p:spPr>
          <a:xfrm>
            <a:off x="-19685" y="2124075"/>
            <a:ext cx="9180195" cy="344995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737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latin typeface="Arial" panose="020B0604020202020204" pitchFamily="34" charset="0"/>
              </a:rPr>
              <a:t>Домашнє завдання</a:t>
            </a:r>
            <a:endParaRPr lang="ru-RU" altLang="x-none" sz="4200" dirty="0" err="1">
              <a:solidFill>
                <a:srgbClr val="FFFFFF"/>
              </a:solidFill>
              <a:latin typeface="Arial" panose="020B0604020202020204" pitchFamily="34" charset="0"/>
            </a:endParaRPr>
          </a:p>
        </p:txBody>
      </p:sp>
      <p:sp>
        <p:nvSpPr>
          <p:cNvPr id="149507" name="Text Box 73729"/>
          <p:cNvSpPr txBox="1"/>
          <p:nvPr/>
        </p:nvSpPr>
        <p:spPr>
          <a:xfrm>
            <a:off x="395288" y="1385888"/>
            <a:ext cx="8353425" cy="4419600"/>
          </a:xfrm>
          <a:prstGeom prst="rect">
            <a:avLst/>
          </a:prstGeom>
          <a:noFill/>
          <a:ln w="9525">
            <a:noFill/>
          </a:ln>
        </p:spPr>
        <p:txBody>
          <a:bodyPr wrap="square" lIns="91440" tIns="45720" rIns="91440" bIns="45720" anchor="t" anchorCtr="0"/>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200" b="1" dirty="0" err="1">
                <a:solidFill>
                  <a:srgbClr val="000000"/>
                </a:solidFill>
                <a:latin typeface="Arial" panose="020B0604020202020204" pitchFamily="34" charset="0"/>
              </a:rPr>
              <a:t>Виконати </a:t>
            </a:r>
            <a:r>
              <a:rPr lang="ru-RU" sz="2200" b="1" dirty="0" err="1">
                <a:solidFill>
                  <a:srgbClr val="000000"/>
                </a:solidFill>
                <a:latin typeface="Arial" panose="020B0604020202020204" pitchFamily="34" charset="0"/>
              </a:rPr>
              <a:t>якомога б</a:t>
            </a:r>
            <a:r>
              <a:rPr lang="uk-UA" sz="2200" b="1" dirty="0" err="1">
                <a:solidFill>
                  <a:srgbClr val="000000"/>
                </a:solidFill>
                <a:latin typeface="Arial" panose="020B0604020202020204" pitchFamily="34" charset="0"/>
              </a:rPr>
              <a:t>ільше завдань із файлу </a:t>
            </a:r>
            <a:r>
              <a:rPr lang="en-US" sz="2200" b="1" dirty="0" err="1">
                <a:solidFill>
                  <a:srgbClr val="000000"/>
                </a:solidFill>
                <a:latin typeface="Arial" panose="020B0604020202020204" pitchFamily="34" charset="0"/>
              </a:rPr>
              <a:t>maze tasks.txt</a:t>
            </a:r>
            <a:r>
              <a:rPr lang="uk-UA" sz="2200" b="1" dirty="0" err="1">
                <a:solidFill>
                  <a:srgbClr val="000000"/>
                </a:solidFill>
                <a:latin typeface="Arial" panose="020B0604020202020204" pitchFamily="34" charset="0"/>
              </a:rPr>
              <a:t>, розбити код на функції</a:t>
            </a:r>
            <a:endParaRPr lang="ru-RU" altLang="x-none" sz="2200" b="1" dirty="0" err="1">
              <a:solidFill>
                <a:srgbClr val="000000"/>
              </a:solidFill>
              <a:latin typeface="Arial" panose="020B0604020202020204" pitchFamily="34" charset="0"/>
            </a:endParaRPr>
          </a:p>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ru-RU" sz="2200" b="1" dirty="0" err="1">
                <a:solidFill>
                  <a:srgbClr val="000000"/>
                </a:solidFill>
                <a:latin typeface="Arial" panose="020B0604020202020204" pitchFamily="34" charset="0"/>
              </a:rPr>
              <a:t>Код викласти в публічний </a:t>
            </a:r>
            <a:r>
              <a:rPr lang="en-US" altLang="ru-RU" sz="2200" b="1" dirty="0" err="1">
                <a:solidFill>
                  <a:srgbClr val="000000"/>
                </a:solidFill>
                <a:latin typeface="Arial" panose="020B0604020202020204" pitchFamily="34" charset="0"/>
              </a:rPr>
              <a:t>gist </a:t>
            </a:r>
            <a:r>
              <a:rPr lang="uk-UA" altLang="en-US" sz="2200" b="1" dirty="0" err="1">
                <a:solidFill>
                  <a:srgbClr val="000000"/>
                </a:solidFill>
                <a:latin typeface="Arial" panose="020B0604020202020204" pitchFamily="34" charset="0"/>
              </a:rPr>
              <a:t>або </a:t>
            </a:r>
            <a:r>
              <a:rPr lang="uk-UA" altLang="ru-RU" sz="2200" b="1" dirty="0" err="1">
                <a:solidFill>
                  <a:srgbClr val="000000"/>
                </a:solidFill>
                <a:latin typeface="Arial" panose="020B0604020202020204" pitchFamily="34" charset="0"/>
              </a:rPr>
              <a:t>репозиторій</a:t>
            </a:r>
            <a:r>
              <a:rPr lang="ru-RU" altLang="ru-RU" sz="2200" b="1" dirty="0" err="1">
                <a:solidFill>
                  <a:srgbClr val="000000"/>
                </a:solidFill>
                <a:latin typeface="Arial" panose="020B0604020202020204" pitchFamily="34" charset="0"/>
              </a:rPr>
              <a:t>, посилання </a:t>
            </a:r>
            <a:r>
              <a:rPr lang="uk-UA" altLang="ru-RU" sz="2200" b="1" dirty="0" err="1">
                <a:solidFill>
                  <a:srgbClr val="000000"/>
                </a:solidFill>
                <a:latin typeface="Arial" panose="020B0604020202020204" pitchFamily="34" charset="0"/>
              </a:rPr>
              <a:t>на нього </a:t>
            </a:r>
            <a:r>
              <a:rPr lang="ru-RU" altLang="ru-RU" sz="2200" b="1" dirty="0" err="1">
                <a:solidFill>
                  <a:srgbClr val="000000"/>
                </a:solidFill>
                <a:latin typeface="Arial" panose="020B0604020202020204" pitchFamily="34" charset="0"/>
              </a:rPr>
              <a:t>над</a:t>
            </a:r>
            <a:r>
              <a:rPr lang="uk-UA" altLang="ru-RU" sz="2200" b="1" dirty="0" err="1">
                <a:solidFill>
                  <a:srgbClr val="000000"/>
                </a:solidFill>
                <a:latin typeface="Arial" panose="020B0604020202020204" pitchFamily="34" charset="0"/>
              </a:rPr>
              <a:t>іслати в коментар на майстат</a:t>
            </a:r>
            <a:endParaRPr lang="uk-UA" altLang="ru-RU" sz="2200" b="1" dirty="0" err="1">
              <a:solidFill>
                <a:srgbClr val="000000"/>
              </a:solidFill>
              <a:latin typeface="Arial" panose="020B060402020202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Заголовок 1"/>
          <p:cNvSpPr>
            <a:spLocks noGrp="1"/>
          </p:cNvSpPr>
          <p:nvPr>
            <p:ph type="title"/>
          </p:nvPr>
        </p:nvSpPr>
        <p:spPr/>
        <p:txBody>
          <a:bodyPr vert="horz" wrap="square" lIns="91440" tIns="45720" rIns="91440" bIns="45720" anchor="ctr" anchorCtr="0"/>
          <a:p>
            <a:r>
              <a:rPr lang="uk-UA" dirty="0">
                <a:sym typeface="+mn-ea"/>
              </a:rPr>
              <a:t>Поняття парадигми</a:t>
            </a:r>
            <a:endParaRPr lang="uk-UA" dirty="0"/>
          </a:p>
        </p:txBody>
      </p:sp>
      <p:sp>
        <p:nvSpPr>
          <p:cNvPr id="9218" name="Объект 2"/>
          <p:cNvSpPr>
            <a:spLocks noGrp="1"/>
          </p:cNvSpPr>
          <p:nvPr>
            <p:ph idx="1"/>
          </p:nvPr>
        </p:nvSpPr>
        <p:spPr>
          <a:xfrm>
            <a:off x="466725" y="1412875"/>
            <a:ext cx="8137525" cy="5211763"/>
          </a:xfrm>
        </p:spPr>
        <p:txBody>
          <a:bodyPr vert="horz" wrap="square" lIns="91440" tIns="45720" rIns="91440" bIns="45720" anchor="t" anchorCtr="0"/>
          <a:p>
            <a:pPr marL="0" indent="0">
              <a:buNone/>
            </a:pPr>
            <a:r>
              <a:rPr lang="en-US" altLang="en-US" sz="2700" b="1"/>
              <a:t>Парадигма програмування</a:t>
            </a:r>
            <a:r>
              <a:rPr lang="en-US" altLang="en-US" sz="2700"/>
              <a:t> - це спосіб розв'язання поставленої задачі, це комплекс концепцій, принципів, ідей і понять, що визначають фундаментальний стиль написання комп'ютерних програм. Парадигма задається використанням певних сутностей, наприклад об'єктів і взаємодій між ними (об'єктно-орієнтоване програмування), алгоритмів і колекцій, здатних працювати з довільними типами даних (узагальнене програмування) </a:t>
            </a:r>
            <a:r>
              <a:rPr lang="uk-UA" altLang="en-US" sz="2700"/>
              <a:t>	</a:t>
            </a:r>
            <a:r>
              <a:rPr lang="en-US" altLang="en-US" sz="2700"/>
              <a:t>тощо.</a:t>
            </a:r>
            <a:endParaRPr lang="en-US" altLang="en-US"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Заголовок 1"/>
          <p:cNvSpPr>
            <a:spLocks noGrp="1"/>
          </p:cNvSpPr>
          <p:nvPr>
            <p:ph type="title"/>
          </p:nvPr>
        </p:nvSpPr>
        <p:spPr/>
        <p:txBody>
          <a:bodyPr vert="horz" wrap="square" lIns="91440" tIns="45720" rIns="91440" bIns="45720" anchor="ctr" anchorCtr="0"/>
          <a:p>
            <a:r>
              <a:rPr lang="ru-RU" altLang="ru-RU" dirty="0"/>
              <a:t>Список парадигм</a:t>
            </a:r>
            <a:endParaRPr lang="ru-RU" altLang="ru-RU" dirty="0"/>
          </a:p>
        </p:txBody>
      </p:sp>
      <p:sp>
        <p:nvSpPr>
          <p:cNvPr id="5" name="Прямоугольник 4"/>
          <p:cNvSpPr/>
          <p:nvPr/>
        </p:nvSpPr>
        <p:spPr>
          <a:xfrm>
            <a:off x="468313" y="1412875"/>
            <a:ext cx="7883525" cy="4492625"/>
          </a:xfrm>
          <a:prstGeom prst="rect">
            <a:avLst/>
          </a:prstGeom>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Процедурне програмування</a:t>
            </a:r>
            <a:endParaRPr kumimoji="0" lang="en-US" altLang="en-US" sz="2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Структурне програмування</a:t>
            </a:r>
            <a:endPar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Функціональне програмування</a:t>
            </a:r>
            <a:endPar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Аспектно-орієнтоване програмування</a:t>
            </a:r>
            <a:endPar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Об'єктно-орієнтоване програмування</a:t>
            </a:r>
            <a:endParaRPr kumimoji="0" lang="en-US" altLang="en-US" sz="2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Подієво-орієнтоване програмування</a:t>
            </a:r>
            <a:endPar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Метапрограмування</a:t>
            </a:r>
            <a:endPar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Узагальнене програмування</a:t>
            </a:r>
            <a:endParaRPr kumimoji="0" lang="en-US" altLang="en-US" sz="2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Реактивне програмування</a:t>
            </a:r>
            <a:endPar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r>
              <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Автоматне програмування</a:t>
            </a:r>
            <a:endPar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defRPr/>
            </a:pPr>
            <a:endPar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R="0" lvl="0" algn="l" defTabSz="914400" rtl="0" eaLnBrk="1" fontAlgn="base" latinLnBrk="0" hangingPunct="1">
              <a:lnSpc>
                <a:spcPct val="100000"/>
              </a:lnSpc>
              <a:spcBef>
                <a:spcPct val="0"/>
              </a:spcBef>
              <a:spcAft>
                <a:spcPct val="0"/>
              </a:spcAft>
              <a:buClrTx/>
              <a:buSzTx/>
              <a:buFontTx/>
              <a:defRPr/>
            </a:pPr>
            <a:r>
              <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Сучасні мови програмування (такі як Python, C++, Java, C#) підтримують декілька парадигм одночасно.</a:t>
            </a:r>
            <a:endParaRPr kumimoji="0" lang="en-US" altLang="en-US" sz="2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Заголовок 1"/>
          <p:cNvSpPr>
            <a:spLocks noGrp="1"/>
          </p:cNvSpPr>
          <p:nvPr>
            <p:ph type="title"/>
          </p:nvPr>
        </p:nvSpPr>
        <p:spPr/>
        <p:txBody>
          <a:bodyPr vert="horz" wrap="square" lIns="91440" tIns="45720" rIns="91440" bIns="45720" anchor="ctr" anchorCtr="0"/>
          <a:p>
            <a:r>
              <a:rPr lang="en-US" altLang="en-US"/>
              <a:t>Процедурне програмування</a:t>
            </a:r>
            <a:endParaRPr lang="en-US" altLang="en-US"/>
          </a:p>
        </p:txBody>
      </p:sp>
      <p:sp>
        <p:nvSpPr>
          <p:cNvPr id="11266" name="Объект 2"/>
          <p:cNvSpPr>
            <a:spLocks noGrp="1"/>
          </p:cNvSpPr>
          <p:nvPr>
            <p:ph idx="1"/>
          </p:nvPr>
        </p:nvSpPr>
        <p:spPr>
          <a:xfrm>
            <a:off x="466725" y="1341438"/>
            <a:ext cx="8208963" cy="4606925"/>
          </a:xfrm>
        </p:spPr>
        <p:txBody>
          <a:bodyPr vert="horz" wrap="square" lIns="91440" tIns="45720" rIns="91440" bIns="45720" anchor="t" anchorCtr="0"/>
          <a:p>
            <a:pPr marL="0" indent="0">
              <a:buNone/>
            </a:pPr>
            <a:r>
              <a:rPr lang="en-US" altLang="en-US" sz="2300" b="1">
                <a:solidFill>
                  <a:srgbClr val="FF0000"/>
                </a:solidFill>
              </a:rPr>
              <a:t>Суть процедурної парадигми - розбиття задачі на підзадачі (ітеративна алгоритмічна декомпозиція)</a:t>
            </a:r>
            <a:r>
              <a:rPr lang="en-US" altLang="en-US" sz="2300"/>
              <a:t>. Згідно з процедурною парадигмою програмування, код програми має ділитися на блоки (процедури). Процедура (іноді також звана підпрограмою, </a:t>
            </a:r>
            <a:r>
              <a:rPr lang="en-US" altLang="en-US" sz="2300" b="1"/>
              <a:t>функцією </a:t>
            </a:r>
            <a:r>
              <a:rPr lang="en-US" altLang="en-US" sz="2300"/>
              <a:t>або методом) - це певна послідовність команд, які слід виконати. Будь-яка процедура може бути викликана на ім'я з будь-якої точки програми, включно з іншими процедурами або з нею самою (т.зв. рекурсивний виклик). </a:t>
            </a:r>
            <a:r>
              <a:rPr lang="en-US" altLang="en-US" sz="2300" b="1">
                <a:solidFill>
                  <a:srgbClr val="FF0000"/>
                </a:solidFill>
              </a:rPr>
              <a:t>Вся робота програми здійснюється в термінах ДІЙ, і основний акцент робиться на складанні правильного алгоритму (послідовності виконання блоків).</a:t>
            </a:r>
            <a:endParaRPr lang="en-US" altLang="en-US" sz="2300"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Заголовок 1"/>
          <p:cNvSpPr>
            <a:spLocks noGrp="1"/>
          </p:cNvSpPr>
          <p:nvPr>
            <p:ph type="title"/>
          </p:nvPr>
        </p:nvSpPr>
        <p:spPr/>
        <p:txBody>
          <a:bodyPr vert="horz" wrap="square" lIns="91440" tIns="45720" rIns="91440" bIns="45720" anchor="ctr" anchorCtr="0"/>
          <a:p>
            <a:r>
              <a:rPr lang="en-US" altLang="en-US"/>
              <a:t>Який вигляд має ПП-програма </a:t>
            </a:r>
            <a:endParaRPr lang="en-US" altLang="en-US"/>
          </a:p>
        </p:txBody>
      </p:sp>
      <p:sp>
        <p:nvSpPr>
          <p:cNvPr id="12290" name="Объект 2"/>
          <p:cNvSpPr>
            <a:spLocks noGrp="1"/>
          </p:cNvSpPr>
          <p:nvPr>
            <p:ph idx="1"/>
          </p:nvPr>
        </p:nvSpPr>
        <p:spPr>
          <a:xfrm>
            <a:off x="420370" y="1628775"/>
            <a:ext cx="8328660" cy="4606925"/>
          </a:xfrm>
        </p:spPr>
        <p:txBody>
          <a:bodyPr vert="horz" wrap="square" lIns="91440" tIns="45720" rIns="91440" bIns="45720" anchor="t" anchorCtr="0"/>
          <a:p>
            <a:pPr marL="0" indent="0">
              <a:buNone/>
            </a:pPr>
            <a:r>
              <a:rPr lang="en-US" altLang="en-US" sz="2600" b="1"/>
              <a:t>def main():</a:t>
            </a:r>
            <a:endParaRPr lang="en-US" altLang="en-US" sz="2600" b="1"/>
          </a:p>
          <a:p>
            <a:pPr marL="0" indent="0">
              <a:buNone/>
            </a:pPr>
            <a:r>
              <a:rPr lang="en-US" altLang="en-US" sz="2600" b="1"/>
              <a:t>    stage_options()  </a:t>
            </a:r>
            <a:r>
              <a:rPr lang="en-US" altLang="en-US" sz="2600" b="1">
                <a:solidFill>
                  <a:srgbClr val="00B050"/>
                </a:solidFill>
              </a:rPr>
              <a:t># налаштування вікна</a:t>
            </a:r>
            <a:endParaRPr lang="en-US" altLang="en-US" sz="2600" b="1"/>
          </a:p>
          <a:p>
            <a:pPr marL="0" indent="0">
              <a:buNone/>
            </a:pPr>
            <a:r>
              <a:rPr lang="en-US" altLang="en-US" sz="2600" b="1"/>
              <a:t>    intro()  </a:t>
            </a:r>
            <a:r>
              <a:rPr lang="en-US" altLang="en-US" sz="2600" b="1">
                <a:solidFill>
                  <a:srgbClr val="00B050"/>
                </a:solidFill>
              </a:rPr>
              <a:t># стартова заставка</a:t>
            </a:r>
            <a:endParaRPr lang="en-US" altLang="en-US" sz="2600" b="1"/>
          </a:p>
          <a:p>
            <a:pPr marL="0" indent="0">
              <a:buNone/>
            </a:pPr>
            <a:r>
              <a:rPr lang="en-US" altLang="en-US" sz="2600" b="1"/>
              <a:t>    show_menu()  </a:t>
            </a:r>
            <a:r>
              <a:rPr lang="en-US" altLang="en-US" sz="2600" b="1">
                <a:solidFill>
                  <a:srgbClr val="00B050"/>
                </a:solidFill>
              </a:rPr>
              <a:t># показ головного меню</a:t>
            </a:r>
            <a:endParaRPr lang="en-US" altLang="en-US" sz="2600" b="1"/>
          </a:p>
          <a:p>
            <a:pPr marL="0" indent="0">
              <a:buNone/>
            </a:pPr>
            <a:r>
              <a:rPr lang="en-US" altLang="en-US" sz="2600" b="1"/>
              <a:t>    generate_level() </a:t>
            </a:r>
            <a:r>
              <a:rPr lang="en-US" altLang="en-US" sz="2600" b="1">
                <a:solidFill>
                  <a:srgbClr val="00B050"/>
                </a:solidFill>
              </a:rPr>
              <a:t> # створення ігрової локації</a:t>
            </a:r>
            <a:endParaRPr lang="en-US" altLang="en-US" sz="2600" b="1"/>
          </a:p>
          <a:p>
            <a:pPr marL="0" indent="0">
              <a:buNone/>
            </a:pPr>
            <a:r>
              <a:rPr lang="en-US" altLang="en-US" sz="2600" b="1"/>
              <a:t>    log_results()  </a:t>
            </a:r>
            <a:r>
              <a:rPr lang="en-US" altLang="en-US" sz="2600" b="1">
                <a:solidFill>
                  <a:srgbClr val="00B050"/>
                </a:solidFill>
              </a:rPr>
              <a:t># запис ігрового прогресу в файл</a:t>
            </a:r>
            <a:endParaRPr lang="en-US" altLang="en-US" sz="2600" b="1"/>
          </a:p>
          <a:p>
            <a:pPr marL="0" indent="0">
              <a:buNone/>
            </a:pPr>
            <a:r>
              <a:rPr lang="en-US" altLang="en-US" sz="2600" b="1"/>
              <a:t>    outro()  </a:t>
            </a:r>
            <a:r>
              <a:rPr lang="en-US" altLang="en-US" sz="2600" b="1">
                <a:solidFill>
                  <a:srgbClr val="00B050"/>
                </a:solidFill>
              </a:rPr>
              <a:t># завершення роботи програми</a:t>
            </a:r>
            <a:endParaRPr lang="en-US" altLang="en-US" sz="2600" b="1">
              <a:solidFill>
                <a:srgbClr val="00B050"/>
              </a:solidFill>
            </a:endParaRPr>
          </a:p>
        </p:txBody>
      </p:sp>
    </p:spTree>
  </p:cSld>
  <p:clrMapOvr>
    <a:masterClrMapping/>
  </p:clrMapOvr>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19888</Words>
  <Application>WPS Presentation</Application>
  <PresentationFormat/>
  <Paragraphs>333</Paragraphs>
  <Slides>58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58</vt:i4>
      </vt:variant>
    </vt:vector>
  </HeadingPairs>
  <TitlesOfParts>
    <vt:vector size="69" baseType="lpstr">
      <vt:lpstr>Arial</vt:lpstr>
      <vt:lpstr>SimSun</vt:lpstr>
      <vt:lpstr>Wingdings</vt:lpstr>
      <vt:lpstr>Times New Roman</vt:lpstr>
      <vt:lpstr>Microsoft YaHei</vt:lpstr>
      <vt:lpstr>Arial Black</vt:lpstr>
      <vt:lpstr>Arial Unicode MS</vt:lpstr>
      <vt:lpstr>Arial Unicode MS</vt:lpstr>
      <vt:lpstr>Wingdings</vt:lpstr>
      <vt:lpstr/>
      <vt:lpstr/>
      <vt:lpstr>PowerPoint 演示文稿</vt:lpstr>
      <vt:lpstr>PowerPoint 演示文稿</vt:lpstr>
      <vt:lpstr>Контрольні питання</vt:lpstr>
      <vt:lpstr>Зростання складності ПЗ</vt:lpstr>
      <vt:lpstr>Парадигми програмування</vt:lpstr>
      <vt:lpstr>Поняття парадигми</vt:lpstr>
      <vt:lpstr>Список парадигм</vt:lpstr>
      <vt:lpstr>Процедурне програмування</vt:lpstr>
      <vt:lpstr>Який вигляд має ПП-програма </vt:lpstr>
      <vt:lpstr>Переваги використання</vt:lpstr>
      <vt:lpstr>Переваги використання</vt:lpstr>
      <vt:lpstr>Визначення функції</vt:lpstr>
      <vt:lpstr>Принцип використання</vt:lpstr>
      <vt:lpstr>Синтаксис створення функції</vt:lpstr>
      <vt:lpstr>Суть роботи функції</vt:lpstr>
      <vt:lpstr>Приклад №1</vt:lpstr>
      <vt:lpstr>Коментарі по коду</vt:lpstr>
      <vt:lpstr>Наявність функції main()</vt:lpstr>
      <vt:lpstr>Виклик функції</vt:lpstr>
      <vt:lpstr>Параметри та аргументи</vt:lpstr>
      <vt:lpstr>Параметри функції</vt:lpstr>
      <vt:lpstr>Обмін значень</vt:lpstr>
      <vt:lpstr>Передача за значенням</vt:lpstr>
      <vt:lpstr>Повернення значення</vt:lpstr>
      <vt:lpstr>Коментарі по коду</vt:lpstr>
      <vt:lpstr>Синтаксис виклику функції</vt:lpstr>
      <vt:lpstr>Оператор return</vt:lpstr>
      <vt:lpstr>Передача списку в функцію</vt:lpstr>
      <vt:lpstr>Передача списку списків</vt:lpstr>
      <vt:lpstr>Параметри за замовчуванням</vt:lpstr>
      <vt:lpstr>Параметри за замовчуванням</vt:lpstr>
      <vt:lpstr>Приклад на параметри ЗаЗам</vt:lpstr>
      <vt:lpstr></vt:lpstr>
      <vt:lpstr>Functions Should Do One Thing</vt:lpstr>
      <vt:lpstr>Принцип локальності функцій</vt:lpstr>
      <vt:lpstr></vt:lpstr>
      <vt:lpstr>Вбудовані та математичні ф-ції</vt:lpstr>
      <vt:lpstr>PowerPoint 演示文稿</vt:lpstr>
      <vt:lpstr>PowerPoint 演示文稿</vt:lpstr>
      <vt:lpstr>Області видимості</vt:lpstr>
      <vt:lpstr>Локальна область та її змінні</vt:lpstr>
      <vt:lpstr>Переваги локальних змінних</vt:lpstr>
      <vt:lpstr>Приклад локальних змінних</vt:lpstr>
      <vt:lpstr>Вкладена область видимості</vt:lpstr>
      <vt:lpstr>Вкладена область видимості</vt:lpstr>
      <vt:lpstr>Вкладена змінна</vt:lpstr>
      <vt:lpstr>Глобальна видимість та змінні</vt:lpstr>
      <vt:lpstr>Приклад глобальних змінних</vt:lpstr>
      <vt:lpstr>Глобальні змінні небажані!</vt:lpstr>
      <vt:lpstr>Вбудована видимість та змінні</vt:lpstr>
      <vt:lpstr>Вбудовані сутності:</vt:lpstr>
      <vt:lpstr>Правило LEGB</vt:lpstr>
      <vt:lpstr>Хороша функція (good, pure)</vt:lpstr>
      <vt:lpstr>Розширені прийоми</vt:lpstr>
      <vt:lpstr>Розпаковка та упаковка</vt:lpstr>
      <vt:lpstr>Приклад на упаковку та роз-ку</vt:lpstr>
      <vt:lpstr>Аргументи-ключі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Александр Загор�</cp:lastModifiedBy>
  <cp:revision>23</cp:revision>
  <dcterms:created xsi:type="dcterms:W3CDTF">2005-09-22T16:26:00Z</dcterms:created>
  <dcterms:modified xsi:type="dcterms:W3CDTF">2024-12-19T09:15:11Z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F22F1189AEEE438287263304A0CCCF2C_12</vt:lpwstr>
  </property>
  <property fmtid="{D5CDD505-2E9C-101B-9397-08002B2CF9AE}" pid="3" name="KSOProductBuildVer">
    <vt:lpwstr>1033-12.2.0.19307</vt:lpwstr>
  </property>
</Properties>
</file>