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9" r:id="rId6"/>
    <p:sldId id="448" r:id="rId7"/>
    <p:sldId id="522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496" r:id="rId21"/>
    <p:sldId id="497" r:id="rId22"/>
    <p:sldId id="498" r:id="rId23"/>
    <p:sldId id="452" r:id="rId24"/>
    <p:sldId id="455" r:id="rId25"/>
    <p:sldId id="456" r:id="rId26"/>
    <p:sldId id="457" r:id="rId27"/>
    <p:sldId id="458" r:id="rId28"/>
    <p:sldId id="459" r:id="rId29"/>
    <p:sldId id="460" r:id="rId30"/>
    <p:sldId id="462" r:id="rId31"/>
    <p:sldId id="463" r:id="rId32"/>
    <p:sldId id="465" r:id="rId33"/>
    <p:sldId id="466" r:id="rId34"/>
    <p:sldId id="485" r:id="rId35"/>
    <p:sldId id="486" r:id="rId36"/>
    <p:sldId id="490" r:id="rId37"/>
    <p:sldId id="491" r:id="rId38"/>
    <p:sldId id="535" r:id="rId39"/>
    <p:sldId id="536" r:id="rId40"/>
    <p:sldId id="537" r:id="rId41"/>
    <p:sldId id="538" r:id="rId42"/>
    <p:sldId id="539" r:id="rId43"/>
    <p:sldId id="540" r:id="rId44"/>
    <p:sldId id="541" r:id="rId45"/>
    <p:sldId id="492" r:id="rId46"/>
    <p:sldId id="542" r:id="rId47"/>
  </p:sldIdLst>
  <p:sldSz cx="9144000" cy="6858000" type="screen4x3"/>
  <p:notesSz cx="6858000" cy="9144000"/>
  <p:defaultTextStyle>
    <a:defPPr>
      <a:defRPr lang="en-GB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icrosoft YaHei" panose="020B0503020204020204" charset="-122"/>
        <a:cs typeface="+mn-cs"/>
      </a:defRPr>
    </a:lvl1pPr>
    <a:lvl2pPr marL="742950" lvl="1" indent="-28575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2pPr>
    <a:lvl3pPr marL="1143000" lvl="2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3pPr>
    <a:lvl4pPr marL="1600200" lvl="3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4pPr>
    <a:lvl5pPr marL="2057400" lvl="4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5pPr>
    <a:lvl6pPr marL="2286000" lvl="5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6pPr>
    <a:lvl7pPr marL="2743200" lvl="6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7pPr>
    <a:lvl8pPr marL="3200400" lvl="7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8pPr>
    <a:lvl9pPr marL="3657600" lvl="8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60"/>
        <p:guide pos="2879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0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ounded Rectangle 307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5" name="Rounded Rectangle 307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6" name="Text Box 3074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7" name="Text Box 3075"/>
          <p:cNvSpPr txBox="1"/>
          <p:nvPr/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8" name="Slide Image Placeholder 3076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9" name="Text Placeholder 3077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endParaRPr lang="en-GB" altLang="en-US"/>
          </a:p>
        </p:txBody>
      </p:sp>
      <p:sp>
        <p:nvSpPr>
          <p:cNvPr id="3080" name="Text Box 3078"/>
          <p:cNvSpPr txBox="1"/>
          <p:nvPr/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2" name="Slide Number Placeholder 3079"/>
          <p:cNvSpPr>
            <a:spLocks noGrp="1"/>
          </p:cNvSpPr>
          <p:nvPr>
            <p:ph type="sldNum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 eaLnBrk="1" fontAlgn="base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strike="noStrike" noProof="1" dirty="0" err="1">
                <a:latin typeface="Times New Roman" panose="02020603050405020304" pitchFamily="16" charset="0"/>
                <a:ea typeface="Arial Unicode MS" charset="-122"/>
                <a:cs typeface="+mn-cs"/>
              </a:rPr>
            </a:fld>
            <a:endParaRPr lang="ru-RU" altLang="x-none" sz="1200" strike="noStrike" noProof="1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solidFill>
                  <a:srgbClr val="000000"/>
                </a:solidFill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solidFill>
                <a:srgbClr val="000000"/>
              </a:solidFill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123" name="Slide Image Placeholder 78848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124" name="Text Placeholder 78849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680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76803" name="Slide Image Placeholder 9113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76804" name="Text Placeholder 9113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17411" name="Slide Image Placeholder 61440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7412" name="Text Placeholder 61441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427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54275" name="Slide Image Placeholder 79872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4276" name="Text Placeholder 79873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427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54275" name="Slide Image Placeholder 79872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4276" name="Text Placeholder 79873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418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0419" name="Slide Image Placeholder 82944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0420" name="Text Placeholder 82945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418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60419" name="Slide Image Placeholder 82944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60420" name="Text Placeholder 82945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0658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70659" name="Slide Image Placeholder 88064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70660" name="Text Placeholder 88065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9219" name="Slide Image Placeholder 57344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9220" name="Text Placeholder 57345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11267" name="Slide Image Placeholder 5836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5836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13315" name="Slide Image Placeholder 59392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3316" name="Text Placeholder 59393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15363" name="Slide Image Placeholder 6041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5364" name="Text Placeholder 6041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21507" name="Slide Image Placeholder 6348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1508" name="Text Placeholder 6348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55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23555" name="Slide Image Placeholder 64512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3556" name="Text Placeholder 64513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560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25603" name="Slide Image Placeholder 6553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5604" name="Text Placeholder 6553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65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27651" name="Slide Image Placeholder 66560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7652" name="Text Placeholder 66561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29699" name="Slide Image Placeholder 67584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29700" name="Text Placeholder 67585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31747" name="Slide Image Placeholder 6860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1748" name="Text Placeholder 6860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35843" name="Slide Image Placeholder 7065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5844" name="Text Placeholder 7065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37891" name="Slide Image Placeholder 71680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37892" name="Text Placeholder 71681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41987" name="Slide Image Placeholder 7372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41988" name="Text Placeholder 7372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44035" name="Slide Image Placeholder 74752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44036" name="Text Placeholder 74753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294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82947" name="Slide Image Placeholder 9420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82948" name="Text Placeholder 9420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499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84995" name="Slide Image Placeholder 9625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84996" name="Text Placeholder 9625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318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93187" name="Slide Image Placeholder 100352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93188" name="Text Placeholder 100353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523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95235" name="Slide Image Placeholder 10137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95236" name="Text Placeholder 10137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5234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95235" name="Slide Image Placeholder 101376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95236" name="Text Placeholder 101377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7282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97283" name="Slide Image Placeholder 102400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97284" name="Text Placeholder 102401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0530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50531" name="Slide Image Placeholder 14848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50532" name="Text Placeholder 14848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178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50179" name="Slide Image Placeholder 77824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0180" name="Text Placeholder 77825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2226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52227" name="Slide Image Placeholder 78848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2228" name="Text Placeholder 78849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Slide Number Placeholder 1"/>
          <p:cNvSpPr/>
          <p:nvPr>
            <p:ph type="sldNum" sz="quarter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17411" name="Slide Image Placeholder 61440"/>
          <p:cNvSpPr txBox="1"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7412" name="Text Placeholder 61441"/>
          <p:cNvSpPr txBox="1"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7235" y="228600"/>
            <a:ext cx="2083991" cy="57880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1160" cy="57880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629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7235" y="228600"/>
            <a:ext cx="2083991" cy="57880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1160" cy="57880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629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1024"/>
          <p:cNvGrpSpPr/>
          <p:nvPr/>
        </p:nvGrpSpPr>
        <p:grpSpPr>
          <a:xfrm>
            <a:off x="0" y="152400"/>
            <a:ext cx="8683625" cy="6092825"/>
            <a:chOff x="0" y="96"/>
            <a:chExt cx="5470" cy="3838"/>
          </a:xfrm>
        </p:grpSpPr>
        <p:sp>
          <p:nvSpPr>
            <p:cNvPr id="1027" name="Rounded Rectangle 1025"/>
            <p:cNvSpPr/>
            <p:nvPr/>
          </p:nvSpPr>
          <p:spPr>
            <a:xfrm>
              <a:off x="240" y="336"/>
              <a:ext cx="5230" cy="3598"/>
            </a:xfrm>
            <a:prstGeom prst="roundRect">
              <a:avLst>
                <a:gd name="adj" fmla="val 13727"/>
              </a:avLst>
            </a:prstGeom>
            <a:noFill/>
            <a:ln w="5076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28" name="Freeform 1026"/>
            <p:cNvSpPr/>
            <p:nvPr/>
          </p:nvSpPr>
          <p:spPr>
            <a:xfrm>
              <a:off x="0" y="96"/>
              <a:ext cx="5374" cy="7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</a:cxnLst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9" name="Straight Connector 1027"/>
            <p:cNvSpPr/>
            <p:nvPr/>
          </p:nvSpPr>
          <p:spPr>
            <a:xfrm>
              <a:off x="0" y="768"/>
              <a:ext cx="5086" cy="0"/>
            </a:xfrm>
            <a:prstGeom prst="line">
              <a:avLst/>
            </a:prstGeom>
            <a:ln w="38160" cap="sq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030" name="Title 1028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2112" cy="9112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en-GB" altLang="en-US" dirty="0"/>
              <a:t>Для правки текста заголовка щелкните мышью</a:t>
            </a:r>
            <a:endParaRPr lang="en-GB" altLang="en-US" dirty="0"/>
          </a:p>
        </p:txBody>
      </p:sp>
      <p:sp>
        <p:nvSpPr>
          <p:cNvPr id="1031" name="Text Placeholder 1029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1625" cy="44164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en-GB" altLang="en-US" dirty="0"/>
              <a:t>Для правки структуры щелкните мышью</a:t>
            </a:r>
            <a:endParaRPr lang="en-GB" altLang="en-US" dirty="0"/>
          </a:p>
          <a:p>
            <a:pPr lvl="1"/>
            <a:r>
              <a:rPr lang="en-GB" altLang="en-US" dirty="0"/>
              <a:t>Второй уровень структуры</a:t>
            </a:r>
            <a:endParaRPr lang="en-GB" altLang="en-US" dirty="0"/>
          </a:p>
          <a:p>
            <a:pPr lvl="2"/>
            <a:r>
              <a:rPr lang="en-GB" altLang="en-US" dirty="0"/>
              <a:t>Третий уровень структуры</a:t>
            </a:r>
            <a:endParaRPr lang="en-GB" altLang="en-US" dirty="0"/>
          </a:p>
          <a:p>
            <a:pPr lvl="3"/>
            <a:r>
              <a:rPr lang="en-GB" altLang="en-US" dirty="0"/>
              <a:t>Четвёртый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Пятый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Шестой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Седьмой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Восьмой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Девятый уровень структуры</a:t>
            </a:r>
            <a:endParaRPr lang="en-GB" altLang="en-US" dirty="0"/>
          </a:p>
        </p:txBody>
      </p:sp>
      <p:sp>
        <p:nvSpPr>
          <p:cNvPr id="1032" name="Text Box 1030"/>
          <p:cNvSpPr txBox="1"/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3" name="Text Box 103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Slide Number Placeholder 1032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04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>
              <a:buFontTx/>
              <a:defRPr/>
            </a:lvl1pPr>
          </a:lstStyle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Group 2048"/>
          <p:cNvGrpSpPr/>
          <p:nvPr/>
        </p:nvGrpSpPr>
        <p:grpSpPr>
          <a:xfrm>
            <a:off x="0" y="927100"/>
            <a:ext cx="8988425" cy="4492625"/>
            <a:chOff x="0" y="584"/>
            <a:chExt cx="5662" cy="2830"/>
          </a:xfrm>
        </p:grpSpPr>
        <p:sp>
          <p:nvSpPr>
            <p:cNvPr id="2051" name="Rounded Rectangle 2049"/>
            <p:cNvSpPr/>
            <p:nvPr/>
          </p:nvSpPr>
          <p:spPr>
            <a:xfrm>
              <a:off x="432" y="1304"/>
              <a:ext cx="4654" cy="2110"/>
            </a:xfrm>
            <a:prstGeom prst="roundRect">
              <a:avLst>
                <a:gd name="adj" fmla="val 16667"/>
              </a:avLst>
            </a:prstGeom>
            <a:noFill/>
            <a:ln w="5076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052" name="Rectangles 2050"/>
            <p:cNvSpPr/>
            <p:nvPr/>
          </p:nvSpPr>
          <p:spPr>
            <a:xfrm>
              <a:off x="144" y="584"/>
              <a:ext cx="4510" cy="622"/>
            </a:xfrm>
            <a:prstGeom prst="rect">
              <a:avLst/>
            </a:prstGeom>
            <a:solidFill>
              <a:srgbClr val="FFFFFF"/>
            </a:solidFill>
            <a:ln w="5724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053" name="Freeform 2051"/>
            <p:cNvSpPr/>
            <p:nvPr/>
          </p:nvSpPr>
          <p:spPr>
            <a:xfrm>
              <a:off x="0" y="872"/>
              <a:ext cx="5662" cy="1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02408" y="0"/>
                </a:cxn>
                <a:cxn ang="0">
                  <a:pos x="7685207" y="785242"/>
                </a:cxn>
                <a:cxn ang="0">
                  <a:pos x="6903952" y="1567867"/>
                </a:cxn>
                <a:cxn ang="0">
                  <a:pos x="0" y="1567867"/>
                </a:cxn>
              </a:cxnLst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4" name="Straight Connector 2052"/>
            <p:cNvSpPr/>
            <p:nvPr/>
          </p:nvSpPr>
          <p:spPr>
            <a:xfrm>
              <a:off x="0" y="1928"/>
              <a:ext cx="5230" cy="0"/>
            </a:xfrm>
            <a:prstGeom prst="line">
              <a:avLst/>
            </a:prstGeom>
            <a:ln w="50760" cap="sq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055" name="Title 2053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2112" cy="9112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en-GB" altLang="en-US" dirty="0"/>
              <a:t>Для правки текста заголовка щелкните мышью</a:t>
            </a:r>
            <a:endParaRPr lang="en-GB" altLang="en-US" dirty="0"/>
          </a:p>
        </p:txBody>
      </p:sp>
      <p:sp>
        <p:nvSpPr>
          <p:cNvPr id="2056" name="Text Placeholder 2054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1625" cy="44164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en-GB" altLang="en-US" dirty="0"/>
              <a:t>Для правки структуры щелкните мышью</a:t>
            </a:r>
            <a:endParaRPr lang="en-GB" altLang="en-US" dirty="0"/>
          </a:p>
          <a:p>
            <a:pPr lvl="1"/>
            <a:r>
              <a:rPr lang="en-GB" altLang="en-US" dirty="0"/>
              <a:t>Второй уровень структуры</a:t>
            </a:r>
            <a:endParaRPr lang="en-GB" altLang="en-US" dirty="0"/>
          </a:p>
          <a:p>
            <a:pPr lvl="2"/>
            <a:r>
              <a:rPr lang="en-GB" altLang="en-US" dirty="0"/>
              <a:t>Третий уровень структуры</a:t>
            </a:r>
            <a:endParaRPr lang="en-GB" altLang="en-US" dirty="0"/>
          </a:p>
          <a:p>
            <a:pPr lvl="3"/>
            <a:r>
              <a:rPr lang="en-GB" altLang="en-US" dirty="0"/>
              <a:t>Четвёртый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Пятый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Шестой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Седьмой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Восьмой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Девятый уровень структуры</a:t>
            </a:r>
            <a:endParaRPr lang="en-GB" altLang="en-US" dirty="0"/>
          </a:p>
        </p:txBody>
      </p:sp>
      <p:sp>
        <p:nvSpPr>
          <p:cNvPr id="2057" name="Text Box 2055"/>
          <p:cNvSpPr txBox="1"/>
          <p:nvPr/>
        </p:nvSpPr>
        <p:spPr>
          <a:xfrm>
            <a:off x="457200" y="6248400"/>
            <a:ext cx="2133600" cy="4714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58" name="Text Box 2056"/>
          <p:cNvSpPr txBox="1"/>
          <p:nvPr/>
        </p:nvSpPr>
        <p:spPr>
          <a:xfrm>
            <a:off x="3124200" y="6253163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Slide Number Placeholder 2057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0425" cy="4683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 algn="r">
              <a:buFontTx/>
              <a:defRPr sz="1200">
                <a:latin typeface="Arial Black" panose="020B0A04020102020204" pitchFamily="32" charset="0"/>
                <a:ea typeface="Arial Unicode MS" charset="-122"/>
              </a:defRPr>
            </a:lvl1pPr>
          </a:lstStyle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Text Box 4096"/>
          <p:cNvSpPr txBox="1"/>
          <p:nvPr/>
        </p:nvSpPr>
        <p:spPr>
          <a:xfrm>
            <a:off x="228600" y="1427163"/>
            <a:ext cx="8591550" cy="16097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5200" dirty="0" err="1">
                <a:solidFill>
                  <a:srgbClr val="FFFFFF"/>
                </a:solidFill>
                <a:latin typeface="Arial" panose="020B0604020202020204" pitchFamily="34" charset="0"/>
              </a:rPr>
              <a:t>Python. Week 2</a:t>
            </a:r>
            <a:endParaRPr lang="en-US" sz="5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Rectangles 4097"/>
          <p:cNvSpPr/>
          <p:nvPr/>
        </p:nvSpPr>
        <p:spPr>
          <a:xfrm>
            <a:off x="5867400" y="44450"/>
            <a:ext cx="3277235" cy="36957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dirty="0" err="1">
                <a:solidFill>
                  <a:srgbClr val="F7F7F7"/>
                </a:solidFill>
                <a:latin typeface="Arial" panose="020B0604020202020204" pitchFamily="34" charset="0"/>
              </a:rPr>
              <a:t>Олександр Загоруйко © 202</a:t>
            </a:r>
            <a:r>
              <a:rPr lang="en-US" altLang="ru-RU" dirty="0" err="1">
                <a:solidFill>
                  <a:srgbClr val="F7F7F7"/>
                </a:solidFill>
                <a:latin typeface="Arial" panose="020B0604020202020204" pitchFamily="34" charset="0"/>
              </a:rPr>
              <a:t>5</a:t>
            </a:r>
            <a:endParaRPr lang="en-US" altLang="ru-RU" dirty="0" err="1">
              <a:solidFill>
                <a:srgbClr val="F7F7F7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42b5fa455005b1d9aaf2727139b76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" y="3834765"/>
            <a:ext cx="3098800" cy="3098800"/>
          </a:xfrm>
          <a:prstGeom prst="rect">
            <a:avLst/>
          </a:prstGeom>
        </p:spPr>
      </p:pic>
      <p:pic>
        <p:nvPicPr>
          <p:cNvPr id="3" name="Picture 2" descr="c6c0554d10e2298309fca6471eb629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85" y="3199765"/>
            <a:ext cx="5521325" cy="35198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Text Box 3993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Синтаксис створення змінної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5778" name="Text Box 39937"/>
          <p:cNvSpPr txBox="1"/>
          <p:nvPr/>
        </p:nvSpPr>
        <p:spPr>
          <a:xfrm>
            <a:off x="609600" y="145732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ctr"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3500" b="1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ru-RU" altLang="x-none" sz="3500" b="1" dirty="0" err="1">
                <a:solidFill>
                  <a:schemeClr val="tx1"/>
                </a:solidFill>
                <a:latin typeface="Arial" panose="020B0604020202020204" pitchFamily="34" charset="0"/>
              </a:rPr>
              <a:t>дентификатор = </a:t>
            </a:r>
            <a:r>
              <a:rPr lang="en-US" altLang="ru-RU" sz="3500" b="1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ru-RU" altLang="x-none" sz="3500" b="1" dirty="0" err="1">
                <a:solidFill>
                  <a:schemeClr val="tx1"/>
                </a:solidFill>
                <a:latin typeface="Arial" panose="020B0604020202020204" pitchFamily="34" charset="0"/>
              </a:rPr>
              <a:t>н</a:t>
            </a:r>
            <a:r>
              <a:rPr lang="en-US" altLang="ru-RU" sz="3500" b="1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ru-RU" altLang="x-none" sz="3500" b="1" dirty="0" err="1">
                <a:solidFill>
                  <a:schemeClr val="tx1"/>
                </a:solidFill>
                <a:latin typeface="Arial" panose="020B0604020202020204" pitchFamily="34" charset="0"/>
              </a:rPr>
              <a:t>ц</a:t>
            </a:r>
            <a:r>
              <a:rPr lang="en-US" altLang="ru-RU" sz="3500" b="1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ru-RU" altLang="x-none" sz="3500" b="1" dirty="0" err="1">
                <a:solidFill>
                  <a:schemeClr val="tx1"/>
                </a:solidFill>
                <a:latin typeface="Arial" panose="020B0604020202020204" pitchFamily="34" charset="0"/>
              </a:rPr>
              <a:t>ал</a:t>
            </a:r>
            <a:r>
              <a:rPr lang="en-US" altLang="ru-RU" sz="3500" b="1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ru-RU" altLang="x-none" sz="3500" b="1" dirty="0" err="1">
                <a:solidFill>
                  <a:schemeClr val="tx1"/>
                </a:solidFill>
                <a:latin typeface="Arial" panose="020B0604020202020204" pitchFamily="34" charset="0"/>
              </a:rPr>
              <a:t>затор</a:t>
            </a:r>
            <a:endParaRPr lang="en-US" altLang="x-none" sz="3500" b="1" dirty="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x-none" sz="2500" dirty="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altLang="x-none" sz="2800" dirty="0" err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Снимок экрана 2024-11-08 1616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220" y="2526665"/>
            <a:ext cx="7543800" cy="30988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18745" y="6309360"/>
            <a:ext cx="7967345" cy="537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ru-RU" altLang="x-none" sz="2900" dirty="0" err="1">
                <a:solidFill>
                  <a:srgbClr val="000000"/>
                </a:solidFill>
                <a:sym typeface="+mn-ea"/>
              </a:rPr>
              <a:t>ПРАКТИКА: створення та показ зм</a:t>
            </a:r>
            <a:r>
              <a:rPr lang="en-US" altLang="x-none" sz="2900" dirty="0" err="1">
                <a:solidFill>
                  <a:srgbClr val="000000"/>
                </a:solidFill>
                <a:sym typeface="+mn-ea"/>
              </a:rPr>
              <a:t>i</a:t>
            </a:r>
            <a:r>
              <a:rPr lang="ru-RU" altLang="x-none" sz="2900" dirty="0" err="1">
                <a:solidFill>
                  <a:srgbClr val="000000"/>
                </a:solidFill>
                <a:sym typeface="+mn-ea"/>
              </a:rPr>
              <a:t>нних</a:t>
            </a:r>
            <a:endParaRPr lang="ru-RU" altLang="x-none" sz="2900" dirty="0" err="1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1024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Поняття </a:t>
            </a:r>
            <a:r>
              <a:rPr lang="en-US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r>
              <a:rPr lang="ru-RU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н</a:t>
            </a:r>
            <a:r>
              <a:rPr lang="en-US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r>
              <a:rPr lang="ru-RU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ц</a:t>
            </a:r>
            <a:r>
              <a:rPr lang="en-US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r>
              <a:rPr lang="ru-RU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ал</a:t>
            </a:r>
            <a:r>
              <a:rPr lang="en-US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r>
              <a:rPr lang="ru-RU"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затора</a:t>
            </a:r>
            <a:endParaRPr lang="ru-RU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386" name="Text Box 10241"/>
          <p:cNvSpPr txBox="1"/>
          <p:nvPr/>
        </p:nvSpPr>
        <p:spPr>
          <a:xfrm>
            <a:off x="609600" y="14224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Ініціалізатор </a:t>
            </a:r>
            <a:r>
              <a:rPr lang="ru-RU" altLang="x-none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— це механізм, за допомогою якого змінним присвоюються початкові значення. Ініціалізація важлива, оскільки вона гарантує, що змінні матимуть визначені значення до того, як з ними розпочнеться робота.</a:t>
            </a:r>
            <a:endParaRPr lang="ru-RU" altLang="x-none" sz="29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Простими словами, ініціалізатор — це спосіб надати змінній початкову інформацію або налаштування, з якими вона буде використовуватися в програмі.</a:t>
            </a:r>
            <a:endParaRPr lang="ru-RU" altLang="x-none" sz="29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Text Box 2867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Типи даних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3250" name="Text Box 28673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У значень, які записуються в змінні, є дуже важлива характеристика — тип даних. Це категорія, яка визначає, який вид інформації зберігається в змінній. Тип даних вказує на те, які операції можна виконувати з цим значенням і який формат даних буде використовуватись.</a:t>
            </a:r>
            <a:endParaRPr lang="ru-RU" altLang="x-none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Text Box 2867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Види типізацій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3250" name="Text Box 28673"/>
          <p:cNvSpPr txBox="1"/>
          <p:nvPr/>
        </p:nvSpPr>
        <p:spPr>
          <a:xfrm>
            <a:off x="609600" y="14224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7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Статична типізація</a:t>
            </a:r>
            <a:r>
              <a:rPr lang="ru-RU" altLang="x-none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 - тип даних об'єкта визначається явно на етапі компіляції.</a:t>
            </a:r>
            <a:endParaRPr lang="ru-RU" altLang="x-none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700" b="1" dirty="0" err="1">
                <a:solidFill>
                  <a:srgbClr val="000000"/>
                </a:solidFill>
                <a:sym typeface="+mn-ea"/>
              </a:rPr>
              <a:t>Динамічна типізація </a:t>
            </a:r>
            <a:r>
              <a:rPr lang="ru-RU" altLang="x-none" sz="2700" dirty="0" err="1">
                <a:solidFill>
                  <a:srgbClr val="000000"/>
                </a:solidFill>
                <a:sym typeface="+mn-ea"/>
              </a:rPr>
              <a:t>- тип даних об'єкта визначається автоматично на етапі виконання, </a:t>
            </a:r>
            <a:r>
              <a:rPr lang="en-US" altLang="x-none" sz="2700" dirty="0" err="1">
                <a:solidFill>
                  <a:srgbClr val="000000"/>
                </a:solidFill>
                <a:sym typeface="+mn-ea"/>
              </a:rPr>
              <a:t>i </a:t>
            </a:r>
            <a:r>
              <a:rPr lang="ru-RU" altLang="x-none" sz="2700" dirty="0" err="1">
                <a:solidFill>
                  <a:srgbClr val="000000"/>
                </a:solidFill>
                <a:sym typeface="+mn-ea"/>
              </a:rPr>
              <a:t>нав</a:t>
            </a:r>
            <a:r>
              <a:rPr lang="en-US" altLang="x-none" sz="2700" dirty="0" err="1">
                <a:solidFill>
                  <a:srgbClr val="000000"/>
                </a:solidFill>
                <a:sym typeface="+mn-ea"/>
              </a:rPr>
              <a:t>i</a:t>
            </a:r>
            <a:r>
              <a:rPr lang="ru-RU" altLang="x-none" sz="2700" dirty="0" err="1">
                <a:solidFill>
                  <a:srgbClr val="000000"/>
                </a:solidFill>
                <a:sym typeface="+mn-ea"/>
              </a:rPr>
              <a:t>ть може зм</a:t>
            </a:r>
            <a:r>
              <a:rPr lang="en-US" altLang="x-none" sz="2700" dirty="0" err="1">
                <a:solidFill>
                  <a:srgbClr val="000000"/>
                </a:solidFill>
                <a:sym typeface="+mn-ea"/>
              </a:rPr>
              <a:t>i</a:t>
            </a:r>
            <a:r>
              <a:rPr lang="ru-RU" altLang="x-none" sz="2700" dirty="0" err="1">
                <a:solidFill>
                  <a:srgbClr val="000000"/>
                </a:solidFill>
                <a:sym typeface="+mn-ea"/>
              </a:rPr>
              <a:t>нюватися в рантайм</a:t>
            </a:r>
            <a:r>
              <a:rPr lang="en-US" altLang="x-none" sz="2700" dirty="0" err="1">
                <a:solidFill>
                  <a:srgbClr val="000000"/>
                </a:solidFill>
                <a:sym typeface="+mn-ea"/>
              </a:rPr>
              <a:t>i</a:t>
            </a:r>
            <a:r>
              <a:rPr lang="ru-RU" altLang="x-none" sz="2700" dirty="0" err="1">
                <a:solidFill>
                  <a:srgbClr val="000000"/>
                </a:solidFill>
                <a:sym typeface="+mn-ea"/>
              </a:rPr>
              <a:t>.</a:t>
            </a:r>
            <a:endParaRPr lang="ru-RU" altLang="x-none" sz="2700" dirty="0" err="1">
              <a:solidFill>
                <a:srgbClr val="000000"/>
              </a:solidFill>
              <a:sym typeface="+mn-ea"/>
            </a:endParaRPr>
          </a:p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ru-RU" altLang="x-none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У </a:t>
            </a:r>
            <a:r>
              <a:rPr lang="en-US" altLang="x-none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Python</a:t>
            </a:r>
            <a:r>
              <a:rPr lang="ru-RU" altLang="x-none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 використовується динам</a:t>
            </a:r>
            <a:r>
              <a:rPr lang="en-US" altLang="x-none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ru-RU" altLang="x-none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чна типізація, а це означає, що нам </a:t>
            </a:r>
            <a:r>
              <a:rPr lang="ru-RU" altLang="x-none" sz="27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не доведеться обирати тип</a:t>
            </a:r>
            <a:r>
              <a:rPr lang="ru-RU" altLang="x-none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 для змінної самостійно.</a:t>
            </a:r>
            <a:endParaRPr lang="ru-RU" altLang="x-none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Text Box 317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alt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Основні типи даних Python</a:t>
            </a:r>
            <a:endParaRPr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9394" name="Text Box 31745"/>
          <p:cNvSpPr txBox="1"/>
          <p:nvPr/>
        </p:nvSpPr>
        <p:spPr>
          <a:xfrm>
            <a:off x="679450" y="1412875"/>
            <a:ext cx="7924800" cy="453548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457200" indent="-457200" defTabSz="457200"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числові типи (int, float, complex)</a:t>
            </a:r>
            <a:endParaRPr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рядки (str)</a:t>
            </a:r>
            <a:endParaRPr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sz="3200" dirty="0" err="1">
                <a:solidFill>
                  <a:srgbClr val="000000"/>
                </a:solidFill>
                <a:sym typeface="+mn-ea"/>
              </a:rPr>
              <a:t>бул</a:t>
            </a:r>
            <a:r>
              <a:rPr lang="en-US" sz="3200" dirty="0" err="1">
                <a:solidFill>
                  <a:srgbClr val="000000"/>
                </a:solidFill>
                <a:sym typeface="+mn-ea"/>
              </a:rPr>
              <a:t>i</a:t>
            </a:r>
            <a:r>
              <a:rPr sz="3200" dirty="0" err="1">
                <a:solidFill>
                  <a:srgbClr val="000000"/>
                </a:solidFill>
                <a:sym typeface="+mn-ea"/>
              </a:rPr>
              <a:t>в тип (bool)</a:t>
            </a:r>
            <a:endParaRPr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послідовності (list, tuple, range)</a:t>
            </a:r>
            <a:endParaRPr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множини (set, frozenset)</a:t>
            </a:r>
            <a:endParaRPr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словники (dict)</a:t>
            </a:r>
            <a:endParaRPr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відсутність типу (None)</a:t>
            </a:r>
            <a:endParaRPr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Text Box 317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Приклад з життя</a:t>
            </a:r>
            <a:endParaRPr 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9394" name="Text Box 31745"/>
          <p:cNvSpPr txBox="1"/>
          <p:nvPr/>
        </p:nvSpPr>
        <p:spPr>
          <a:xfrm>
            <a:off x="514350" y="1412875"/>
            <a:ext cx="8089900" cy="453580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 typeface="Arial" panose="020B0604020202020204" pitchFamily="34" charset="0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Уяви, що ти прикрашаєш новорічну ялинку. Щоб зробити її красивою і святковою, тобі потрібно виконати кілька кроків з різними елементами.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Зробимо аналогію з типами даних:</a:t>
            </a:r>
            <a:endParaRPr sz="1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 typeface="Arial" panose="020B0604020202020204" pitchFamily="34" charset="0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sz="1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Цілі числа (</a:t>
            </a:r>
            <a:r>
              <a:rPr lang="en-US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— це як кількість іграшок, які ти повісиш на ялинку. Наприклад, ти вирішуєш повісити 10 куль. Це число ціле, бо ти точно знаєш, що їх буде 10, без десяткових дробів</a:t>
            </a:r>
            <a:endParaRPr sz="1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Дробові числа (float)</a:t>
            </a:r>
            <a:r>
              <a:rPr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 — це як довжина гірлянд, які ти використовуєш для прикрашання ялинки. Наприклад, якщо у тебе є 2,5 метра гірлянди, то це дробове число, тому що довжина гірлянди може бути виражена з точністю до півметра</a:t>
            </a:r>
            <a:endParaRPr sz="1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Рядки (string)</a:t>
            </a:r>
            <a:r>
              <a:rPr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 — це як назви іграшок, які ти будеш вішати на ялинку. Наприклад, "кул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ька</a:t>
            </a:r>
            <a:r>
              <a:rPr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", "ангел", "сніжинка". Ці назви — рядки, що складаються з букв, і вони допомагають тобі легко зрозуміти, що саме ти вішаєш на ялинку</a:t>
            </a:r>
            <a:endParaRPr sz="1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Булеві значення (boolean) </a:t>
            </a:r>
            <a:r>
              <a:rPr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— це як відповідь на питання: "А чи потрібна мені взагалі ялинка?"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=))) </a:t>
            </a:r>
            <a:r>
              <a:rPr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Ти відповідаєш "так" або "ні" — це булеве значення, яке може бути або істинним (true), або хибним (false)</a:t>
            </a:r>
            <a:endParaRPr sz="1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defTabSz="457200"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Множина </a:t>
            </a:r>
            <a:r>
              <a:rPr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— це як список усіх прикрас, які ти збираєшся повісити на ялинку. Наприклад, список: ["кул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ька</a:t>
            </a:r>
            <a:r>
              <a:rPr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", "карамельна пали</a:t>
            </a:r>
            <a:r>
              <a:rPr lang="ru-RU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чка</a:t>
            </a:r>
            <a:r>
              <a:rPr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", "гірлянда", "сніжинка"]. Список дозволяє зібрати всі елементи, які ти будеш використовувати, в одному місці і працювати з ними як з цілим</a:t>
            </a:r>
            <a:endParaRPr sz="14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Text Box 3686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Визначення типу даних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9634" name="Text Box 36865"/>
          <p:cNvSpPr txBox="1"/>
          <p:nvPr/>
        </p:nvSpPr>
        <p:spPr>
          <a:xfrm>
            <a:off x="599440" y="1486535"/>
            <a:ext cx="7921625" cy="431927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5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altLang="x-none" sz="2700" b="1" dirty="0" err="1">
                <a:solidFill>
                  <a:srgbClr val="FF0000"/>
                </a:solidFill>
                <a:latin typeface="Arial" panose="020B0604020202020204" pitchFamily="34" charset="0"/>
              </a:rPr>
              <a:t>Тип даних</a:t>
            </a:r>
            <a:r>
              <a:rPr altLang="x-none" sz="2700" dirty="0" err="1">
                <a:solidFill>
                  <a:srgbClr val="FF0000"/>
                </a:solidFill>
                <a:latin typeface="Arial" panose="020B0604020202020204" pitchFamily="34" charset="0"/>
              </a:rPr>
              <a:t> - це характеристика змінної або константи, що визначає </a:t>
            </a:r>
            <a:r>
              <a:rPr altLang="x-none" sz="2700" b="1" dirty="0" err="1">
                <a:solidFill>
                  <a:srgbClr val="FF0000"/>
                </a:solidFill>
                <a:latin typeface="Arial" panose="020B0604020202020204" pitchFamily="34" charset="0"/>
              </a:rPr>
              <a:t>діапазон </a:t>
            </a:r>
            <a:r>
              <a:rPr altLang="x-none" sz="2700" dirty="0" err="1">
                <a:solidFill>
                  <a:srgbClr val="FF0000"/>
                </a:solidFill>
                <a:latin typeface="Arial" panose="020B0604020202020204" pitchFamily="34" charset="0"/>
              </a:rPr>
              <a:t>(або множину) допустимих значень, </a:t>
            </a:r>
            <a:r>
              <a:rPr altLang="x-none" sz="2700" b="1" dirty="0" err="1">
                <a:solidFill>
                  <a:srgbClr val="FF0000"/>
                </a:solidFill>
                <a:latin typeface="Arial" panose="020B0604020202020204" pitchFamily="34" charset="0"/>
              </a:rPr>
              <a:t>набір опера</a:t>
            </a:r>
            <a:r>
              <a:rPr lang="ru-RU" sz="2700" b="1" dirty="0" err="1">
                <a:solidFill>
                  <a:srgbClr val="FF0000"/>
                </a:solidFill>
                <a:latin typeface="Arial" panose="020B0604020202020204" pitchFamily="34" charset="0"/>
              </a:rPr>
              <a:t>ц</a:t>
            </a:r>
            <a:r>
              <a:rPr altLang="x-none" sz="2700" b="1" dirty="0" err="1">
                <a:solidFill>
                  <a:srgbClr val="FF0000"/>
                </a:solidFill>
                <a:latin typeface="Arial" panose="020B0604020202020204" pitchFamily="34" charset="0"/>
              </a:rPr>
              <a:t>і</a:t>
            </a:r>
            <a:r>
              <a:rPr lang="ru-RU" sz="2700" b="1" dirty="0" err="1">
                <a:solidFill>
                  <a:srgbClr val="FF0000"/>
                </a:solidFill>
                <a:latin typeface="Arial" panose="020B0604020202020204" pitchFamily="34" charset="0"/>
              </a:rPr>
              <a:t>й</a:t>
            </a:r>
            <a:r>
              <a:rPr altLang="x-none" sz="2700" b="1" dirty="0" err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altLang="x-none" sz="2700" dirty="0" err="1">
                <a:solidFill>
                  <a:srgbClr val="FF0000"/>
                </a:solidFill>
                <a:latin typeface="Arial" panose="020B0604020202020204" pitchFamily="34" charset="0"/>
              </a:rPr>
              <a:t>для роботи з цими значеннями, а також </a:t>
            </a:r>
            <a:r>
              <a:rPr altLang="x-none" sz="2700" b="1" dirty="0" err="1">
                <a:solidFill>
                  <a:srgbClr val="FF0000"/>
                </a:solidFill>
                <a:latin typeface="Arial" panose="020B0604020202020204" pitchFamily="34" charset="0"/>
              </a:rPr>
              <a:t>розмір блоку пам'яті</a:t>
            </a:r>
            <a:r>
              <a:rPr altLang="x-none" sz="2700" dirty="0" err="1">
                <a:solidFill>
                  <a:srgbClr val="FF0000"/>
                </a:solidFill>
                <a:latin typeface="Arial" panose="020B0604020202020204" pitchFamily="34" charset="0"/>
              </a:rPr>
              <a:t>, що виділяється для зберігання даних, і </a:t>
            </a:r>
            <a:r>
              <a:rPr altLang="x-none" sz="2700" b="1" dirty="0" err="1">
                <a:solidFill>
                  <a:srgbClr val="FF0000"/>
                </a:solidFill>
                <a:latin typeface="Arial" panose="020B0604020202020204" pitchFamily="34" charset="0"/>
              </a:rPr>
              <a:t>структуру цього блоку пам'яті</a:t>
            </a:r>
            <a:r>
              <a:rPr altLang="x-none" sz="2700" dirty="0" err="1">
                <a:solidFill>
                  <a:srgbClr val="FF0000"/>
                </a:solidFill>
                <a:latin typeface="Arial" panose="020B0604020202020204" pitchFamily="34" charset="0"/>
              </a:rPr>
              <a:t> (як в оперативній пам'яті буде збережено, і як процесор сприйматиме дане значення). </a:t>
            </a:r>
            <a:endParaRPr altLang="x-none" sz="2700" dirty="0" err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Алфавіт мови складається з: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4" name="Text Box 6145"/>
          <p:cNvSpPr txBox="1"/>
          <p:nvPr/>
        </p:nvSpPr>
        <p:spPr>
          <a:xfrm>
            <a:off x="609600" y="145732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1630" indent="-341630" defTabSz="457200">
              <a:spcBef>
                <a:spcPts val="7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altLang="x-none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Прописних і малих літер латинського алфавіту (A-Z, a-z). Прописні та малі літери в коді розрізняються, ця властивість називається </a:t>
            </a:r>
            <a:r>
              <a:rPr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чутливістю до регістру символів</a:t>
            </a:r>
            <a:r>
              <a:rPr altLang="x-none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 (регістрозалежність). Приклади регістрозалежних мов: </a:t>
            </a:r>
            <a:r>
              <a:rPr lang="en-US" altLang="x-none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Python, </a:t>
            </a:r>
            <a:r>
              <a:rPr altLang="x-none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Java, C++, C#. Приклади регістронезалежних мов: HTML, SQL.</a:t>
            </a:r>
            <a:endParaRPr altLang="x-none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 Box 716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sym typeface="+mn-ea"/>
              </a:rPr>
              <a:t>Алфавіт мови складається з: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2" name="Text Box 7169"/>
          <p:cNvSpPr txBox="1"/>
          <p:nvPr/>
        </p:nvSpPr>
        <p:spPr>
          <a:xfrm>
            <a:off x="609600" y="145732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1630" indent="-341630" defTabSz="457200">
              <a:spcBef>
                <a:spcPts val="8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x-none" sz="3500" dirty="0" err="1">
                <a:solidFill>
                  <a:srgbClr val="000000"/>
                </a:solidFill>
                <a:latin typeface="Arial" panose="020B0604020202020204" pitchFamily="34" charset="0"/>
              </a:rPr>
              <a:t>Цифр від 0 до 9</a:t>
            </a:r>
            <a:endParaRPr lang="ru-RU" altLang="x-none" sz="3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x-none" sz="3500" dirty="0" err="1">
                <a:solidFill>
                  <a:srgbClr val="000000"/>
                </a:solidFill>
                <a:latin typeface="Arial" panose="020B0604020202020204" pitchFamily="34" charset="0"/>
              </a:rPr>
              <a:t>Пробільних символів (пробіл, горизонтальна табуляція TAB, перехід на наступний рядок ENTER)</a:t>
            </a:r>
            <a:endParaRPr lang="ru-RU" altLang="x-none" sz="3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8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x-none" sz="3500" dirty="0" err="1">
                <a:solidFill>
                  <a:srgbClr val="000000"/>
                </a:solidFill>
                <a:latin typeface="Arial" panose="020B0604020202020204" pitchFamily="34" charset="0"/>
              </a:rPr>
              <a:t>Спеціальних символів: , . ; : _ + - * / % </a:t>
            </a:r>
            <a:r>
              <a:rPr lang="en-US" altLang="x-none" sz="3500" dirty="0" err="1">
                <a:solidFill>
                  <a:srgbClr val="000000"/>
                </a:solidFill>
                <a:latin typeface="Arial" panose="020B0604020202020204" pitchFamily="34" charset="0"/>
              </a:rPr>
              <a:t>@ </a:t>
            </a:r>
            <a:r>
              <a:rPr lang="ru-RU" altLang="x-none" sz="3500" dirty="0" err="1">
                <a:solidFill>
                  <a:srgbClr val="000000"/>
                </a:solidFill>
                <a:latin typeface="Arial" panose="020B0604020202020204" pitchFamily="34" charset="0"/>
              </a:rPr>
              <a:t>&lt; &gt; = ^ ! &amp; | ~ ( ) { } [ ] « ' #</a:t>
            </a:r>
            <a:endParaRPr lang="ru-RU" altLang="x-none" sz="35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ext Box 819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Поняття лексеми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290" name="Text Box 8193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10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4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Лексема </a:t>
            </a:r>
            <a:r>
              <a:rPr lang="ru-RU" altLang="x-none" sz="4000" dirty="0" err="1">
                <a:solidFill>
                  <a:srgbClr val="000000"/>
                </a:solidFill>
                <a:latin typeface="Arial" panose="020B0604020202020204" pitchFamily="34" charset="0"/>
              </a:rPr>
              <a:t>- це найменша неподільна частина мови, яку розпізнає компілятор. Із лексем складаються всі мовні конструкції.</a:t>
            </a:r>
            <a:endParaRPr lang="ru-RU" altLang="x-none" sz="40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План презентації</a:t>
            </a:r>
            <a:endParaRPr lang="ru-RU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611188" y="1412875"/>
            <a:ext cx="8208962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altLang="x-none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Змінні та їх використання</a:t>
            </a:r>
            <a:endParaRPr altLang="x-none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altLang="x-none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Введення та виведення даних</a:t>
            </a:r>
            <a:endParaRPr altLang="x-none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altLang="x-none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Константи та літерали</a:t>
            </a:r>
            <a:endParaRPr altLang="x-none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altLang="x-none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Оператори та їх типи</a:t>
            </a:r>
            <a:endParaRPr altLang="x-none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altLang="x-none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Арифметичні оператори</a:t>
            </a:r>
            <a:endParaRPr altLang="x-none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altLang="x-none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Пріоритети операторів</a:t>
            </a:r>
            <a:endParaRPr altLang="x-none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altLang="x-none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Помилки </a:t>
            </a:r>
            <a:r>
              <a:rPr lang="ru-RU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та </a:t>
            </a:r>
            <a:r>
              <a:rPr altLang="x-none" sz="3000" dirty="0" err="1">
                <a:solidFill>
                  <a:srgbClr val="000000"/>
                </a:solidFill>
                <a:sym typeface="+mn-ea"/>
              </a:rPr>
              <a:t>їх</a:t>
            </a:r>
            <a:r>
              <a:rPr lang="ru-RU" sz="3000" dirty="0" err="1">
                <a:solidFill>
                  <a:srgbClr val="000000"/>
                </a:solidFill>
                <a:sym typeface="+mn-ea"/>
              </a:rPr>
              <a:t> виправлення</a:t>
            </a:r>
            <a:endParaRPr lang="ru-RU" sz="3000" dirty="0" err="1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 Box 921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Класи лексем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338" name="Text Box 9217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1630" indent="-341630" defTabSz="457200">
              <a:spcBef>
                <a:spcPts val="10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x-none" sz="4000" dirty="0" err="1">
                <a:solidFill>
                  <a:srgbClr val="000000"/>
                </a:solidFill>
                <a:latin typeface="Arial" panose="020B0604020202020204" pitchFamily="34" charset="0"/>
              </a:rPr>
              <a:t> ідентифікатори (identifiers)</a:t>
            </a:r>
            <a:endParaRPr lang="ru-RU" altLang="x-none" sz="4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10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x-none" sz="4000" dirty="0" err="1">
                <a:solidFill>
                  <a:srgbClr val="000000"/>
                </a:solidFill>
                <a:latin typeface="Arial" panose="020B0604020202020204" pitchFamily="34" charset="0"/>
              </a:rPr>
              <a:t> ключові слова (keywords) </a:t>
            </a:r>
            <a:endParaRPr lang="ru-RU" altLang="x-none" sz="4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10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x-none" sz="4000" dirty="0" err="1">
                <a:solidFill>
                  <a:srgbClr val="000000"/>
                </a:solidFill>
                <a:latin typeface="Arial" panose="020B0604020202020204" pitchFamily="34" charset="0"/>
              </a:rPr>
              <a:t> літерали (literals)</a:t>
            </a:r>
            <a:endParaRPr lang="ru-RU" altLang="x-none" sz="4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10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x-none" sz="4000" dirty="0" err="1">
                <a:solidFill>
                  <a:srgbClr val="000000"/>
                </a:solidFill>
                <a:latin typeface="Arial" panose="020B0604020202020204" pitchFamily="34" charset="0"/>
              </a:rPr>
              <a:t> роздільники (separators)</a:t>
            </a:r>
            <a:endParaRPr lang="ru-RU" altLang="x-none" sz="4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10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ru-RU" altLang="x-none" sz="4000" dirty="0" err="1">
                <a:solidFill>
                  <a:srgbClr val="000000"/>
                </a:solidFill>
                <a:latin typeface="Arial" panose="020B0604020202020204" pitchFamily="34" charset="0"/>
              </a:rPr>
              <a:t> оператори (operators)</a:t>
            </a:r>
            <a:endParaRPr lang="ru-RU" altLang="x-none" sz="40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1228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Ключові слова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0482" name="Text Box 12289"/>
          <p:cNvSpPr txBox="1"/>
          <p:nvPr/>
        </p:nvSpPr>
        <p:spPr>
          <a:xfrm>
            <a:off x="609600" y="1484313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10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altLang="x-none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Ключове слово</a:t>
            </a:r>
            <a:r>
              <a:rPr altLang="x-none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 — це зарезервоване слово, яке має особливе значення для компілятора або інтерпретатора мови. Ключові слова є частиною синтаксису мови програмування і використовуються для позначення операцій, структур керування, декларацій та інших функцій, вбудованих у мову.</a:t>
            </a:r>
            <a:endParaRPr altLang="x-none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altLang="x-none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10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altLang="x-none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Оскільки ключові слова передбачені та зарезервовані, </a:t>
            </a:r>
            <a:r>
              <a:rPr altLang="x-none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вони не можуть використовуватися як імена змінних</a:t>
            </a:r>
            <a:r>
              <a:rPr altLang="x-none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, функцій або інших користувацьких ідентифікаторів.</a:t>
            </a:r>
            <a:endParaRPr altLang="x-none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Text Box 1331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sym typeface="+mn-ea"/>
              </a:rPr>
              <a:t>Ключові слова</a:t>
            </a:r>
            <a:r>
              <a:rPr lang="en-US" altLang="ru-RU" sz="4200" dirty="0" err="1">
                <a:solidFill>
                  <a:srgbClr val="FFFFFF"/>
                </a:solidFill>
                <a:sym typeface="+mn-ea"/>
              </a:rPr>
              <a:t> 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мови </a:t>
            </a: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Python</a:t>
            </a:r>
            <a:endParaRPr lang="en-US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30" name="Text Box 13313"/>
          <p:cNvSpPr txBox="1"/>
          <p:nvPr/>
        </p:nvSpPr>
        <p:spPr>
          <a:xfrm>
            <a:off x="538163" y="1485900"/>
            <a:ext cx="7994650" cy="46069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ctr" defTabSz="457200">
              <a:spcBef>
                <a:spcPts val="7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4000" b="1" dirty="0" err="1">
                <a:solidFill>
                  <a:srgbClr val="7030A0"/>
                </a:solidFill>
                <a:latin typeface="Arial" panose="020B0604020202020204" pitchFamily="34" charset="0"/>
              </a:rPr>
              <a:t>and, as, assert, async, await, break, class, continue, def, del, </a:t>
            </a:r>
            <a:r>
              <a:rPr lang="en-US" altLang="x-none" sz="4000" b="1" dirty="0" err="1">
                <a:solidFill>
                  <a:srgbClr val="7030A0"/>
                </a:solidFill>
                <a:sym typeface="+mn-ea"/>
              </a:rPr>
              <a:t>False,</a:t>
            </a:r>
            <a:r>
              <a:rPr lang="ru-RU" altLang="en-US" sz="4000" b="1" dirty="0" err="1">
                <a:solidFill>
                  <a:srgbClr val="7030A0"/>
                </a:solidFill>
                <a:sym typeface="+mn-ea"/>
              </a:rPr>
              <a:t> </a:t>
            </a:r>
            <a:r>
              <a:rPr lang="en-US" altLang="x-none" sz="4000" b="1" dirty="0" err="1">
                <a:solidFill>
                  <a:srgbClr val="7030A0"/>
                </a:solidFill>
                <a:latin typeface="Arial" panose="020B0604020202020204" pitchFamily="34" charset="0"/>
              </a:rPr>
              <a:t>elif, else, except, finally, for, from, global, if, import, in, is, lambda, </a:t>
            </a:r>
            <a:r>
              <a:rPr lang="en-US" altLang="x-none" sz="4000" b="1" dirty="0" err="1">
                <a:solidFill>
                  <a:srgbClr val="7030A0"/>
                </a:solidFill>
                <a:sym typeface="+mn-ea"/>
              </a:rPr>
              <a:t>None,</a:t>
            </a:r>
            <a:r>
              <a:rPr lang="ru-RU" altLang="en-US" sz="4000" b="1" dirty="0" err="1">
                <a:solidFill>
                  <a:srgbClr val="7030A0"/>
                </a:solidFill>
                <a:sym typeface="+mn-ea"/>
              </a:rPr>
              <a:t> </a:t>
            </a:r>
            <a:r>
              <a:rPr lang="en-US" altLang="x-none" sz="4000" b="1" dirty="0" err="1">
                <a:solidFill>
                  <a:srgbClr val="7030A0"/>
                </a:solidFill>
                <a:latin typeface="Arial" panose="020B0604020202020204" pitchFamily="34" charset="0"/>
              </a:rPr>
              <a:t>nonlocal, not, or, pass, raise, return, </a:t>
            </a:r>
            <a:r>
              <a:rPr lang="en-US" altLang="x-none" sz="4000" b="1" dirty="0" err="1">
                <a:solidFill>
                  <a:srgbClr val="7030A0"/>
                </a:solidFill>
                <a:sym typeface="+mn-ea"/>
              </a:rPr>
              <a:t>True,</a:t>
            </a:r>
            <a:r>
              <a:rPr lang="ru-RU" altLang="en-US" sz="4000" b="1" dirty="0" err="1">
                <a:solidFill>
                  <a:srgbClr val="7030A0"/>
                </a:solidFill>
                <a:sym typeface="+mn-ea"/>
              </a:rPr>
              <a:t> </a:t>
            </a:r>
            <a:r>
              <a:rPr lang="en-US" altLang="x-none" sz="4000" b="1" dirty="0" err="1">
                <a:solidFill>
                  <a:srgbClr val="7030A0"/>
                </a:solidFill>
                <a:latin typeface="Arial" panose="020B0604020202020204" pitchFamily="34" charset="0"/>
              </a:rPr>
              <a:t>try, while, with, yield</a:t>
            </a:r>
            <a:endParaRPr lang="en-US" altLang="x-none" sz="4000" b="1" dirty="0" err="1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Text Box 1433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Поняття літералу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4578" name="Text Box 14337"/>
          <p:cNvSpPr txBox="1"/>
          <p:nvPr/>
        </p:nvSpPr>
        <p:spPr>
          <a:xfrm>
            <a:off x="609600" y="145732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9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Літерал </a:t>
            </a:r>
            <a:r>
              <a:rPr lang="ru-RU" altLang="x-none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— це фіксоване значення, представлене в коді програми. Літерал безпосередньо вказує на яке-небудь конкретне значення даних, наприклад, число, рядок, булеве значення або інший тип даних. Він є "жорстко зашитим" значенням у програмі і не змінюється в процесі її виконання.</a:t>
            </a:r>
            <a:endParaRPr lang="ru-RU" altLang="x-none" sz="29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Text Box 1536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Приклади л</a:t>
            </a: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терал</a:t>
            </a: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в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6626" name="Text Box 15361"/>
          <p:cNvSpPr txBox="1"/>
          <p:nvPr/>
        </p:nvSpPr>
        <p:spPr>
          <a:xfrm>
            <a:off x="539750" y="1457325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457200" indent="-457200" defTabSz="457200">
              <a:lnSpc>
                <a:spcPct val="80000"/>
              </a:lnSpc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Цілочисельні літерали: </a:t>
            </a:r>
            <a:r>
              <a:rPr lang="ru-RU" altLang="x-none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42, 100, -7</a:t>
            </a:r>
            <a:endParaRPr lang="ru-RU" altLang="x-none" sz="25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lnSpc>
                <a:spcPct val="80000"/>
              </a:lnSpc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Дробові літерали: </a:t>
            </a:r>
            <a:r>
              <a:rPr lang="ru-RU" altLang="x-none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3.14, -0.001, 2.0</a:t>
            </a:r>
            <a:endParaRPr lang="ru-RU" altLang="x-none" sz="25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lnSpc>
                <a:spcPct val="80000"/>
              </a:lnSpc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Рядкові літерали: </a:t>
            </a:r>
            <a:r>
              <a:rPr lang="ru-RU" altLang="x-none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"hello", 'world'</a:t>
            </a:r>
            <a:endParaRPr lang="ru-RU" altLang="x-none" sz="25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lnSpc>
                <a:spcPct val="80000"/>
              </a:lnSpc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Булеві літерали: </a:t>
            </a:r>
            <a:r>
              <a:rPr lang="ru-RU" altLang="x-none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True, False</a:t>
            </a:r>
            <a:endParaRPr lang="ru-RU" altLang="x-none" sz="25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lnSpc>
                <a:spcPct val="80000"/>
              </a:lnSpc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Літерали для None: </a:t>
            </a:r>
            <a:r>
              <a:rPr lang="ru-RU" altLang="x-none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None</a:t>
            </a:r>
            <a:endParaRPr lang="ru-RU" altLang="x-none"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lnSpc>
                <a:spcPct val="80000"/>
              </a:lnSpc>
              <a:spcBef>
                <a:spcPts val="8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Спискові літерали: </a:t>
            </a:r>
            <a:r>
              <a:rPr lang="ru-RU" altLang="x-none" sz="2500" b="1" dirty="0" err="1">
                <a:solidFill>
                  <a:srgbClr val="000000"/>
                </a:solidFill>
                <a:latin typeface="Arial" panose="020B0604020202020204" pitchFamily="34" charset="0"/>
              </a:rPr>
              <a:t>[1, 2, 3], ["apple", "banana"]</a:t>
            </a:r>
            <a:endParaRPr lang="ru-RU" altLang="x-none" sz="25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Text Box 1638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Поняття оператора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8674" name="Text Box 16385"/>
          <p:cNvSpPr txBox="1"/>
          <p:nvPr/>
        </p:nvSpPr>
        <p:spPr>
          <a:xfrm>
            <a:off x="609600" y="1385888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Оператор </a:t>
            </a:r>
            <a:r>
              <a:rPr lang="ru-RU" altLang="x-none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- це конструкція мови програмування, яка виконує певну дію над аргументами (операндами), а </a:t>
            </a: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операнд </a:t>
            </a:r>
            <a:r>
              <a:rPr lang="ru-RU" altLang="x-none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- це аргумент оператора, тобто те значення, над яким оператор виконує дію.</a:t>
            </a:r>
            <a:endParaRPr lang="ru-RU" altLang="x-none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8675" name="Picture 163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7380" y="4080510"/>
            <a:ext cx="7038340" cy="23933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ext Box 1740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Класифікація за кількістю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2" name="Text Box 17409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67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За кількістю операндів оператори поділяють на:</a:t>
            </a:r>
            <a:endParaRPr lang="ru-RU" altLang="x-none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6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Унарні </a:t>
            </a:r>
            <a:r>
              <a:rPr lang="ru-RU" altLang="x-none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- потребують наявності 1 операнда (</a:t>
            </a:r>
            <a:r>
              <a:rPr lang="en-US" altLang="x-none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-, not, ~)</a:t>
            </a:r>
            <a:endParaRPr lang="ru-RU" altLang="x-none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6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Бінарні </a:t>
            </a:r>
            <a:r>
              <a:rPr lang="ru-RU" altLang="x-none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- потребують 2 операнди</a:t>
            </a:r>
            <a:r>
              <a:rPr lang="en-US" altLang="ru-RU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 (+, -, *, /, //, %, **, ==, !=, &gt;, &lt;, &gt;=, &lt;=, and, or, &amp;, |, ^, &lt;&lt;, &gt;&gt;)</a:t>
            </a:r>
            <a:endParaRPr lang="ru-RU" altLang="x-none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675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Тернарний </a:t>
            </a:r>
            <a:r>
              <a:rPr lang="ru-RU" altLang="x-none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- складається з трьох операндів</a:t>
            </a:r>
            <a:r>
              <a:rPr lang="en-US" altLang="ru-RU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 (x if condition else y)</a:t>
            </a:r>
            <a:endParaRPr lang="en-US" altLang="ru-RU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Text Box 1945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</a:t>
            </a: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ор</a:t>
            </a: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тети оператор</a:t>
            </a: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в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4818" name="Content Placeholder 19457"/>
          <p:cNvSpPr>
            <a:spLocks noGrp="1"/>
          </p:cNvSpPr>
          <p:nvPr>
            <p:ph idx="4294967295"/>
          </p:nvPr>
        </p:nvSpPr>
        <p:spPr>
          <a:xfrm>
            <a:off x="609600" y="1600200"/>
            <a:ext cx="7924800" cy="4419600"/>
          </a:xfrm>
          <a:ln>
            <a:solidFill>
              <a:srgbClr val="000000"/>
            </a:solidFill>
            <a:miter/>
          </a:ln>
        </p:spPr>
        <p:txBody>
          <a:bodyPr wrap="square" lIns="90000" tIns="46800" rIns="90000" bIns="46800" anchor="t" anchorCtr="0"/>
          <a:p>
            <a:endParaRPr lang="en-GB"/>
          </a:p>
        </p:txBody>
      </p:sp>
      <p:pic>
        <p:nvPicPr>
          <p:cNvPr id="2" name="Picture 1" descr="Снимок экрана 2024-11-08 1512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1179195"/>
            <a:ext cx="7859395" cy="51219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0" y="6395720"/>
            <a:ext cx="90900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b="1">
                <a:solidFill>
                  <a:srgbClr val="0070C0"/>
                </a:solidFill>
              </a:rPr>
              <a:t>https://docs.python.org/3/reference/expressions.html#operator-precedence</a:t>
            </a:r>
            <a:endParaRPr lang="en-US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Text Box 2048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Групи оператор</a:t>
            </a:r>
            <a:r>
              <a:rPr lang="en-US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в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66" name="Text Box 20481"/>
          <p:cNvSpPr txBox="1"/>
          <p:nvPr/>
        </p:nvSpPr>
        <p:spPr>
          <a:xfrm>
            <a:off x="521970" y="1493520"/>
            <a:ext cx="801941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1630" indent="-341630" defTabSz="457200">
              <a:spcBef>
                <a:spcPts val="62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умовні оператори (if, elif, else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, match-case</a:t>
            </a:r>
            <a:r>
              <a:rPr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62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оператори циклу (while, for)</a:t>
            </a:r>
            <a:endParaRPr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62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оператори безумовного переходу (return, break, continue, raise)</a:t>
            </a:r>
            <a:endParaRPr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62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мітки (case, default, user labels)</a:t>
            </a:r>
            <a:endParaRPr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62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оператори-вирази</a:t>
            </a:r>
            <a:endParaRPr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62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оператори-операції (арифметичні, логічні, порозрядні та операції порівняння)</a:t>
            </a:r>
            <a:endParaRPr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1630" indent="-341630" defTabSz="457200">
              <a:spcBef>
                <a:spcPts val="62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sz="2500" dirty="0" err="1">
                <a:solidFill>
                  <a:srgbClr val="000000"/>
                </a:solidFill>
                <a:latin typeface="Arial" panose="020B0604020202020204" pitchFamily="34" charset="0"/>
              </a:rPr>
              <a:t>блоки</a:t>
            </a:r>
            <a:endParaRPr sz="25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Text Box 2252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400" dirty="0" err="1">
                <a:solidFill>
                  <a:schemeClr val="bg1"/>
                </a:solidFill>
                <a:sym typeface="+mn-ea"/>
              </a:rPr>
              <a:t>Роздільники </a:t>
            </a:r>
            <a:endParaRPr lang="ru-RU" altLang="x-none" sz="4400" dirty="0" err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40962" name="Text Box 22529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9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400" b="1" dirty="0" err="1">
                <a:solidFill>
                  <a:srgbClr val="000000"/>
                </a:solidFill>
                <a:sym typeface="+mn-ea"/>
              </a:rPr>
              <a:t>Роздільники </a:t>
            </a:r>
            <a:r>
              <a:rPr lang="ru-RU" altLang="x-none" sz="3400" dirty="0" err="1">
                <a:solidFill>
                  <a:srgbClr val="000000"/>
                </a:solidFill>
                <a:latin typeface="Arial" panose="020B0604020202020204" pitchFamily="34" charset="0"/>
              </a:rPr>
              <a:t>- це спеціальні символи, що використовуються в коді:</a:t>
            </a:r>
            <a:endParaRPr lang="ru-RU" altLang="x-none" sz="3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9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5000" dirty="0" err="1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ru-RU" altLang="x-none" sz="5000" dirty="0" err="1">
                <a:solidFill>
                  <a:srgbClr val="00B0F0"/>
                </a:solidFill>
                <a:latin typeface="Arial" panose="020B0604020202020204" pitchFamily="34" charset="0"/>
              </a:rPr>
              <a:t>()</a:t>
            </a:r>
            <a:r>
              <a:rPr lang="ru-RU" altLang="x-none" sz="5000" dirty="0" err="1">
                <a:solidFill>
                  <a:srgbClr val="000000"/>
                </a:solidFill>
                <a:latin typeface="Arial" panose="020B0604020202020204" pitchFamily="34" charset="0"/>
              </a:rPr>
              <a:t>”, “</a:t>
            </a:r>
            <a:r>
              <a:rPr lang="ru-RU" altLang="x-none" sz="5000" dirty="0" err="1">
                <a:solidFill>
                  <a:srgbClr val="00B0F0"/>
                </a:solidFill>
                <a:latin typeface="Arial" panose="020B0604020202020204" pitchFamily="34" charset="0"/>
              </a:rPr>
              <a:t>[]</a:t>
            </a:r>
            <a:r>
              <a:rPr lang="ru-RU" altLang="x-none" sz="5000" dirty="0" err="1">
                <a:solidFill>
                  <a:srgbClr val="000000"/>
                </a:solidFill>
                <a:latin typeface="Arial" panose="020B0604020202020204" pitchFamily="34" charset="0"/>
              </a:rPr>
              <a:t>”, “</a:t>
            </a:r>
            <a:r>
              <a:rPr lang="ru-RU" altLang="x-none" sz="5000" dirty="0" err="1">
                <a:solidFill>
                  <a:srgbClr val="00B0F0"/>
                </a:solidFill>
                <a:latin typeface="Arial" panose="020B0604020202020204" pitchFamily="34" charset="0"/>
              </a:rPr>
              <a:t>{}</a:t>
            </a:r>
            <a:r>
              <a:rPr lang="ru-RU" altLang="x-none" sz="5000" dirty="0" err="1">
                <a:solidFill>
                  <a:srgbClr val="000000"/>
                </a:solidFill>
                <a:latin typeface="Arial" panose="020B0604020202020204" pitchFamily="34" charset="0"/>
              </a:rPr>
              <a:t>”, </a:t>
            </a:r>
            <a:r>
              <a:rPr lang="ru-RU" altLang="x-none" sz="5000" dirty="0" err="1">
                <a:solidFill>
                  <a:srgbClr val="000000"/>
                </a:solidFill>
                <a:sym typeface="+mn-ea"/>
              </a:rPr>
              <a:t>“</a:t>
            </a:r>
            <a:r>
              <a:rPr lang="ru-RU" altLang="x-none" sz="5000" dirty="0" err="1">
                <a:solidFill>
                  <a:srgbClr val="00B0F0"/>
                </a:solidFill>
                <a:sym typeface="+mn-ea"/>
              </a:rPr>
              <a:t>:</a:t>
            </a:r>
            <a:r>
              <a:rPr lang="ru-RU" altLang="x-none" sz="5000" dirty="0" err="1">
                <a:solidFill>
                  <a:srgbClr val="000000"/>
                </a:solidFill>
                <a:sym typeface="+mn-ea"/>
              </a:rPr>
              <a:t>”,</a:t>
            </a:r>
            <a:r>
              <a:rPr lang="en-US" altLang="ru-RU" sz="5000" dirty="0" err="1">
                <a:solidFill>
                  <a:srgbClr val="000000"/>
                </a:solidFill>
                <a:sym typeface="+mn-ea"/>
              </a:rPr>
              <a:t> </a:t>
            </a:r>
            <a:r>
              <a:rPr lang="ru-RU" altLang="x-none" sz="5000" dirty="0" err="1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ru-RU" altLang="x-none" sz="5000" dirty="0" err="1">
                <a:solidFill>
                  <a:srgbClr val="00B0F0"/>
                </a:solidFill>
                <a:latin typeface="Arial" panose="020B0604020202020204" pitchFamily="34" charset="0"/>
              </a:rPr>
              <a:t>;</a:t>
            </a:r>
            <a:r>
              <a:rPr lang="ru-RU" altLang="x-none" sz="5000" dirty="0" err="1">
                <a:solidFill>
                  <a:srgbClr val="000000"/>
                </a:solidFill>
                <a:latin typeface="Arial" panose="020B0604020202020204" pitchFamily="34" charset="0"/>
              </a:rPr>
              <a:t>”, “</a:t>
            </a:r>
            <a:r>
              <a:rPr lang="ru-RU" altLang="x-none" sz="5000" dirty="0" err="1">
                <a:solidFill>
                  <a:srgbClr val="00B0F0"/>
                </a:solidFill>
                <a:latin typeface="Arial" panose="020B0604020202020204" pitchFamily="34" charset="0"/>
              </a:rPr>
              <a:t>,</a:t>
            </a:r>
            <a:r>
              <a:rPr lang="ru-RU" altLang="x-none" sz="5000" dirty="0" err="1">
                <a:solidFill>
                  <a:srgbClr val="000000"/>
                </a:solidFill>
                <a:latin typeface="Arial" panose="020B0604020202020204" pitchFamily="34" charset="0"/>
              </a:rPr>
              <a:t>”, “</a:t>
            </a:r>
            <a:r>
              <a:rPr lang="ru-RU" altLang="x-none" sz="5000" dirty="0" err="1">
                <a:solidFill>
                  <a:srgbClr val="00B0F0"/>
                </a:solidFill>
                <a:latin typeface="Arial" panose="020B0604020202020204" pitchFamily="34" charset="0"/>
              </a:rPr>
              <a:t>.</a:t>
            </a:r>
            <a:r>
              <a:rPr lang="ru-RU" altLang="x-none" sz="5000" dirty="0" err="1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endParaRPr lang="ru-RU" altLang="x-none" sz="5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9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ru-RU" altLang="x-none" sz="50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Контрольн</a:t>
            </a:r>
            <a:r>
              <a:rPr lang="en-US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i </a:t>
            </a:r>
            <a:r>
              <a:rPr 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питання</a:t>
            </a:r>
            <a:endParaRPr 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611188" y="1412875"/>
            <a:ext cx="8208962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sz="27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Хто є творцем Python?</a:t>
            </a:r>
            <a:endParaRPr sz="2700" dirty="0" err="1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sz="27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Етапи розробки ПЗ</a:t>
            </a:r>
            <a:endParaRPr sz="2700" dirty="0" err="1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sz="27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Що таке алгоритм</a:t>
            </a:r>
            <a:endParaRPr sz="2700" dirty="0" err="1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sz="27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Способи запису алгоритмів</a:t>
            </a:r>
            <a:endParaRPr sz="2700" dirty="0" err="1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sz="27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Різниця між компіляцією та інтерпретацією</a:t>
            </a:r>
            <a:endParaRPr sz="2700" dirty="0" err="1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sz="27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Яка команда виводить текст на екран консолі?</a:t>
            </a:r>
            <a:endParaRPr sz="2700" dirty="0" err="1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sz="27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Які існують escape-послідовності?</a:t>
            </a:r>
            <a:endParaRPr sz="2700" dirty="0" err="1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sz="27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Що таке коментар?</a:t>
            </a:r>
            <a:endParaRPr sz="2700" dirty="0" err="1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Text Box 2355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Поняття виразу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10" name="Text Box 23553"/>
          <p:cNvSpPr txBox="1"/>
          <p:nvPr/>
        </p:nvSpPr>
        <p:spPr>
          <a:xfrm>
            <a:off x="468313" y="1412875"/>
            <a:ext cx="8135937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57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altLang="x-none" sz="2300" b="1" dirty="0" err="1">
                <a:solidFill>
                  <a:srgbClr val="FF0000"/>
                </a:solidFill>
                <a:latin typeface="Arial" panose="020B0604020202020204" pitchFamily="34" charset="0"/>
              </a:rPr>
              <a:t>Вираз - це коректна комбінація операндів та операторів, яка завжди має певне результуюче значення (результат). Це значення характеризується типом даних.</a:t>
            </a:r>
            <a:endParaRPr altLang="x-none" sz="2300" b="1" dirty="0" err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57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altLang="x-none" sz="2300" dirty="0" err="1">
                <a:solidFill>
                  <a:schemeClr val="tx1"/>
                </a:solidFill>
                <a:latin typeface="Arial" panose="020B0604020202020204" pitchFamily="34" charset="0"/>
              </a:rPr>
              <a:t>Як операнди можуть виступати змінні, константи, літерали, результати роботи функцій.</a:t>
            </a:r>
            <a:endParaRPr altLang="x-none" sz="2300" dirty="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57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altLang="x-none" sz="2300" dirty="0" err="1">
                <a:solidFill>
                  <a:schemeClr val="tx1"/>
                </a:solidFill>
                <a:latin typeface="Arial" panose="020B0604020202020204" pitchFamily="34" charset="0"/>
              </a:rPr>
              <a:t>Приклад виразу:</a:t>
            </a:r>
            <a:endParaRPr altLang="x-none" sz="2300" dirty="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defTabSz="457200">
              <a:spcBef>
                <a:spcPts val="57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altLang="x-none" sz="2300" b="1" dirty="0" err="1">
                <a:solidFill>
                  <a:schemeClr val="tx1"/>
                </a:solidFill>
                <a:latin typeface="Arial" panose="020B0604020202020204" pitchFamily="34" charset="0"/>
              </a:rPr>
              <a:t>5 + x / 8 - (3 * number)</a:t>
            </a:r>
            <a:endParaRPr altLang="x-none" sz="2300" b="1" dirty="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57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altLang="x-none" sz="2300" dirty="0" err="1">
                <a:solidFill>
                  <a:schemeClr val="tx1"/>
                </a:solidFill>
                <a:latin typeface="Arial" panose="020B0604020202020204" pitchFamily="34" charset="0"/>
              </a:rPr>
              <a:t>У результаті цього виразу буде значення певного типу даних, яке можна використати надалі - наприклад, присвоїти змінній.</a:t>
            </a:r>
            <a:endParaRPr altLang="x-none" sz="2300" dirty="0" err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Text Box 4300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Поняття константи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1922" name="Text Box 43009"/>
          <p:cNvSpPr txBox="1"/>
          <p:nvPr/>
        </p:nvSpPr>
        <p:spPr>
          <a:xfrm>
            <a:off x="609600" y="153035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altLang="x-none" sz="2300" dirty="0" err="1">
                <a:solidFill>
                  <a:srgbClr val="FF0000"/>
                </a:solidFill>
                <a:latin typeface="Arial" panose="020B0604020202020204" pitchFamily="34" charset="0"/>
              </a:rPr>
              <a:t>Константа - це іменована область в оперативній пам'яті, яка може зберігати, АЛЕ НЕ </a:t>
            </a:r>
            <a:r>
              <a:rPr lang="ru-RU" sz="2300" dirty="0" err="1">
                <a:solidFill>
                  <a:srgbClr val="FF0000"/>
                </a:solidFill>
                <a:latin typeface="Arial" panose="020B0604020202020204" pitchFamily="34" charset="0"/>
              </a:rPr>
              <a:t>ПОВИННА </a:t>
            </a:r>
            <a:r>
              <a:rPr altLang="x-none" sz="2300" dirty="0" err="1">
                <a:solidFill>
                  <a:srgbClr val="FF0000"/>
                </a:solidFill>
                <a:latin typeface="Arial" panose="020B0604020202020204" pitchFamily="34" charset="0"/>
              </a:rPr>
              <a:t>змінювати своє значення протягом роботи програми. </a:t>
            </a:r>
            <a:r>
              <a:rPr lang="ru-RU" sz="2300" dirty="0" err="1">
                <a:solidFill>
                  <a:schemeClr val="tx1"/>
                </a:solidFill>
                <a:latin typeface="Arial" panose="020B0604020202020204" pitchFamily="34" charset="0"/>
              </a:rPr>
              <a:t>П</a:t>
            </a:r>
            <a:r>
              <a:rPr altLang="x-none" sz="2300" dirty="0" err="1">
                <a:solidFill>
                  <a:schemeClr val="tx1"/>
                </a:solidFill>
                <a:latin typeface="Arial" panose="020B0604020202020204" pitchFamily="34" charset="0"/>
              </a:rPr>
              <a:t>ід поняття константи можна підвести поняття літерала.</a:t>
            </a:r>
            <a:endParaRPr altLang="x-none" sz="2300" dirty="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altLang="x-none" sz="2300" dirty="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sz="2300" dirty="0" err="1">
                <a:solidFill>
                  <a:schemeClr val="tx1"/>
                </a:solidFill>
                <a:latin typeface="Arial" panose="020B0604020202020204" pitchFamily="34" charset="0"/>
              </a:rPr>
              <a:t>У Python немає вбудованого механізму для створення справжніх констант, як </a:t>
            </a:r>
            <a:r>
              <a:rPr lang="ru-RU" sz="2300" dirty="0" err="1">
                <a:solidFill>
                  <a:schemeClr val="tx1"/>
                </a:solidFill>
                <a:latin typeface="Arial" panose="020B0604020202020204" pitchFamily="34" charset="0"/>
              </a:rPr>
              <a:t>наприклад </a:t>
            </a:r>
            <a:r>
              <a:rPr sz="2300" dirty="0" err="1">
                <a:solidFill>
                  <a:schemeClr val="tx1"/>
                </a:solidFill>
                <a:latin typeface="Arial" panose="020B0604020202020204" pitchFamily="34" charset="0"/>
              </a:rPr>
              <a:t>у C++. Однак є кілька способів позначити змінні, які не повинні змінюватися. Загальноприйнята угода вимагає використовувати великі літери з підкресленнями для позначення констант. Це лише угода, і Python не блокує зміну таких значень.</a:t>
            </a:r>
            <a:endParaRPr sz="2300" dirty="0" err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Снимок экрана 2024-11-08 1621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9280" y="5723255"/>
            <a:ext cx="2760980" cy="11741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Text Box 4505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Оператор присвоювання</a:t>
            </a:r>
            <a:endParaRPr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3970" name="Text Box 45057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ru-RU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ru-RU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ru-RU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ru-RU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багаторазове використання операції присвоювання в одному виразі не рекомендується робити</a:t>
            </a:r>
            <a:endParaRPr lang="ru-RU" altLang="x-none" sz="3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Снимок экрана 2024-11-08 1623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1581785"/>
            <a:ext cx="3231515" cy="22015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Text Box 4915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Арифметичні оператори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2162" name="Text Box 49153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2900" indent="-342900" defTabSz="457200">
              <a:spcBef>
                <a:spcPts val="7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500" dirty="0" err="1">
                <a:solidFill>
                  <a:schemeClr val="tx1"/>
                </a:solidFill>
                <a:latin typeface="Arial" panose="020B0604020202020204" pitchFamily="34" charset="0"/>
              </a:rPr>
              <a:t>+    додавання</a:t>
            </a:r>
            <a:endParaRPr lang="ru-RU" altLang="x-none" sz="2500" dirty="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7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500" dirty="0" err="1">
                <a:solidFill>
                  <a:schemeClr val="tx1"/>
                </a:solidFill>
                <a:latin typeface="Arial" panose="020B0604020202020204" pitchFamily="34" charset="0"/>
              </a:rPr>
              <a:t>-     віднімання</a:t>
            </a:r>
            <a:endParaRPr lang="ru-RU" altLang="x-none" sz="2500" dirty="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7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500" dirty="0" err="1">
                <a:solidFill>
                  <a:schemeClr val="tx1"/>
                </a:solidFill>
                <a:latin typeface="Arial" panose="020B0604020202020204" pitchFamily="34" charset="0"/>
              </a:rPr>
              <a:t>*     множення</a:t>
            </a:r>
            <a:endParaRPr lang="ru-RU" altLang="x-none" sz="2500" dirty="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7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500" dirty="0" err="1">
                <a:solidFill>
                  <a:schemeClr val="tx1"/>
                </a:solidFill>
                <a:sym typeface="+mn-ea"/>
              </a:rPr>
              <a:t>**   возведення в ступ</a:t>
            </a:r>
            <a:r>
              <a:rPr lang="en-US" altLang="x-none" sz="2500" dirty="0" err="1">
                <a:solidFill>
                  <a:schemeClr val="tx1"/>
                </a:solidFill>
                <a:sym typeface="+mn-ea"/>
              </a:rPr>
              <a:t>i</a:t>
            </a:r>
            <a:r>
              <a:rPr lang="ru-RU" altLang="x-none" sz="2500" dirty="0" err="1">
                <a:solidFill>
                  <a:schemeClr val="tx1"/>
                </a:solidFill>
                <a:sym typeface="+mn-ea"/>
              </a:rPr>
              <a:t>нь</a:t>
            </a:r>
            <a:endParaRPr lang="ru-RU" altLang="x-none" sz="2500" dirty="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7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500" dirty="0" err="1">
                <a:solidFill>
                  <a:schemeClr val="tx1"/>
                </a:solidFill>
                <a:latin typeface="Arial" panose="020B0604020202020204" pitchFamily="34" charset="0"/>
              </a:rPr>
              <a:t>/     ділення</a:t>
            </a:r>
            <a:endParaRPr lang="ru-RU" altLang="x-none" sz="2500" dirty="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7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x-none" sz="2500" dirty="0" err="1">
                <a:solidFill>
                  <a:schemeClr val="tx1"/>
                </a:solidFill>
                <a:latin typeface="Arial" panose="020B0604020202020204" pitchFamily="34" charset="0"/>
              </a:rPr>
              <a:t>//</a:t>
            </a:r>
            <a:r>
              <a:rPr lang="ru-RU" altLang="en-US" sz="2500" dirty="0" err="1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x-none" sz="2500" dirty="0" err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u-RU" altLang="x-none" sz="2500" dirty="0" err="1">
                <a:solidFill>
                  <a:schemeClr val="tx1"/>
                </a:solidFill>
                <a:latin typeface="Arial" panose="020B0604020202020204" pitchFamily="34" charset="0"/>
              </a:rPr>
              <a:t>ц</a:t>
            </a:r>
            <a:r>
              <a:rPr lang="en-US" altLang="x-none" sz="2500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ru-RU" altLang="x-none" sz="2500" dirty="0" err="1">
                <a:solidFill>
                  <a:schemeClr val="tx1"/>
                </a:solidFill>
                <a:latin typeface="Arial" panose="020B0604020202020204" pitchFamily="34" charset="0"/>
              </a:rPr>
              <a:t>лочисельне д</a:t>
            </a:r>
            <a:r>
              <a:rPr lang="en-US" altLang="x-none" sz="2500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ru-RU" altLang="x-none" sz="2500" dirty="0" err="1">
                <a:solidFill>
                  <a:schemeClr val="tx1"/>
                </a:solidFill>
                <a:latin typeface="Arial" panose="020B0604020202020204" pitchFamily="34" charset="0"/>
              </a:rPr>
              <a:t>лення</a:t>
            </a:r>
            <a:endParaRPr lang="ru-RU" altLang="x-none" sz="2500" dirty="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7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500" dirty="0" err="1">
                <a:solidFill>
                  <a:schemeClr val="tx1"/>
                </a:solidFill>
                <a:latin typeface="Arial" panose="020B0604020202020204" pitchFamily="34" charset="0"/>
              </a:rPr>
              <a:t>%   залишок від ділення</a:t>
            </a:r>
            <a:endParaRPr lang="ru-RU" altLang="x-none" sz="2500" dirty="0" err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 defTabSz="457200">
              <a:spcBef>
                <a:spcPts val="70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ru-RU" altLang="x-none" sz="2500" dirty="0" err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92163" name="Picture 491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6835" y="4509135"/>
            <a:ext cx="3810000" cy="2362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Text Box 5017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Рекомендації використання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4210" name="Text Box 50177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5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1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Єдність мети кожної змінної</a:t>
            </a:r>
            <a:endParaRPr lang="ru-RU" altLang="x-none" sz="21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5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ru-RU" altLang="x-none" sz="21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5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Використовуйте змінну тільки з однією метою. Іноді є спокуса використати одну й ту саму змінну у двох різних місцях для розв'язання двох різних завдань. Використання «тимчасової» змінної - дуже погана витівка.</a:t>
            </a:r>
            <a:endParaRPr lang="ru-RU" altLang="x-none" sz="21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5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ru-RU" altLang="x-none" sz="21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5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100" dirty="0" err="1">
                <a:solidFill>
                  <a:srgbClr val="000000"/>
                </a:solidFill>
                <a:latin typeface="Arial" panose="020B0604020202020204" pitchFamily="34" charset="0"/>
              </a:rPr>
              <a:t>Через використання в кількох різних ситуаціях однієї змінної створюється враження, що завдання пов'язані, хоча насправді це не так. Створюйте унікальні змінні для кожної мети, щоб зробити код більш читабельним і зрозумілим.</a:t>
            </a:r>
            <a:endParaRPr lang="ru-RU" altLang="x-none" sz="21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Text Box 5017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Введення даних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4210" name="Text Box 50177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ctr" defTabSz="457200">
              <a:spcBef>
                <a:spcPts val="525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100" b="1" dirty="0" err="1">
                <a:solidFill>
                  <a:srgbClr val="0070C0"/>
                </a:solidFill>
                <a:latin typeface="Arial" panose="020B0604020202020204" pitchFamily="34" charset="0"/>
              </a:rPr>
              <a:t>https://gist.github.com/sunmeat/8b9e0c65d724ecc4c4840408d0a47d10</a:t>
            </a:r>
            <a:endParaRPr lang="ru-RU" altLang="x-none" sz="2100" b="1" dirty="0" err="1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Снимок экрана 2024-11-09 140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980" y="2391410"/>
            <a:ext cx="7602855" cy="43707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sz="3600" dirty="0"/>
              <a:t>Комб</a:t>
            </a:r>
            <a:r>
              <a:rPr lang="en-US" altLang="ru-RU" sz="3600" dirty="0"/>
              <a:t>i</a:t>
            </a:r>
            <a:r>
              <a:rPr lang="ru-RU" altLang="ru-RU" sz="3600" dirty="0"/>
              <a:t>нован</a:t>
            </a:r>
            <a:r>
              <a:rPr lang="en-US" altLang="ru-RU" sz="3600" dirty="0"/>
              <a:t>i</a:t>
            </a:r>
            <a:r>
              <a:rPr lang="ru-RU" altLang="ru-RU" sz="3600" dirty="0"/>
              <a:t> оператори</a:t>
            </a:r>
            <a:endParaRPr lang="ru-RU" altLang="ru-RU" sz="3600" dirty="0"/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66088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sz="2500" dirty="0"/>
              <a:t>У </a:t>
            </a:r>
            <a:r>
              <a:rPr lang="en-US" altLang="ru-RU" sz="2500" dirty="0"/>
              <a:t>Python</a:t>
            </a:r>
            <a:r>
              <a:rPr lang="ru-RU" altLang="ru-RU" sz="2500" dirty="0"/>
              <a:t> для б</a:t>
            </a:r>
            <a:r>
              <a:rPr lang="en-US" altLang="ru-RU" sz="2500" dirty="0"/>
              <a:t>i</a:t>
            </a:r>
            <a:r>
              <a:rPr lang="ru-RU" altLang="ru-RU" sz="2500" dirty="0"/>
              <a:t>нарних арифметичних операц</a:t>
            </a:r>
            <a:r>
              <a:rPr lang="en-US" altLang="ru-RU" sz="2500" dirty="0"/>
              <a:t>i</a:t>
            </a:r>
            <a:r>
              <a:rPr lang="ru-RU" altLang="ru-RU" sz="2500" dirty="0"/>
              <a:t>й можно використовувати </a:t>
            </a:r>
            <a:r>
              <a:rPr lang="ru-RU" altLang="ru-RU" sz="2500" b="1" dirty="0"/>
              <a:t>комб</a:t>
            </a:r>
            <a:r>
              <a:rPr lang="en-US" altLang="ru-RU" sz="2500" b="1" dirty="0"/>
              <a:t>i</a:t>
            </a:r>
            <a:r>
              <a:rPr lang="ru-RU" altLang="ru-RU" sz="2500" b="1" dirty="0"/>
              <a:t>нован</a:t>
            </a:r>
            <a:r>
              <a:rPr lang="en-US" altLang="ru-RU" sz="2500" b="1" dirty="0"/>
              <a:t>i</a:t>
            </a:r>
            <a:r>
              <a:rPr lang="ru-RU" altLang="ru-RU" sz="2500" dirty="0"/>
              <a:t> (скорочен</a:t>
            </a:r>
            <a:r>
              <a:rPr lang="en-US" altLang="ru-RU" sz="2500" dirty="0"/>
              <a:t>i</a:t>
            </a:r>
            <a:r>
              <a:rPr lang="ru-RU" altLang="ru-RU" sz="2500" dirty="0"/>
              <a:t>) знаки операц</a:t>
            </a:r>
            <a:r>
              <a:rPr lang="en-US" altLang="ru-RU" sz="2500" dirty="0"/>
              <a:t>i</a:t>
            </a:r>
            <a:r>
              <a:rPr lang="ru-RU" altLang="ru-RU" sz="2500" dirty="0"/>
              <a:t>й:</a:t>
            </a:r>
            <a:endParaRPr lang="ru-RU" altLang="ru-RU" sz="2500" dirty="0"/>
          </a:p>
          <a:p>
            <a:pPr marL="0" indent="0" algn="ctr">
              <a:buNone/>
            </a:pPr>
            <a:r>
              <a:rPr lang="ru-RU" altLang="ru-RU" sz="3500" dirty="0"/>
              <a:t>зм</a:t>
            </a:r>
            <a:r>
              <a:rPr lang="en-US" altLang="ru-RU" sz="3500" dirty="0"/>
              <a:t>i</a:t>
            </a:r>
            <a:r>
              <a:rPr lang="ru-RU" altLang="ru-RU" sz="3500" dirty="0"/>
              <a:t>нна</a:t>
            </a:r>
            <a:r>
              <a:rPr lang="ru-RU" altLang="ru-RU" sz="3500" dirty="0">
                <a:solidFill>
                  <a:srgbClr val="00B0F0"/>
                </a:solidFill>
              </a:rPr>
              <a:t> </a:t>
            </a:r>
            <a:r>
              <a:rPr lang="ru-RU" altLang="ru-RU" sz="3500" b="1" dirty="0">
                <a:solidFill>
                  <a:srgbClr val="00B0F0"/>
                </a:solidFill>
              </a:rPr>
              <a:t>операц</a:t>
            </a:r>
            <a:r>
              <a:rPr lang="en-US" altLang="ru-RU" sz="3500" b="1" dirty="0">
                <a:solidFill>
                  <a:srgbClr val="00B0F0"/>
                </a:solidFill>
              </a:rPr>
              <a:t>i</a:t>
            </a:r>
            <a:r>
              <a:rPr lang="ru-RU" altLang="ru-RU" sz="3500" b="1" dirty="0">
                <a:solidFill>
                  <a:srgbClr val="00B0F0"/>
                </a:solidFill>
              </a:rPr>
              <a:t>я=</a:t>
            </a:r>
            <a:r>
              <a:rPr lang="ru-RU" altLang="ru-RU" sz="3500" dirty="0">
                <a:solidFill>
                  <a:srgbClr val="00B0F0"/>
                </a:solidFill>
              </a:rPr>
              <a:t> </a:t>
            </a:r>
            <a:r>
              <a:rPr lang="ru-RU" altLang="en-US" sz="3500" dirty="0"/>
              <a:t>вираз</a:t>
            </a:r>
            <a:endParaRPr lang="en-US" altLang="ru-RU" sz="3500" dirty="0"/>
          </a:p>
          <a:p>
            <a:pPr marL="0" indent="0">
              <a:buNone/>
            </a:pPr>
            <a:endParaRPr lang="ru-RU" alt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ru-RU" altLang="ru-RU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u-RU" altLang="ru-RU" sz="2500" dirty="0"/>
              <a:t>Це екв</a:t>
            </a:r>
            <a:r>
              <a:rPr lang="en-US" altLang="ru-RU" sz="2500" dirty="0"/>
              <a:t>i</a:t>
            </a:r>
            <a:r>
              <a:rPr lang="ru-RU" altLang="ru-RU" sz="2500" dirty="0"/>
              <a:t>валентно наступн</a:t>
            </a:r>
            <a:r>
              <a:rPr lang="en-US" altLang="ru-RU" sz="2500" dirty="0"/>
              <a:t>i</a:t>
            </a:r>
            <a:r>
              <a:rPr lang="ru-RU" altLang="ru-RU" sz="2500" dirty="0"/>
              <a:t>й операц</a:t>
            </a:r>
            <a:r>
              <a:rPr lang="en-US" altLang="ru-RU" sz="2500" dirty="0"/>
              <a:t>i</a:t>
            </a:r>
            <a:r>
              <a:rPr lang="ru-RU" altLang="x-none" sz="2500" dirty="0" err="1">
                <a:latin typeface="Arial" panose="020B0604020202020204" pitchFamily="34" charset="0"/>
                <a:sym typeface="+mn-ea"/>
              </a:rPr>
              <a:t>ї</a:t>
            </a:r>
            <a:r>
              <a:rPr lang="ru-RU" altLang="ru-RU" sz="2500" dirty="0"/>
              <a:t>:</a:t>
            </a:r>
            <a:endParaRPr lang="ru-RU" altLang="ru-RU" sz="2500" dirty="0"/>
          </a:p>
          <a:p>
            <a:pPr marL="0" indent="0">
              <a:buNone/>
            </a:pPr>
            <a:endParaRPr lang="en-US" altLang="ru-RU" sz="2500" dirty="0"/>
          </a:p>
          <a:p>
            <a:pPr marL="0" indent="0" algn="ctr">
              <a:buNone/>
            </a:pPr>
            <a:r>
              <a:rPr lang="ru-RU" altLang="ru-RU" sz="2800" dirty="0">
                <a:sym typeface="+mn-ea"/>
              </a:rPr>
              <a:t>зм</a:t>
            </a:r>
            <a:r>
              <a:rPr lang="en-US" altLang="ru-RU" sz="2800" dirty="0">
                <a:sym typeface="+mn-ea"/>
              </a:rPr>
              <a:t>i</a:t>
            </a:r>
            <a:r>
              <a:rPr lang="ru-RU" altLang="ru-RU" sz="2800" dirty="0">
                <a:sym typeface="+mn-ea"/>
              </a:rPr>
              <a:t>нна </a:t>
            </a:r>
            <a:r>
              <a:rPr lang="ru-RU" altLang="ru-RU" sz="2800" b="1" dirty="0">
                <a:solidFill>
                  <a:srgbClr val="00B0F0"/>
                </a:solidFill>
              </a:rPr>
              <a:t>=</a:t>
            </a:r>
            <a:r>
              <a:rPr lang="ru-RU" altLang="ru-RU" sz="2800" b="1" dirty="0"/>
              <a:t> </a:t>
            </a:r>
            <a:r>
              <a:rPr lang="ru-RU" altLang="ru-RU" sz="2800" dirty="0">
                <a:sym typeface="+mn-ea"/>
              </a:rPr>
              <a:t>зм</a:t>
            </a:r>
            <a:r>
              <a:rPr lang="en-US" altLang="ru-RU" sz="2800" dirty="0">
                <a:sym typeface="+mn-ea"/>
              </a:rPr>
              <a:t>i</a:t>
            </a:r>
            <a:r>
              <a:rPr lang="ru-RU" altLang="ru-RU" sz="2800" dirty="0">
                <a:sym typeface="+mn-ea"/>
              </a:rPr>
              <a:t>нна </a:t>
            </a:r>
            <a:r>
              <a:rPr lang="ru-RU" altLang="ru-RU" sz="2800" b="1" dirty="0">
                <a:solidFill>
                  <a:srgbClr val="00B0F0"/>
                </a:solidFill>
                <a:sym typeface="+mn-ea"/>
              </a:rPr>
              <a:t>операц</a:t>
            </a:r>
            <a:r>
              <a:rPr lang="en-US" altLang="ru-RU" sz="2800" b="1" dirty="0">
                <a:solidFill>
                  <a:srgbClr val="00B0F0"/>
                </a:solidFill>
                <a:sym typeface="+mn-ea"/>
              </a:rPr>
              <a:t>i</a:t>
            </a:r>
            <a:r>
              <a:rPr lang="ru-RU" altLang="ru-RU" sz="2800" b="1" dirty="0">
                <a:solidFill>
                  <a:srgbClr val="00B0F0"/>
                </a:solidFill>
                <a:sym typeface="+mn-ea"/>
              </a:rPr>
              <a:t>я </a:t>
            </a:r>
            <a:r>
              <a:rPr lang="ru-RU" altLang="en-US" sz="2800" dirty="0">
                <a:sym typeface="+mn-ea"/>
              </a:rPr>
              <a:t>вираз</a:t>
            </a:r>
            <a:endParaRPr lang="ru-RU" altLang="ru-RU" sz="2800" b="1" dirty="0"/>
          </a:p>
          <a:p>
            <a:pPr marL="0" indent="0">
              <a:buNone/>
            </a:pPr>
            <a:endParaRPr lang="ru-RU" altLang="ru-RU" sz="28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sz="3600" dirty="0"/>
              <a:t>Приклади скорочених операц</a:t>
            </a:r>
            <a:r>
              <a:rPr lang="en-US" altLang="ru-RU" sz="3600" dirty="0"/>
              <a:t>i</a:t>
            </a:r>
            <a:r>
              <a:rPr lang="ru-RU" altLang="ru-RU" sz="3600" dirty="0"/>
              <a:t>й</a:t>
            </a:r>
            <a:endParaRPr lang="ru-RU" altLang="ru-RU" sz="3600" dirty="0"/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sz="2300" dirty="0"/>
              <a:t>1. Вираз </a:t>
            </a:r>
            <a:r>
              <a:rPr lang="ru-RU" altLang="ru-RU" sz="2300" b="1" dirty="0"/>
              <a:t>x += 2</a:t>
            </a:r>
            <a:r>
              <a:rPr lang="ru-RU" altLang="ru-RU" sz="2300" dirty="0"/>
              <a:t> означа</a:t>
            </a:r>
            <a:r>
              <a:rPr lang="ru-RU" altLang="x-none" sz="2300" dirty="0" err="1">
                <a:latin typeface="Arial" panose="020B0604020202020204" pitchFamily="34" charset="0"/>
                <a:sym typeface="+mn-ea"/>
              </a:rPr>
              <a:t>є</a:t>
            </a:r>
            <a:r>
              <a:rPr lang="ru-RU" altLang="ru-RU" sz="2300" dirty="0"/>
              <a:t> </a:t>
            </a:r>
            <a:r>
              <a:rPr lang="ru-RU" altLang="ru-RU" sz="2300" b="1" dirty="0"/>
              <a:t>x = x + 2</a:t>
            </a:r>
            <a:endParaRPr lang="ru-RU" altLang="ru-RU" sz="2300" dirty="0"/>
          </a:p>
          <a:p>
            <a:pPr marL="0" indent="0">
              <a:buNone/>
            </a:pPr>
            <a:r>
              <a:rPr lang="ru-RU" altLang="ru-RU" sz="2300" dirty="0"/>
              <a:t>2. </a:t>
            </a:r>
            <a:r>
              <a:rPr lang="ru-RU" altLang="ru-RU" sz="2300" dirty="0">
                <a:sym typeface="+mn-ea"/>
              </a:rPr>
              <a:t>Вираз </a:t>
            </a:r>
            <a:r>
              <a:rPr lang="ru-RU" altLang="ru-RU" sz="2300" b="1" dirty="0"/>
              <a:t>x -= 5</a:t>
            </a:r>
            <a:r>
              <a:rPr lang="ru-RU" altLang="ru-RU" sz="2300" dirty="0"/>
              <a:t> </a:t>
            </a:r>
            <a:r>
              <a:rPr lang="ru-RU" altLang="ru-RU" sz="2300" dirty="0">
                <a:sym typeface="+mn-ea"/>
              </a:rPr>
              <a:t>означа</a:t>
            </a:r>
            <a:r>
              <a:rPr lang="ru-RU" altLang="x-none" sz="2300" dirty="0" err="1">
                <a:latin typeface="Arial" panose="020B0604020202020204" pitchFamily="34" charset="0"/>
                <a:sym typeface="+mn-ea"/>
              </a:rPr>
              <a:t>є</a:t>
            </a:r>
            <a:r>
              <a:rPr lang="ru-RU" altLang="ru-RU" sz="2300" dirty="0">
                <a:sym typeface="+mn-ea"/>
              </a:rPr>
              <a:t> </a:t>
            </a:r>
            <a:r>
              <a:rPr lang="ru-RU" altLang="ru-RU" sz="2300" b="1" dirty="0"/>
              <a:t>x = x - 5</a:t>
            </a:r>
            <a:endParaRPr lang="ru-RU" altLang="ru-RU" sz="2300" dirty="0"/>
          </a:p>
          <a:p>
            <a:pPr marL="0" indent="0">
              <a:buNone/>
            </a:pPr>
            <a:r>
              <a:rPr lang="ru-RU" altLang="ru-RU" sz="2300" dirty="0"/>
              <a:t>3. </a:t>
            </a:r>
            <a:r>
              <a:rPr lang="ru-RU" altLang="ru-RU" sz="2300" dirty="0">
                <a:sym typeface="+mn-ea"/>
              </a:rPr>
              <a:t>Вираз </a:t>
            </a:r>
            <a:r>
              <a:rPr lang="ru-RU" altLang="ru-RU" sz="2300" b="1" dirty="0"/>
              <a:t>x *= 4</a:t>
            </a:r>
            <a:r>
              <a:rPr lang="ru-RU" altLang="ru-RU" sz="2300" dirty="0"/>
              <a:t> </a:t>
            </a:r>
            <a:r>
              <a:rPr lang="ru-RU" altLang="ru-RU" sz="2300" dirty="0">
                <a:sym typeface="+mn-ea"/>
              </a:rPr>
              <a:t>означа</a:t>
            </a:r>
            <a:r>
              <a:rPr lang="ru-RU" altLang="x-none" sz="2300" dirty="0" err="1">
                <a:latin typeface="Arial" panose="020B0604020202020204" pitchFamily="34" charset="0"/>
                <a:sym typeface="+mn-ea"/>
              </a:rPr>
              <a:t>є</a:t>
            </a:r>
            <a:r>
              <a:rPr lang="ru-RU" altLang="ru-RU" sz="2300" dirty="0">
                <a:sym typeface="+mn-ea"/>
              </a:rPr>
              <a:t> </a:t>
            </a:r>
            <a:r>
              <a:rPr lang="ru-RU" altLang="ru-RU" sz="2300" b="1" dirty="0"/>
              <a:t>x = x * 4</a:t>
            </a:r>
            <a:endParaRPr lang="ru-RU" altLang="ru-RU" sz="2300" dirty="0"/>
          </a:p>
          <a:p>
            <a:pPr marL="0" indent="0">
              <a:buNone/>
            </a:pPr>
            <a:r>
              <a:rPr lang="ru-RU" altLang="ru-RU" sz="2300" dirty="0"/>
              <a:t>4. </a:t>
            </a:r>
            <a:r>
              <a:rPr lang="ru-RU" altLang="ru-RU" sz="2300" dirty="0">
                <a:sym typeface="+mn-ea"/>
              </a:rPr>
              <a:t>Вираз </a:t>
            </a:r>
            <a:r>
              <a:rPr lang="ru-RU" altLang="ru-RU" sz="2300" b="1" dirty="0"/>
              <a:t>x /= </a:t>
            </a:r>
            <a:r>
              <a:rPr lang="en-US" altLang="ru-RU" sz="2300" b="1" dirty="0"/>
              <a:t>y</a:t>
            </a:r>
            <a:r>
              <a:rPr lang="ru-RU" altLang="ru-RU" sz="2300" dirty="0"/>
              <a:t> </a:t>
            </a:r>
            <a:r>
              <a:rPr lang="ru-RU" altLang="ru-RU" sz="2300" dirty="0">
                <a:sym typeface="+mn-ea"/>
              </a:rPr>
              <a:t>означа</a:t>
            </a:r>
            <a:r>
              <a:rPr lang="ru-RU" altLang="x-none" sz="2300" dirty="0" err="1">
                <a:latin typeface="Arial" panose="020B0604020202020204" pitchFamily="34" charset="0"/>
                <a:sym typeface="+mn-ea"/>
              </a:rPr>
              <a:t>є</a:t>
            </a:r>
            <a:r>
              <a:rPr lang="ru-RU" altLang="ru-RU" sz="2300" dirty="0">
                <a:sym typeface="+mn-ea"/>
              </a:rPr>
              <a:t> </a:t>
            </a:r>
            <a:r>
              <a:rPr lang="ru-RU" altLang="ru-RU" sz="2300" b="1" dirty="0"/>
              <a:t>x = x / </a:t>
            </a:r>
            <a:r>
              <a:rPr lang="en-US" altLang="ru-RU" sz="2300" b="1" dirty="0"/>
              <a:t>y</a:t>
            </a:r>
            <a:endParaRPr lang="en-US" altLang="ru-RU" sz="2300" b="1" dirty="0"/>
          </a:p>
          <a:p>
            <a:pPr marL="0" indent="0">
              <a:buNone/>
            </a:pPr>
            <a:endParaRPr lang="ru-RU" altLang="ru-RU" sz="2300" b="1" dirty="0"/>
          </a:p>
          <a:p>
            <a:pPr marL="0" indent="0">
              <a:buNone/>
            </a:pPr>
            <a:endParaRPr lang="en-US" altLang="ru-RU" sz="2300" b="1" dirty="0"/>
          </a:p>
          <a:p>
            <a:pPr marL="0" indent="0">
              <a:buNone/>
            </a:pPr>
            <a:r>
              <a:rPr lang="ru-RU" altLang="ru-RU" sz="2300" dirty="0"/>
              <a:t>Бува</a:t>
            </a:r>
            <a:r>
              <a:rPr lang="ru-RU" altLang="x-none" sz="2300" dirty="0" err="1">
                <a:latin typeface="Arial" panose="020B0604020202020204" pitchFamily="34" charset="0"/>
                <a:sym typeface="+mn-ea"/>
              </a:rPr>
              <a:t>є</a:t>
            </a:r>
            <a:r>
              <a:rPr lang="ru-RU" altLang="ru-RU" sz="2300" dirty="0"/>
              <a:t> р</a:t>
            </a:r>
            <a:r>
              <a:rPr lang="en-US" altLang="ru-RU" sz="2300" dirty="0"/>
              <a:t>i</a:t>
            </a:r>
            <a:r>
              <a:rPr lang="ru-RU" altLang="ru-RU" sz="2300" dirty="0"/>
              <a:t>зне :)</a:t>
            </a:r>
            <a:endParaRPr lang="ru-RU" altLang="ru-RU" sz="2300" dirty="0"/>
          </a:p>
          <a:p>
            <a:pPr marL="0" indent="457200">
              <a:buNone/>
            </a:pPr>
            <a:r>
              <a:rPr lang="ru-RU" altLang="ru-RU" sz="2300" b="1" dirty="0"/>
              <a:t>x %= b</a:t>
            </a:r>
            <a:r>
              <a:rPr lang="ru-RU" altLang="ru-RU" sz="2300" dirty="0"/>
              <a:t>	</a:t>
            </a:r>
            <a:r>
              <a:rPr lang="ru-RU" altLang="ru-RU" sz="2300" b="1" dirty="0"/>
              <a:t>x &amp;= b</a:t>
            </a:r>
            <a:endParaRPr lang="ru-RU" altLang="ru-RU" sz="2300" b="1" dirty="0"/>
          </a:p>
          <a:p>
            <a:pPr marL="0" indent="457200">
              <a:buNone/>
            </a:pPr>
            <a:r>
              <a:rPr lang="ru-RU" altLang="ru-RU" sz="2300" b="1" dirty="0"/>
              <a:t>x |= b</a:t>
            </a:r>
            <a:r>
              <a:rPr lang="ru-RU" altLang="ru-RU" sz="2300" dirty="0"/>
              <a:t> 		</a:t>
            </a:r>
            <a:r>
              <a:rPr lang="ru-RU" altLang="ru-RU" sz="2300" b="1" dirty="0"/>
              <a:t>x ^= b</a:t>
            </a:r>
            <a:endParaRPr lang="ru-RU" altLang="ru-RU" sz="2300" dirty="0"/>
          </a:p>
          <a:p>
            <a:pPr marL="0" indent="457200">
              <a:buNone/>
            </a:pPr>
            <a:r>
              <a:rPr lang="ru-RU" altLang="ru-RU" sz="2300" b="1" dirty="0"/>
              <a:t>x &lt;&lt;= b	x &gt;&gt;= b</a:t>
            </a:r>
            <a:r>
              <a:rPr lang="ru-RU" altLang="ru-RU" sz="2300" dirty="0"/>
              <a:t>	 </a:t>
            </a:r>
            <a:endParaRPr lang="ru-RU" altLang="ru-RU" sz="23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sz="3600" dirty="0"/>
              <a:t>Помилки</a:t>
            </a:r>
            <a:endParaRPr lang="ru-RU" sz="3600" dirty="0"/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503555" y="1465580"/>
            <a:ext cx="8172450" cy="455422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altLang="ru-RU" sz="2200" dirty="0"/>
              <a:t>В Python, как и в других языках программирования, существуют два основных типа ошибок: синтаксические и логические. Разница между ними заключается в том, когда и как они проявляются, а также в том, как их устранять.</a:t>
            </a:r>
            <a:endParaRPr altLang="ru-RU" sz="2200" dirty="0"/>
          </a:p>
          <a:p>
            <a:pPr marL="0" indent="0">
              <a:buNone/>
            </a:pPr>
            <a:endParaRPr altLang="ru-RU" sz="2200" dirty="0"/>
          </a:p>
          <a:p>
            <a:pPr marL="0" indent="0">
              <a:buNone/>
            </a:pPr>
            <a:r>
              <a:rPr altLang="ru-RU" sz="2200" b="1" dirty="0"/>
              <a:t>1. Синтаксические ошибки (Syntax Errors)</a:t>
            </a:r>
            <a:endParaRPr altLang="ru-RU" sz="2200" b="1" dirty="0"/>
          </a:p>
          <a:p>
            <a:pPr marL="0" indent="0">
              <a:buNone/>
            </a:pPr>
            <a:r>
              <a:rPr altLang="ru-RU" sz="2200" dirty="0"/>
              <a:t>Синтаксическая ошибка возникает, когда код нарушает правила синтаксиса языка. Это ошибка в структуре кода, которую Python не может интерпретировать. Такие ошибки обычно обнаруживаются при компиляции или интерпретации программы.</a:t>
            </a:r>
            <a:endParaRPr altLang="ru-RU" sz="22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sz="3600" dirty="0"/>
              <a:t>Синтаксичн</a:t>
            </a:r>
            <a:r>
              <a:rPr lang="en-US" sz="3600" dirty="0"/>
              <a:t>i </a:t>
            </a:r>
            <a:r>
              <a:rPr lang="ru-RU" sz="3600" dirty="0"/>
              <a:t>помилки</a:t>
            </a:r>
            <a:endParaRPr lang="ru-RU" sz="3600" dirty="0"/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503555" y="1465580"/>
            <a:ext cx="8172450" cy="455422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altLang="ru-RU" sz="2100" dirty="0"/>
              <a:t>Примеры синтаксических ошибок:</a:t>
            </a:r>
            <a:endParaRPr altLang="ru-RU" sz="2100" dirty="0"/>
          </a:p>
          <a:p>
            <a:pPr>
              <a:buFont typeface="Arial" panose="020B0604020202020204" pitchFamily="34" charset="0"/>
              <a:buChar char="•"/>
            </a:pPr>
            <a:r>
              <a:rPr altLang="ru-RU" sz="2100" dirty="0"/>
              <a:t>Пропущена закрывающая скобка</a:t>
            </a:r>
            <a:endParaRPr altLang="ru-RU" sz="2100" dirty="0"/>
          </a:p>
          <a:p>
            <a:pPr>
              <a:buFont typeface="Arial" panose="020B0604020202020204" pitchFamily="34" charset="0"/>
              <a:buChar char="•"/>
            </a:pPr>
            <a:r>
              <a:rPr altLang="ru-RU" sz="2100" dirty="0"/>
              <a:t>Неверно использованные отступы</a:t>
            </a:r>
            <a:endParaRPr altLang="ru-RU" sz="2100" dirty="0"/>
          </a:p>
          <a:p>
            <a:pPr>
              <a:buFont typeface="Arial" panose="020B0604020202020204" pitchFamily="34" charset="0"/>
              <a:buChar char="•"/>
            </a:pPr>
            <a:r>
              <a:rPr altLang="ru-RU" sz="2100" dirty="0"/>
              <a:t>Ошибка в названии ключевого слова</a:t>
            </a:r>
            <a:endParaRPr altLang="ru-RU" sz="2100" dirty="0"/>
          </a:p>
          <a:p>
            <a:pPr marL="0" indent="0">
              <a:buNone/>
            </a:pPr>
            <a:endParaRPr altLang="ru-RU" sz="2100" dirty="0"/>
          </a:p>
          <a:p>
            <a:pPr marL="0" indent="0">
              <a:buNone/>
            </a:pPr>
            <a:r>
              <a:rPr altLang="ru-RU" sz="2100" dirty="0"/>
              <a:t>Как с ними работать:</a:t>
            </a:r>
            <a:endParaRPr altLang="ru-RU" sz="2100" dirty="0"/>
          </a:p>
          <a:p>
            <a:pPr>
              <a:buFont typeface="Arial" panose="020B0604020202020204" pitchFamily="34" charset="0"/>
              <a:buChar char="•"/>
            </a:pPr>
            <a:r>
              <a:rPr altLang="ru-RU" sz="2100" dirty="0"/>
              <a:t>Чтение сообщения об ошибке: Python предоставляет подробные сообщения об ошибках, указывая строку и описание ошибки</a:t>
            </a:r>
            <a:endParaRPr lang="ru-RU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100" dirty="0"/>
              <a:t>Исправление ошибок синтаксиса: Нужно внимательно читать ошибки и проверять структуру кода, такие как скобки, отступы, двоеточия, ключевые слова</a:t>
            </a:r>
            <a:endParaRPr lang="ru-RU" sz="2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Що буде сьогодн</a:t>
            </a:r>
            <a:r>
              <a:rPr lang="en-US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endParaRPr lang="en-US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476250" y="1368425"/>
            <a:ext cx="805878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indent="457200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sz="20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На минулому занятті ми з вами навчилися виводити текст на екран консолі — зробили перший крок у програмуванні. Тепер час рухатися далі й вивчати більш складні речі.</a:t>
            </a:r>
            <a:endParaRPr sz="2000" dirty="0" err="1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  <a:p>
            <a:pPr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sz="20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Сьогодні ми:</a:t>
            </a:r>
            <a:endParaRPr sz="2000" dirty="0" err="1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  <a:p>
            <a:pPr marL="342900" indent="-342900" defTabSz="457200">
              <a:spcBef>
                <a:spcPts val="775"/>
              </a:spcBef>
              <a:buClr>
                <a:srgbClr val="996666"/>
              </a:buClr>
              <a:buSzPct val="80000"/>
              <a:buFont typeface="Arial" panose="020B0604020202020204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sz="20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Розберемося, </a:t>
            </a:r>
            <a:r>
              <a:rPr sz="2000" b="1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як зберігати дані різних типів</a:t>
            </a:r>
            <a:r>
              <a:rPr sz="20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 у пам’яті, щоб ефективно працювати з інформацією</a:t>
            </a:r>
            <a:endParaRPr sz="2000" dirty="0" err="1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  <a:p>
            <a:pPr marL="342900" indent="-342900" defTabSz="457200">
              <a:spcBef>
                <a:spcPts val="775"/>
              </a:spcBef>
              <a:buClr>
                <a:srgbClr val="996666"/>
              </a:buClr>
              <a:buSzPct val="80000"/>
              <a:buFont typeface="Arial" panose="020B0604020202020204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sz="20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Навчимося </a:t>
            </a:r>
            <a:r>
              <a:rPr sz="2000" b="1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вводити значення з клавіатури</a:t>
            </a:r>
            <a:r>
              <a:rPr sz="20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 — щоб наша програма могла отримувати дані від користувача</a:t>
            </a:r>
            <a:endParaRPr sz="2000" dirty="0" err="1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  <a:p>
            <a:pPr marL="342900" indent="-342900" defTabSz="457200">
              <a:spcBef>
                <a:spcPts val="775"/>
              </a:spcBef>
              <a:buClr>
                <a:srgbClr val="996666"/>
              </a:buClr>
              <a:buSzPct val="80000"/>
              <a:buFont typeface="Arial" panose="020B0604020202020204" pitchFamily="34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sz="20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Опa</a:t>
            </a:r>
            <a:r>
              <a:rPr lang="ru-RU" sz="20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ну</a:t>
            </a:r>
            <a:r>
              <a:rPr sz="20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ємо </a:t>
            </a:r>
            <a:r>
              <a:rPr sz="2000" b="1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проведення різноманітних обчислень</a:t>
            </a:r>
            <a:r>
              <a:rPr sz="20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, що відкриє перед нами можливості створювати корисні та функціональні програми</a:t>
            </a:r>
            <a:endParaRPr sz="2000" dirty="0" err="1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  <a:p>
            <a:pPr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sz="20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Скоро ви зможете писати програми, які не просто виводять текст, але й обробляють введені дані, обчислюють результати та </a:t>
            </a:r>
            <a:r>
              <a:rPr lang="ru-RU" sz="20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		</a:t>
            </a:r>
            <a:r>
              <a:rPr sz="20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надають їх користувачу.</a:t>
            </a:r>
            <a:endParaRPr sz="2000" dirty="0" err="1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sz="3600" dirty="0"/>
              <a:t>Лог</a:t>
            </a:r>
            <a:r>
              <a:rPr lang="en-US" sz="3600" dirty="0"/>
              <a:t>i</a:t>
            </a:r>
            <a:r>
              <a:rPr lang="ru-RU" altLang="en-US" sz="3600" dirty="0"/>
              <a:t>чн</a:t>
            </a:r>
            <a:r>
              <a:rPr lang="en-US" altLang="en-US" sz="3600" dirty="0"/>
              <a:t>i</a:t>
            </a:r>
            <a:r>
              <a:rPr lang="en-US" sz="3600" dirty="0"/>
              <a:t> </a:t>
            </a:r>
            <a:r>
              <a:rPr lang="ru-RU" sz="3600" dirty="0"/>
              <a:t>помилки</a:t>
            </a:r>
            <a:endParaRPr lang="ru-RU" sz="3600" dirty="0"/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503555" y="1465580"/>
            <a:ext cx="8172450" cy="455422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altLang="ru-RU" sz="2100" dirty="0"/>
              <a:t>Логическая ошибка происходит, когда код синтаксически правильный, но не выполняет ожидаемое действие. То есть программа выполняется без ошибок, но результат не совпадает с ожидаемым, из-за ошибки в алгоритме</a:t>
            </a:r>
            <a:r>
              <a:rPr lang="ru-RU" sz="2100" dirty="0"/>
              <a:t>, формуле</a:t>
            </a:r>
            <a:r>
              <a:rPr altLang="ru-RU" sz="2100" dirty="0"/>
              <a:t> или логике программы.</a:t>
            </a:r>
            <a:endParaRPr altLang="ru-RU" sz="2100" dirty="0"/>
          </a:p>
          <a:p>
            <a:pPr marL="0" indent="0">
              <a:buNone/>
            </a:pPr>
            <a:r>
              <a:rPr altLang="ru-RU" sz="2100" dirty="0"/>
              <a:t>Как с ними работать:</a:t>
            </a:r>
            <a:endParaRPr altLang="ru-RU" sz="2100" dirty="0"/>
          </a:p>
          <a:p>
            <a:pPr>
              <a:buFont typeface="Arial" panose="020B0604020202020204" pitchFamily="34" charset="0"/>
              <a:buChar char="•"/>
            </a:pPr>
            <a:r>
              <a:rPr altLang="ru-RU" sz="2100" dirty="0"/>
              <a:t>Тестирование и проверка: Логические ошибки часто требуют тщательной проверки программы на тестовых данных</a:t>
            </a:r>
            <a:endParaRPr altLang="ru-RU" sz="2100" dirty="0"/>
          </a:p>
          <a:p>
            <a:pPr>
              <a:buFont typeface="Arial" panose="020B0604020202020204" pitchFamily="34" charset="0"/>
              <a:buChar char="•"/>
            </a:pPr>
            <a:r>
              <a:rPr altLang="ru-RU" sz="2100" dirty="0"/>
              <a:t>Дебаггинг: Для поиска логических ошибок можно использовать отладчик, чтобы пошагово пройти через код и понять, где логика нарушается</a:t>
            </a:r>
            <a:r>
              <a:rPr lang="en-US" sz="2100" dirty="0"/>
              <a:t> (</a:t>
            </a:r>
            <a:r>
              <a:rPr lang="ru-RU" sz="2100" dirty="0"/>
              <a:t>это будет в теме циклы)</a:t>
            </a:r>
            <a:endParaRPr altLang="ru-RU" sz="2100" dirty="0"/>
          </a:p>
          <a:p>
            <a:pPr>
              <a:buFont typeface="Arial" panose="020B0604020202020204" pitchFamily="34" charset="0"/>
              <a:buChar char="•"/>
            </a:pPr>
            <a:r>
              <a:rPr altLang="ru-RU" sz="2100" dirty="0"/>
              <a:t>Печать промежуточных результатов: Использование print() или логирования для вывода промежуточных результатов</a:t>
            </a:r>
            <a:endParaRPr altLang="ru-RU" sz="21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sz="3600" dirty="0"/>
              <a:t>Перехоплення помилки</a:t>
            </a:r>
            <a:endParaRPr lang="ru-RU" sz="3600" dirty="0"/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503555" y="1465580"/>
            <a:ext cx="8172450" cy="455422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endParaRPr altLang="ru-RU" sz="2100" dirty="0"/>
          </a:p>
        </p:txBody>
      </p:sp>
      <p:pic>
        <p:nvPicPr>
          <p:cNvPr id="2" name="Picture 1" descr="Снимок экрана 2024-11-09 1420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8055" y="1493520"/>
            <a:ext cx="7039610" cy="441198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6257" name="Picture 512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3438" y="3884613"/>
            <a:ext cx="4508500" cy="3000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6258" name="Text Box 51201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Практика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6259" name="Text Box 51202"/>
          <p:cNvSpPr txBox="1"/>
          <p:nvPr/>
        </p:nvSpPr>
        <p:spPr>
          <a:xfrm>
            <a:off x="468313" y="1600200"/>
            <a:ext cx="8135937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altLang="x-none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У моєї сусідки </a:t>
            </a:r>
            <a:r>
              <a:rPr lang="en-US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k</a:t>
            </a:r>
            <a:r>
              <a:rPr altLang="x-none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кішок. Кожна кішка за день з'їдає </a:t>
            </a:r>
            <a:r>
              <a:rPr lang="en-US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gr</a:t>
            </a:r>
            <a:r>
              <a:rPr altLang="x-none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 грамів котячого корму. Кілограм корму коштує </a:t>
            </a:r>
            <a:r>
              <a:rPr lang="en-US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price</a:t>
            </a:r>
            <a:r>
              <a:rPr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altLang="x-none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гривень. Скільки грошей </a:t>
            </a:r>
            <a:r>
              <a:rPr lang="ru-RU" altLang="x-none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витрача</a:t>
            </a:r>
            <a:r>
              <a:rPr altLang="x-none" sz="3200" dirty="0" err="1">
                <a:solidFill>
                  <a:srgbClr val="000000"/>
                </a:solidFill>
                <a:sym typeface="+mn-ea"/>
              </a:rPr>
              <a:t>є</a:t>
            </a:r>
            <a:r>
              <a:rPr lang="ru-RU" altLang="x-none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ться </a:t>
            </a:r>
            <a:r>
              <a:rPr altLang="x-none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на котячий корм на місяць, і за цілий рік?  </a:t>
            </a:r>
            <a:endParaRPr altLang="x-none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Text Box 7372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Домашнє завдання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9507" name="Text Box 73729"/>
          <p:cNvSpPr txBox="1"/>
          <p:nvPr/>
        </p:nvSpPr>
        <p:spPr>
          <a:xfrm>
            <a:off x="395288" y="1385888"/>
            <a:ext cx="835342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Виконати завдання на </a:t>
            </a:r>
            <a:r>
              <a:rPr lang="en-US" altLang="ru-RU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variables </a:t>
            </a:r>
            <a:r>
              <a:rPr lang="ru-RU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із вордівського файлу</a:t>
            </a:r>
            <a:endParaRPr lang="ru-RU" altLang="x-none" sz="2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Бажано вс</a:t>
            </a:r>
            <a:r>
              <a:rPr lang="en-US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 </a:t>
            </a:r>
            <a:r>
              <a:rPr lang="ru-RU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18 задач, але вистачить 12</a:t>
            </a:r>
            <a:endParaRPr lang="ru-RU" altLang="x-none" sz="2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Прочитати 4-7, 10-11 глави книги Марка Лутца</a:t>
            </a:r>
            <a:endParaRPr lang="ru-RU" altLang="x-none" sz="2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Вс</a:t>
            </a:r>
            <a:r>
              <a:rPr lang="en-US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 </a:t>
            </a:r>
            <a:r>
              <a:rPr lang="ru-RU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файли з ДЗ з</a:t>
            </a:r>
            <a:r>
              <a:rPr lang="en-US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ru-RU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брати в арх</a:t>
            </a:r>
            <a:r>
              <a:rPr lang="en-US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ru-RU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в, над</a:t>
            </a:r>
            <a:r>
              <a:rPr lang="en-US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ru-RU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слати на майстат</a:t>
            </a:r>
            <a:endParaRPr lang="ru-RU" altLang="en-US" sz="2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Збереження даних</a:t>
            </a:r>
            <a:endParaRPr 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476250" y="1368425"/>
            <a:ext cx="805878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indent="457200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sz="25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У будь-якій сучасній програмі є інтерактив, який дозволяє користувачу взаємодіяти з додатком — вводити дані в текстові поля, натискати кнопки та виконувати інші дії. Однак для зберігання </a:t>
            </a:r>
            <a:r>
              <a:rPr lang="ru-RU" sz="25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вс</a:t>
            </a:r>
            <a:r>
              <a:rPr lang="en-US" sz="25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i</a:t>
            </a:r>
            <a:r>
              <a:rPr lang="ru-RU" sz="25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х </a:t>
            </a:r>
            <a:r>
              <a:rPr sz="25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цих даних необхідно виділити місце в оперативній пам'яті. Наприклад, сьогодні вранці, перед заняттям, я пив каву — для цього мені знадобилася чашка, і</a:t>
            </a:r>
            <a:r>
              <a:rPr lang="ru-RU" sz="25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 причому</a:t>
            </a:r>
            <a:r>
              <a:rPr sz="25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 саме чашка, а не квіткова ваза чи коробка </a:t>
            </a:r>
            <a:r>
              <a:rPr lang="ru-RU" sz="25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для</a:t>
            </a:r>
            <a:r>
              <a:rPr sz="25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 сірників. У програмуванні таку задачу вирішують </a:t>
            </a:r>
            <a:r>
              <a:rPr sz="2500" b="1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змінні </a:t>
            </a:r>
            <a:r>
              <a:rPr sz="25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— вони служать тим самим "місцем", де інформація може бути збережена і використана</a:t>
            </a:r>
            <a:r>
              <a:rPr lang="ru-RU" sz="25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                        </a:t>
            </a:r>
            <a:r>
              <a:rPr sz="25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ru-RU" sz="25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     	</a:t>
            </a:r>
            <a:r>
              <a:rPr sz="25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в процесі роботи програми.</a:t>
            </a:r>
            <a:endParaRPr sz="2500" dirty="0" err="1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Text Box 2662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chemeClr val="bg1"/>
                </a:solidFill>
                <a:latin typeface="Arial" panose="020B0604020202020204" pitchFamily="34" charset="0"/>
              </a:rPr>
              <a:t>Поняття зм</a:t>
            </a:r>
            <a:r>
              <a:rPr lang="en-US" altLang="x-none" sz="4200" dirty="0" err="1">
                <a:solidFill>
                  <a:schemeClr val="bg1"/>
                </a:solidFill>
                <a:latin typeface="Arial" panose="020B0604020202020204" pitchFamily="34" charset="0"/>
              </a:rPr>
              <a:t>i</a:t>
            </a:r>
            <a:r>
              <a:rPr lang="ru-RU" altLang="x-none" sz="4200" dirty="0" err="1">
                <a:solidFill>
                  <a:schemeClr val="bg1"/>
                </a:solidFill>
                <a:latin typeface="Arial" panose="020B0604020202020204" pitchFamily="34" charset="0"/>
              </a:rPr>
              <a:t>нно</a:t>
            </a:r>
            <a:r>
              <a:rPr lang="ru-RU" altLang="x-none" sz="4200" dirty="0" err="1">
                <a:solidFill>
                  <a:schemeClr val="bg1"/>
                </a:solidFill>
                <a:sym typeface="+mn-ea"/>
              </a:rPr>
              <a:t>ї</a:t>
            </a:r>
            <a:endParaRPr lang="ru-RU" altLang="x-none" sz="4200" dirty="0" err="1">
              <a:solidFill>
                <a:schemeClr val="bg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49154" name="Text Box 26625"/>
          <p:cNvSpPr txBox="1"/>
          <p:nvPr/>
        </p:nvSpPr>
        <p:spPr>
          <a:xfrm>
            <a:off x="539750" y="1386205"/>
            <a:ext cx="794956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6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600" b="1" dirty="0" err="1">
                <a:solidFill>
                  <a:srgbClr val="FF0000"/>
                </a:solidFill>
                <a:latin typeface="Arial" panose="020B0604020202020204" pitchFamily="34" charset="0"/>
              </a:rPr>
              <a:t>Змінна - це іменована область в оперативній пам'яті, яка може зберігати та змінювати своє значення протягом роботи програми. Значення характеризується типом даних.</a:t>
            </a:r>
            <a:endParaRPr lang="ru-RU" altLang="x-none" sz="2600" b="1" dirty="0" err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6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2600" dirty="0" err="1">
                <a:solidFill>
                  <a:schemeClr val="tx1"/>
                </a:solidFill>
                <a:latin typeface="Arial" panose="020B0604020202020204" pitchFamily="34" charset="0"/>
              </a:rPr>
              <a:t>Для того, щоб використовувати змінну в програмі, необхідно її оголосити (створити). Оголошення змінної дасть компілятору зрозуміти, що для цієї змінної необхідно виділити пам'ять, що в не</a:t>
            </a:r>
            <a:r>
              <a:rPr lang="ru-RU" altLang="x-none" sz="2600" dirty="0" err="1">
                <a:solidFill>
                  <a:schemeClr val="tx1"/>
                </a:solidFill>
                <a:sym typeface="+mn-ea"/>
              </a:rPr>
              <a:t>ї </a:t>
            </a:r>
            <a:r>
              <a:rPr lang="ru-RU" altLang="x-none" sz="2600" dirty="0" err="1">
                <a:solidFill>
                  <a:srgbClr val="000000"/>
                </a:solidFill>
                <a:sym typeface="+mn-ea"/>
              </a:rPr>
              <a:t>є певне </a:t>
            </a:r>
            <a:r>
              <a:rPr lang="en-US" altLang="x-none" sz="2600" dirty="0" err="1">
                <a:solidFill>
                  <a:srgbClr val="000000"/>
                </a:solidFill>
                <a:sym typeface="+mn-ea"/>
              </a:rPr>
              <a:t>i</a:t>
            </a:r>
            <a:r>
              <a:rPr lang="ru-RU" altLang="x-none" sz="2600" dirty="0" err="1">
                <a:solidFill>
                  <a:srgbClr val="000000"/>
                </a:solidFill>
                <a:sym typeface="+mn-ea"/>
              </a:rPr>
              <a:t>м</a:t>
            </a:r>
            <a:r>
              <a:rPr lang="en-US" altLang="x-none" sz="2600" dirty="0" err="1">
                <a:solidFill>
                  <a:srgbClr val="000000"/>
                </a:solidFill>
                <a:sym typeface="+mn-ea"/>
              </a:rPr>
              <a:t>’</a:t>
            </a:r>
            <a:r>
              <a:rPr lang="ru-RU" altLang="x-none" sz="2600" dirty="0" err="1">
                <a:solidFill>
                  <a:srgbClr val="000000"/>
                </a:solidFill>
                <a:sym typeface="+mn-ea"/>
              </a:rPr>
              <a:t>я</a:t>
            </a:r>
            <a:r>
              <a:rPr lang="ru-RU" altLang="x-none" sz="2600" dirty="0" err="1">
                <a:solidFill>
                  <a:schemeClr val="tx1"/>
                </a:solidFill>
                <a:latin typeface="Arial" panose="020B0604020202020204" pitchFamily="34" charset="0"/>
              </a:rPr>
              <a:t>, і як із цією змінною працювати надалі.</a:t>
            </a:r>
            <a:endParaRPr lang="ru-RU" altLang="x-none" sz="2600" dirty="0" err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Text Box 2764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ym typeface="+mn-ea"/>
              </a:rPr>
              <a:t>Поняття зм</a:t>
            </a:r>
            <a:r>
              <a:rPr lang="en-US" altLang="x-none" sz="4200" dirty="0" err="1">
                <a:sym typeface="+mn-ea"/>
              </a:rPr>
              <a:t>i</a:t>
            </a:r>
            <a:r>
              <a:rPr lang="ru-RU" altLang="x-none" sz="4200" dirty="0" err="1">
                <a:sym typeface="+mn-ea"/>
              </a:rPr>
              <a:t>нно</a:t>
            </a:r>
            <a:r>
              <a:rPr lang="ru-RU" altLang="x-none" sz="4200" dirty="0" err="1">
                <a:sym typeface="+mn-ea"/>
              </a:rPr>
              <a:t>ї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02" name="Text Box 27649"/>
          <p:cNvSpPr txBox="1"/>
          <p:nvPr/>
        </p:nvSpPr>
        <p:spPr>
          <a:xfrm>
            <a:off x="609600" y="1600200"/>
            <a:ext cx="4106863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200" dirty="0" err="1">
                <a:solidFill>
                  <a:srgbClr val="000000"/>
                </a:solidFill>
                <a:latin typeface="Arial" panose="020B0604020202020204" pitchFamily="34" charset="0"/>
              </a:rPr>
              <a:t>Змінні - це своєрідні контейнери, які можуть нести в собі числові, строкові або логічні значення.</a:t>
            </a:r>
            <a:endParaRPr lang="ru-RU" altLang="x-none" sz="32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1203" name="Picture 276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3800" y="2349500"/>
            <a:ext cx="3324225" cy="215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r>
              <a:rPr 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мена зм</a:t>
            </a:r>
            <a:r>
              <a:rPr lang="en-US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i</a:t>
            </a:r>
            <a:r>
              <a:rPr lang="ru-RU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нних</a:t>
            </a:r>
            <a:endParaRPr 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476250" y="1368425"/>
            <a:ext cx="805878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indent="457200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sz="19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Змінні отримують імена для того, щоб програміст міг зручно і зрозуміло оперувати даними в програмі. Ім’я змінної — це своєрідний ярлик, б</a:t>
            </a:r>
            <a:r>
              <a:rPr lang="en-US" sz="19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i</a:t>
            </a:r>
            <a:r>
              <a:rPr sz="19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рка, яка допомагає зрозуміти, які дані зберігаються в цій змінній і як з ними працювати. Без імені змінної було б важко розібратися, що зберігається в пам'яті і як до цих даних звертатися.</a:t>
            </a:r>
            <a:endParaRPr sz="1900" dirty="0" err="1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  <a:p>
            <a:pPr indent="457200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sz="19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Уяви, що ти живеш у будинку з підвалом, де зберігаєш різні банки з закатками. Ти зібрав багато різних ягід: малину, клубнику та інші фрукти і закрив їх у банки. Щоб легко орієнтуватися, ти підписуєш кожну банку: на одній пишеш "малина", на іншій — "клубніка", а на третій, наприклад, "вишня". Завдяки цим підписам ти можеш швидко зрозуміти, що зберігається в кожній банці, не відкриваючи їх.</a:t>
            </a:r>
            <a:endParaRPr sz="1900" dirty="0" err="1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  <a:p>
            <a:pPr indent="457200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sz="1900" dirty="0" err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Тепер уяви, що замість підписів на банках ти вирішив залишити їх без яких-небудь міток. Тоді щоразу, коли тобі знадобиться, скажімо, малина, ти будеш відкривати всі банки одну за одною, перевіряючи, що в них лежить. Це дуже незручно і забирає багато часу.</a:t>
            </a:r>
            <a:endParaRPr sz="1900" dirty="0" err="1">
              <a:solidFill>
                <a:srgbClr val="000000"/>
              </a:solidFill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1024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Поняття ідентифікатора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386" name="Text Box 10241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750"/>
              </a:spcBef>
              <a:buClrTx/>
              <a:buSzPct val="80000"/>
              <a:buFontTx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Ідентифікатори </a:t>
            </a:r>
            <a:r>
              <a:rPr lang="ru-RU" altLang="x-none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- це імена, якими позначаються різні об'єкти програми, що визначаються програмістом (змінні, функції, класи тощо). Вимоги:</a:t>
            </a:r>
            <a:endParaRPr lang="ru-RU" altLang="x-none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75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Ідентифікатор має бути унікальним</a:t>
            </a:r>
            <a:endParaRPr lang="ru-RU" altLang="x-none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75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Може складатися з букв латинського алфавіту, цифр, символу підкреслення</a:t>
            </a:r>
            <a:endParaRPr lang="ru-RU" altLang="x-none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457200" indent="-457200" defTabSz="457200">
              <a:spcBef>
                <a:spcPts val="750"/>
              </a:spcBef>
              <a:buClrTx/>
              <a:buSzPct val="80000"/>
              <a:buFont typeface="Arial" panose="020B0604020202020204" pitchFamily="34" charset="0"/>
              <a:buChar char="•"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ru-RU" altLang="x-none" sz="3000" dirty="0" err="1">
                <a:solidFill>
                  <a:srgbClr val="000000"/>
                </a:solidFill>
                <a:latin typeface="Arial" panose="020B0604020202020204" pitchFamily="34" charset="0"/>
              </a:rPr>
              <a:t>Ідентифікатор не може починатися з цифри!</a:t>
            </a:r>
            <a:endParaRPr lang="ru-RU" altLang="x-none" sz="30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13537</Words>
  <Application>WPS Presentation</Application>
  <PresentationFormat/>
  <Paragraphs>291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SimSun</vt:lpstr>
      <vt:lpstr>Wingdings</vt:lpstr>
      <vt:lpstr>Times New Roman</vt:lpstr>
      <vt:lpstr>Microsoft YaHei</vt:lpstr>
      <vt:lpstr>Arial Black</vt:lpstr>
      <vt:lpstr>Arial Unicode MS</vt:lpstr>
      <vt:lpstr>Arial Unicode MS</vt:lpstr>
      <vt:lpstr/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Комбинированные операторы</vt:lpstr>
      <vt:lpstr>Примеры сокращённых операций</vt:lpstr>
      <vt:lpstr>Комбiнованi оператори</vt:lpstr>
      <vt:lpstr>Помилки</vt:lpstr>
      <vt:lpstr>Синтаксичнi помилки</vt:lpstr>
      <vt:lpstr>Логiчнi помилки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Alex</cp:lastModifiedBy>
  <cp:revision>11</cp:revision>
  <dcterms:created xsi:type="dcterms:W3CDTF">2005-09-22T16:26:00Z</dcterms:created>
  <dcterms:modified xsi:type="dcterms:W3CDTF">2024-11-09T13:05:07Z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F22F1189AEEE438287263304A0CCCF2C_12</vt:lpwstr>
  </property>
  <property fmtid="{D5CDD505-2E9C-101B-9397-08002B2CF9AE}" pid="3" name="KSOProductBuildVer">
    <vt:lpwstr>1033-12.2.0.18607</vt:lpwstr>
  </property>
</Properties>
</file>