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256" r:id="rId5"/>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30" r:id="rId74"/>
    <p:sldId id="305" r:id="rId75"/>
  </p:sldIdLst>
  <p:sldSz cx="9144000" cy="6858000" type="screen4x3"/>
  <p:notesSz cx="6858000" cy="9144000"/>
  <p:defaultTextStyle>
    <a:defPPr>
      <a:defRPr lang="en-GB"/>
    </a:defPPr>
    <a:lvl1pPr marL="0" lvl="0" indent="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b="0" i="0" u="none" kern="1200" baseline="0">
        <a:solidFill>
          <a:schemeClr val="bg1"/>
        </a:solidFill>
        <a:latin typeface="Arial" panose="020B0604020202020204" pitchFamily="34" charset="0"/>
        <a:ea typeface="Microsoft YaHei" panose="020B0503020204020204" charset="-122"/>
        <a:cs typeface="+mn-cs"/>
      </a:defRPr>
    </a:lvl1pPr>
    <a:lvl2pPr marL="742950" lvl="1" indent="-28575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780" y="-84"/>
      </p:cViewPr>
      <p:guideLst>
        <p:guide orient="horz" pos="2160"/>
        <p:guide pos="2903"/>
      </p:guideLst>
    </p:cSldViewPr>
  </p:slideViewPr>
  <p:outlineViewPr>
    <p:cViewPr varScale="1">
      <p:scale>
        <a:sx n="170" d="200"/>
        <a:sy n="170" d="200"/>
      </p:scale>
      <p:origin x="-780" y="-84"/>
    </p:cViewPr>
  </p:outline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Rounded Rectangle 3072"/>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en-US" altLang="zh-CN"/>
          </a:p>
        </p:txBody>
      </p:sp>
      <p:sp>
        <p:nvSpPr>
          <p:cNvPr id="3075" name="Text Box 3073"/>
          <p:cNvSpPr txBox="1"/>
          <p:nvPr/>
        </p:nvSpPr>
        <p:spPr>
          <a:xfrm>
            <a:off x="0" y="0"/>
            <a:ext cx="2971800" cy="457200"/>
          </a:xfrm>
          <a:prstGeom prst="rect">
            <a:avLst/>
          </a:prstGeom>
          <a:noFill/>
          <a:ln w="9525">
            <a:noFill/>
          </a:ln>
        </p:spPr>
        <p:txBody>
          <a:bodyPr anchor="t" anchorCtr="0"/>
          <a:p>
            <a:pPr lvl="0"/>
            <a:endParaRPr lang="en-US" altLang="zh-CN"/>
          </a:p>
        </p:txBody>
      </p:sp>
      <p:sp>
        <p:nvSpPr>
          <p:cNvPr id="3076" name="Text Box 3074"/>
          <p:cNvSpPr txBox="1"/>
          <p:nvPr/>
        </p:nvSpPr>
        <p:spPr>
          <a:xfrm>
            <a:off x="3884613" y="0"/>
            <a:ext cx="2971800" cy="457200"/>
          </a:xfrm>
          <a:prstGeom prst="rect">
            <a:avLst/>
          </a:prstGeom>
          <a:noFill/>
          <a:ln w="9525">
            <a:noFill/>
          </a:ln>
        </p:spPr>
        <p:txBody>
          <a:bodyPr anchor="t" anchorCtr="0"/>
          <a:p>
            <a:pPr lvl="0"/>
            <a:endParaRPr lang="en-US" altLang="zh-CN"/>
          </a:p>
        </p:txBody>
      </p:sp>
      <p:sp>
        <p:nvSpPr>
          <p:cNvPr id="3077" name="Slide Image Placeholder 3075"/>
          <p:cNvSpPr>
            <a:spLocks noGrp="1"/>
          </p:cNvSpPr>
          <p:nvPr>
            <p:ph type="sldImg"/>
          </p:nvPr>
        </p:nvSpPr>
        <p:spPr>
          <a:xfrm>
            <a:off x="1143000" y="685800"/>
            <a:ext cx="4570413" cy="3427413"/>
          </a:xfrm>
          <a:prstGeom prst="rect">
            <a:avLst/>
          </a:prstGeom>
          <a:noFill/>
          <a:ln w="9360" cap="sq" cmpd="sng">
            <a:solidFill>
              <a:srgbClr val="000000"/>
            </a:solidFill>
            <a:prstDash val="solid"/>
            <a:miter/>
            <a:headEnd type="none" w="med" len="med"/>
            <a:tailEnd type="none" w="med" len="med"/>
          </a:ln>
        </p:spPr>
      </p:sp>
      <p:sp>
        <p:nvSpPr>
          <p:cNvPr id="3078" name="Text Placeholder 3076"/>
          <p:cNvSpPr>
            <a:spLocks noGrp="1"/>
          </p:cNvSpPr>
          <p:nvPr>
            <p:ph type="body"/>
          </p:nvPr>
        </p:nvSpPr>
        <p:spPr>
          <a:xfrm>
            <a:off x="685800" y="4343400"/>
            <a:ext cx="5484813" cy="4113213"/>
          </a:xfrm>
          <a:prstGeom prst="rect">
            <a:avLst/>
          </a:prstGeom>
          <a:noFill/>
          <a:ln w="9525">
            <a:noFill/>
          </a:ln>
        </p:spPr>
        <p:txBody>
          <a:bodyPr wrap="square" lIns="90000" tIns="46800" rIns="90000" bIns="46800" anchor="t" anchorCtr="0"/>
          <a:p>
            <a:pPr lvl="0"/>
            <a:endParaRPr lang="en-GB"/>
          </a:p>
        </p:txBody>
      </p:sp>
      <p:sp>
        <p:nvSpPr>
          <p:cNvPr id="3079" name="Text Box 3077"/>
          <p:cNvSpPr txBox="1"/>
          <p:nvPr/>
        </p:nvSpPr>
        <p:spPr>
          <a:xfrm>
            <a:off x="0" y="8685213"/>
            <a:ext cx="2971800" cy="457200"/>
          </a:xfrm>
          <a:prstGeom prst="rect">
            <a:avLst/>
          </a:prstGeom>
          <a:noFill/>
          <a:ln w="9525">
            <a:noFill/>
          </a:ln>
        </p:spPr>
        <p:txBody>
          <a:bodyPr anchor="t" anchorCtr="0"/>
          <a:p>
            <a:pPr lvl="0"/>
            <a:endParaRPr lang="en-US" altLang="zh-CN"/>
          </a:p>
        </p:txBody>
      </p:sp>
      <p:sp>
        <p:nvSpPr>
          <p:cNvPr id="2" name="Slide Number Placeholder 3078"/>
          <p:cNvSpPr>
            <a:spLocks noGrp="1"/>
          </p:cNvSpPr>
          <p:nvPr>
            <p:ph type="sldNum"/>
          </p:nvPr>
        </p:nvSpPr>
        <p:spPr>
          <a:xfrm>
            <a:off x="3884613" y="8685213"/>
            <a:ext cx="2970213" cy="455613"/>
          </a:xfrm>
          <a:prstGeom prst="rect">
            <a:avLst/>
          </a:prstGeom>
          <a:noFill/>
          <a:ln w="9525">
            <a:noFill/>
          </a:ln>
        </p:spPr>
        <p:txBody>
          <a:bodyPr wrap="square" lIns="90000" tIns="46800" rIns="90000" bIns="46800" anchor="b" anchorCtr="0"/>
          <a:p>
            <a:pPr marL="215900" lvl="0" indent="-215900" algn="r" defTabSz="457200" eaLnBrk="1" fontAlgn="base" hangingPunct="1">
              <a:buClr>
                <a:srgbClr val="000000"/>
              </a:buClr>
              <a:buSzPct val="45000"/>
              <a:buFont typeface="Wingdings" panose="05000000000000000000" pitchFamily="2" charset="2"/>
              <a:buNone/>
              <a:tabLst>
                <a:tab pos="723900" algn="l"/>
                <a:tab pos="1447800" algn="l"/>
                <a:tab pos="2171700" algn="l"/>
                <a:tab pos="2895600" algn="l"/>
              </a:tabLst>
            </a:pPr>
            <a:fld id="{9A0DB2DC-4C9A-4742-B13C-FB6460FD3503}" type="slidenum">
              <a:rPr lang="ru-RU" altLang="x-none" sz="1200" strike="noStrike" noProof="1" dirty="0" err="1">
                <a:latin typeface="Times New Roman" panose="02020603050405020304" pitchFamily="16" charset="0"/>
                <a:ea typeface="Arial Unicode MS" charset="-122"/>
                <a:cs typeface="+mn-cs"/>
              </a:rPr>
            </a:fld>
            <a:endParaRPr lang="ru-RU" altLang="x-none" sz="1200" strike="noStrike" noProof="1" dirty="0" err="1">
              <a:latin typeface="Times New Roman" panose="02020603050405020304" pitchFamily="16" charset="0"/>
              <a:ea typeface="Arial Unicode MS"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solidFill>
                  <a:srgbClr val="000000"/>
                </a:solidFill>
                <a:latin typeface="Times New Roman" panose="02020603050405020304" pitchFamily="16" charset="0"/>
                <a:ea typeface="Arial Unicode MS" charset="-122"/>
              </a:rPr>
            </a:fld>
            <a:endParaRPr lang="ru-RU" altLang="x-none" sz="1200" dirty="0" err="1">
              <a:solidFill>
                <a:srgbClr val="000000"/>
              </a:solidFill>
              <a:latin typeface="Times New Roman" panose="02020603050405020304" pitchFamily="16" charset="0"/>
              <a:ea typeface="Arial Unicode MS" charset="-122"/>
            </a:endParaRPr>
          </a:p>
        </p:txBody>
      </p:sp>
      <p:sp>
        <p:nvSpPr>
          <p:cNvPr id="5123" name="Slide Image Placeholder 54272"/>
          <p:cNvSpPr txBox="1">
            <a:spLocks noGrp="1"/>
          </p:cNvSpPr>
          <p:nvPr>
            <p:ph type="sldImg"/>
          </p:nvPr>
        </p:nvSpPr>
        <p:spPr>
          <a:xfrm>
            <a:off x="1143000" y="685800"/>
            <a:ext cx="4572000" cy="3429000"/>
          </a:xfrm>
          <a:solidFill>
            <a:srgbClr val="FFFFFF"/>
          </a:solidFill>
          <a:ln cap="flat"/>
        </p:spPr>
      </p:sp>
      <p:sp>
        <p:nvSpPr>
          <p:cNvPr id="5124" name="Text Placeholder 54273"/>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5603" name="Slide Image Placeholder 64512"/>
          <p:cNvSpPr txBox="1">
            <a:spLocks noGrp="1"/>
          </p:cNvSpPr>
          <p:nvPr>
            <p:ph type="sldImg"/>
          </p:nvPr>
        </p:nvSpPr>
        <p:spPr>
          <a:xfrm>
            <a:off x="1143000" y="685800"/>
            <a:ext cx="4572000" cy="3429000"/>
          </a:xfrm>
          <a:solidFill>
            <a:srgbClr val="FFFFFF"/>
          </a:solidFill>
          <a:ln cap="flat"/>
        </p:spPr>
      </p:sp>
      <p:sp>
        <p:nvSpPr>
          <p:cNvPr id="25604" name="Text Placeholder 64513"/>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65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7651" name="Slide Image Placeholder 65536"/>
          <p:cNvSpPr txBox="1">
            <a:spLocks noGrp="1"/>
          </p:cNvSpPr>
          <p:nvPr>
            <p:ph type="sldImg"/>
          </p:nvPr>
        </p:nvSpPr>
        <p:spPr>
          <a:xfrm>
            <a:off x="1143000" y="685800"/>
            <a:ext cx="4572000" cy="3429000"/>
          </a:xfrm>
          <a:solidFill>
            <a:srgbClr val="FFFFFF"/>
          </a:solidFill>
          <a:ln cap="flat"/>
        </p:spPr>
      </p:sp>
      <p:sp>
        <p:nvSpPr>
          <p:cNvPr id="27652" name="Text Placeholder 6553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69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9699" name="Slide Image Placeholder 66560"/>
          <p:cNvSpPr txBox="1">
            <a:spLocks noGrp="1"/>
          </p:cNvSpPr>
          <p:nvPr>
            <p:ph type="sldImg"/>
          </p:nvPr>
        </p:nvSpPr>
        <p:spPr>
          <a:xfrm>
            <a:off x="1143000" y="685800"/>
            <a:ext cx="4572000" cy="3429000"/>
          </a:xfrm>
          <a:solidFill>
            <a:srgbClr val="FFFFFF"/>
          </a:solidFill>
          <a:ln cap="flat"/>
        </p:spPr>
      </p:sp>
      <p:sp>
        <p:nvSpPr>
          <p:cNvPr id="29700" name="Text Placeholder 66561"/>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74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1747" name="Slide Image Placeholder 67584"/>
          <p:cNvSpPr txBox="1">
            <a:spLocks noGrp="1"/>
          </p:cNvSpPr>
          <p:nvPr>
            <p:ph type="sldImg"/>
          </p:nvPr>
        </p:nvSpPr>
        <p:spPr>
          <a:xfrm>
            <a:off x="1143000" y="685800"/>
            <a:ext cx="4572000" cy="3429000"/>
          </a:xfrm>
          <a:solidFill>
            <a:srgbClr val="FFFFFF"/>
          </a:solidFill>
          <a:ln cap="flat"/>
        </p:spPr>
      </p:sp>
      <p:sp>
        <p:nvSpPr>
          <p:cNvPr id="31748" name="Text Placeholder 67585"/>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79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3795" name="Slide Image Placeholder 68608"/>
          <p:cNvSpPr txBox="1">
            <a:spLocks noGrp="1"/>
          </p:cNvSpPr>
          <p:nvPr>
            <p:ph type="sldImg"/>
          </p:nvPr>
        </p:nvSpPr>
        <p:spPr>
          <a:xfrm>
            <a:off x="1143000" y="685800"/>
            <a:ext cx="4572000" cy="3429000"/>
          </a:xfrm>
          <a:solidFill>
            <a:srgbClr val="FFFFFF"/>
          </a:solidFill>
          <a:ln cap="flat"/>
        </p:spPr>
      </p:sp>
      <p:sp>
        <p:nvSpPr>
          <p:cNvPr id="33796" name="Text Placeholder 6860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84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5843" name="Slide Image Placeholder 69632"/>
          <p:cNvSpPr txBox="1">
            <a:spLocks noGrp="1"/>
          </p:cNvSpPr>
          <p:nvPr>
            <p:ph type="sldImg"/>
          </p:nvPr>
        </p:nvSpPr>
        <p:spPr>
          <a:xfrm>
            <a:off x="1143000" y="685800"/>
            <a:ext cx="4572000" cy="3429000"/>
          </a:xfrm>
          <a:solidFill>
            <a:srgbClr val="FFFFFF"/>
          </a:solidFill>
          <a:ln cap="flat"/>
        </p:spPr>
      </p:sp>
      <p:sp>
        <p:nvSpPr>
          <p:cNvPr id="35844" name="Text Placeholder 69633"/>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789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7891" name="Slide Image Placeholder 70656"/>
          <p:cNvSpPr txBox="1">
            <a:spLocks noGrp="1"/>
          </p:cNvSpPr>
          <p:nvPr>
            <p:ph type="sldImg"/>
          </p:nvPr>
        </p:nvSpPr>
        <p:spPr>
          <a:xfrm>
            <a:off x="1143000" y="685800"/>
            <a:ext cx="4572000" cy="3429000"/>
          </a:xfrm>
          <a:solidFill>
            <a:srgbClr val="FFFFFF"/>
          </a:solidFill>
          <a:ln cap="flat"/>
        </p:spPr>
      </p:sp>
      <p:sp>
        <p:nvSpPr>
          <p:cNvPr id="37892" name="Text Placeholder 7065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993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9939" name="Slide Image Placeholder 71680"/>
          <p:cNvSpPr txBox="1">
            <a:spLocks noGrp="1"/>
          </p:cNvSpPr>
          <p:nvPr>
            <p:ph type="sldImg"/>
          </p:nvPr>
        </p:nvSpPr>
        <p:spPr>
          <a:xfrm>
            <a:off x="1143000" y="685800"/>
            <a:ext cx="4572000" cy="3429000"/>
          </a:xfrm>
          <a:solidFill>
            <a:srgbClr val="FFFFFF"/>
          </a:solidFill>
          <a:ln cap="flat"/>
        </p:spPr>
      </p:sp>
      <p:sp>
        <p:nvSpPr>
          <p:cNvPr id="39940" name="Text Placeholder 71681"/>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198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1987" name="Slide Image Placeholder 72704"/>
          <p:cNvSpPr txBox="1">
            <a:spLocks noGrp="1"/>
          </p:cNvSpPr>
          <p:nvPr>
            <p:ph type="sldImg"/>
          </p:nvPr>
        </p:nvSpPr>
        <p:spPr>
          <a:xfrm>
            <a:off x="1143000" y="685800"/>
            <a:ext cx="4572000" cy="3429000"/>
          </a:xfrm>
          <a:solidFill>
            <a:srgbClr val="FFFFFF"/>
          </a:solidFill>
          <a:ln cap="flat"/>
        </p:spPr>
      </p:sp>
      <p:sp>
        <p:nvSpPr>
          <p:cNvPr id="41988" name="Text Placeholder 72705"/>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403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4035" name="Slide Image Placeholder 73728"/>
          <p:cNvSpPr txBox="1">
            <a:spLocks noGrp="1"/>
          </p:cNvSpPr>
          <p:nvPr>
            <p:ph type="sldImg"/>
          </p:nvPr>
        </p:nvSpPr>
        <p:spPr>
          <a:xfrm>
            <a:off x="1143000" y="685800"/>
            <a:ext cx="4572000" cy="3429000"/>
          </a:xfrm>
          <a:solidFill>
            <a:srgbClr val="FFFFFF"/>
          </a:solidFill>
          <a:ln cap="flat"/>
        </p:spPr>
      </p:sp>
      <p:sp>
        <p:nvSpPr>
          <p:cNvPr id="44036" name="Text Placeholder 7372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9219" name="Slide Image Placeholder 56320"/>
          <p:cNvSpPr txBox="1">
            <a:spLocks noGrp="1"/>
          </p:cNvSpPr>
          <p:nvPr>
            <p:ph type="sldImg"/>
          </p:nvPr>
        </p:nvSpPr>
        <p:spPr>
          <a:xfrm>
            <a:off x="1143000" y="685800"/>
            <a:ext cx="4572000" cy="3429000"/>
          </a:xfrm>
          <a:solidFill>
            <a:srgbClr val="FFFFFF"/>
          </a:solidFill>
          <a:ln cap="flat"/>
        </p:spPr>
      </p:sp>
      <p:sp>
        <p:nvSpPr>
          <p:cNvPr id="9220" name="Text Placeholder 56321"/>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608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6083" name="Slide Image Placeholder 74752"/>
          <p:cNvSpPr txBox="1">
            <a:spLocks noGrp="1"/>
          </p:cNvSpPr>
          <p:nvPr>
            <p:ph type="sldImg"/>
          </p:nvPr>
        </p:nvSpPr>
        <p:spPr>
          <a:xfrm>
            <a:off x="1143000" y="685800"/>
            <a:ext cx="4572000" cy="3429000"/>
          </a:xfrm>
          <a:solidFill>
            <a:srgbClr val="FFFFFF"/>
          </a:solidFill>
          <a:ln cap="flat"/>
        </p:spPr>
      </p:sp>
      <p:sp>
        <p:nvSpPr>
          <p:cNvPr id="46084" name="Text Placeholder 74753"/>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813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8131" name="Slide Image Placeholder 75776"/>
          <p:cNvSpPr txBox="1">
            <a:spLocks noGrp="1"/>
          </p:cNvSpPr>
          <p:nvPr>
            <p:ph type="sldImg"/>
          </p:nvPr>
        </p:nvSpPr>
        <p:spPr>
          <a:xfrm>
            <a:off x="1143000" y="685800"/>
            <a:ext cx="4572000" cy="3429000"/>
          </a:xfrm>
          <a:solidFill>
            <a:srgbClr val="FFFFFF"/>
          </a:solidFill>
          <a:ln cap="flat"/>
        </p:spPr>
      </p:sp>
      <p:sp>
        <p:nvSpPr>
          <p:cNvPr id="48132" name="Text Placeholder 7577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017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0179" name="Slide Image Placeholder 76800"/>
          <p:cNvSpPr txBox="1">
            <a:spLocks noGrp="1"/>
          </p:cNvSpPr>
          <p:nvPr>
            <p:ph type="sldImg"/>
          </p:nvPr>
        </p:nvSpPr>
        <p:spPr>
          <a:xfrm>
            <a:off x="1143000" y="685800"/>
            <a:ext cx="4572000" cy="3429000"/>
          </a:xfrm>
          <a:solidFill>
            <a:srgbClr val="FFFFFF"/>
          </a:solidFill>
          <a:ln cap="flat"/>
        </p:spPr>
      </p:sp>
      <p:sp>
        <p:nvSpPr>
          <p:cNvPr id="50180" name="Text Placeholder 76801"/>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222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2227" name="Slide Image Placeholder 77824"/>
          <p:cNvSpPr txBox="1">
            <a:spLocks noGrp="1"/>
          </p:cNvSpPr>
          <p:nvPr>
            <p:ph type="sldImg"/>
          </p:nvPr>
        </p:nvSpPr>
        <p:spPr>
          <a:xfrm>
            <a:off x="1143000" y="685800"/>
            <a:ext cx="4572000" cy="3429000"/>
          </a:xfrm>
          <a:solidFill>
            <a:srgbClr val="FFFFFF"/>
          </a:solidFill>
          <a:ln cap="flat"/>
        </p:spPr>
      </p:sp>
      <p:sp>
        <p:nvSpPr>
          <p:cNvPr id="52228" name="Text Placeholder 77825"/>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427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4275" name="Slide Image Placeholder 78848"/>
          <p:cNvSpPr txBox="1">
            <a:spLocks noGrp="1"/>
          </p:cNvSpPr>
          <p:nvPr>
            <p:ph type="sldImg"/>
          </p:nvPr>
        </p:nvSpPr>
        <p:spPr>
          <a:xfrm>
            <a:off x="1143000" y="685800"/>
            <a:ext cx="4572000" cy="3429000"/>
          </a:xfrm>
          <a:solidFill>
            <a:srgbClr val="FFFFFF"/>
          </a:solidFill>
          <a:ln cap="flat"/>
        </p:spPr>
      </p:sp>
      <p:sp>
        <p:nvSpPr>
          <p:cNvPr id="54276" name="Text Placeholder 7884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632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6323" name="Slide Image Placeholder 79872"/>
          <p:cNvSpPr txBox="1">
            <a:spLocks noGrp="1"/>
          </p:cNvSpPr>
          <p:nvPr>
            <p:ph type="sldImg"/>
          </p:nvPr>
        </p:nvSpPr>
        <p:spPr>
          <a:xfrm>
            <a:off x="1143000" y="685800"/>
            <a:ext cx="4572000" cy="3429000"/>
          </a:xfrm>
          <a:solidFill>
            <a:srgbClr val="FFFFFF"/>
          </a:solidFill>
          <a:ln cap="flat"/>
        </p:spPr>
      </p:sp>
      <p:sp>
        <p:nvSpPr>
          <p:cNvPr id="56324" name="Text Placeholder 79873"/>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837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8371" name="Slide Image Placeholder 80896"/>
          <p:cNvSpPr txBox="1">
            <a:spLocks noGrp="1"/>
          </p:cNvSpPr>
          <p:nvPr>
            <p:ph type="sldImg"/>
          </p:nvPr>
        </p:nvSpPr>
        <p:spPr>
          <a:xfrm>
            <a:off x="1143000" y="685800"/>
            <a:ext cx="4572000" cy="3429000"/>
          </a:xfrm>
          <a:solidFill>
            <a:srgbClr val="FFFFFF"/>
          </a:solidFill>
          <a:ln cap="flat"/>
        </p:spPr>
      </p:sp>
      <p:sp>
        <p:nvSpPr>
          <p:cNvPr id="58372" name="Text Placeholder 8089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041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0419" name="Slide Image Placeholder 81920"/>
          <p:cNvSpPr txBox="1">
            <a:spLocks noGrp="1"/>
          </p:cNvSpPr>
          <p:nvPr>
            <p:ph type="sldImg"/>
          </p:nvPr>
        </p:nvSpPr>
        <p:spPr>
          <a:xfrm>
            <a:off x="1143000" y="685800"/>
            <a:ext cx="4572000" cy="3429000"/>
          </a:xfrm>
          <a:solidFill>
            <a:srgbClr val="FFFFFF"/>
          </a:solidFill>
          <a:ln cap="flat"/>
        </p:spPr>
      </p:sp>
      <p:sp>
        <p:nvSpPr>
          <p:cNvPr id="60420" name="Text Placeholder 81921"/>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246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2467" name="Slide Image Placeholder 82944"/>
          <p:cNvSpPr txBox="1">
            <a:spLocks noGrp="1"/>
          </p:cNvSpPr>
          <p:nvPr>
            <p:ph type="sldImg"/>
          </p:nvPr>
        </p:nvSpPr>
        <p:spPr>
          <a:xfrm>
            <a:off x="1143000" y="685800"/>
            <a:ext cx="4572000" cy="3429000"/>
          </a:xfrm>
          <a:solidFill>
            <a:srgbClr val="FFFFFF"/>
          </a:solidFill>
          <a:ln cap="flat"/>
        </p:spPr>
      </p:sp>
      <p:sp>
        <p:nvSpPr>
          <p:cNvPr id="62468" name="Text Placeholder 82945"/>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451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4515" name="Slide Image Placeholder 83968"/>
          <p:cNvSpPr txBox="1">
            <a:spLocks noGrp="1"/>
          </p:cNvSpPr>
          <p:nvPr>
            <p:ph type="sldImg"/>
          </p:nvPr>
        </p:nvSpPr>
        <p:spPr>
          <a:xfrm>
            <a:off x="1143000" y="685800"/>
            <a:ext cx="4572000" cy="3429000"/>
          </a:xfrm>
          <a:solidFill>
            <a:srgbClr val="FFFFFF"/>
          </a:solidFill>
          <a:ln cap="flat"/>
        </p:spPr>
      </p:sp>
      <p:sp>
        <p:nvSpPr>
          <p:cNvPr id="64516" name="Text Placeholder 8396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1267" name="Slide Image Placeholder 57344"/>
          <p:cNvSpPr txBox="1">
            <a:spLocks noGrp="1"/>
          </p:cNvSpPr>
          <p:nvPr>
            <p:ph type="sldImg"/>
          </p:nvPr>
        </p:nvSpPr>
        <p:spPr>
          <a:xfrm>
            <a:off x="1143000" y="685800"/>
            <a:ext cx="4572000" cy="3429000"/>
          </a:xfrm>
          <a:solidFill>
            <a:srgbClr val="FFFFFF"/>
          </a:solidFill>
          <a:ln cap="flat"/>
        </p:spPr>
      </p:sp>
      <p:sp>
        <p:nvSpPr>
          <p:cNvPr id="11268" name="Text Placeholder 57345"/>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656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6563" name="Slide Image Placeholder 84992"/>
          <p:cNvSpPr txBox="1">
            <a:spLocks noGrp="1"/>
          </p:cNvSpPr>
          <p:nvPr>
            <p:ph type="sldImg"/>
          </p:nvPr>
        </p:nvSpPr>
        <p:spPr>
          <a:xfrm>
            <a:off x="1143000" y="685800"/>
            <a:ext cx="4572000" cy="3429000"/>
          </a:xfrm>
          <a:solidFill>
            <a:srgbClr val="FFFFFF"/>
          </a:solidFill>
          <a:ln cap="flat"/>
        </p:spPr>
      </p:sp>
      <p:sp>
        <p:nvSpPr>
          <p:cNvPr id="66564" name="Text Placeholder 84993"/>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861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8611" name="Slide Image Placeholder 86016"/>
          <p:cNvSpPr txBox="1">
            <a:spLocks noGrp="1"/>
          </p:cNvSpPr>
          <p:nvPr>
            <p:ph type="sldImg"/>
          </p:nvPr>
        </p:nvSpPr>
        <p:spPr>
          <a:xfrm>
            <a:off x="1143000" y="685800"/>
            <a:ext cx="4572000" cy="3429000"/>
          </a:xfrm>
          <a:solidFill>
            <a:srgbClr val="FFFFFF"/>
          </a:solidFill>
          <a:ln cap="flat"/>
        </p:spPr>
      </p:sp>
      <p:sp>
        <p:nvSpPr>
          <p:cNvPr id="68612" name="Text Placeholder 8601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065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0659" name="Slide Image Placeholder 87040"/>
          <p:cNvSpPr txBox="1">
            <a:spLocks noGrp="1"/>
          </p:cNvSpPr>
          <p:nvPr>
            <p:ph type="sldImg"/>
          </p:nvPr>
        </p:nvSpPr>
        <p:spPr>
          <a:xfrm>
            <a:off x="1143000" y="685800"/>
            <a:ext cx="4572000" cy="3429000"/>
          </a:xfrm>
          <a:solidFill>
            <a:srgbClr val="FFFFFF"/>
          </a:solidFill>
          <a:ln cap="flat"/>
        </p:spPr>
      </p:sp>
      <p:sp>
        <p:nvSpPr>
          <p:cNvPr id="70660" name="Text Placeholder 87041"/>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475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4755" name="Slide Image Placeholder 89088"/>
          <p:cNvSpPr txBox="1">
            <a:spLocks noGrp="1"/>
          </p:cNvSpPr>
          <p:nvPr>
            <p:ph type="sldImg"/>
          </p:nvPr>
        </p:nvSpPr>
        <p:spPr>
          <a:xfrm>
            <a:off x="1143000" y="685800"/>
            <a:ext cx="4572000" cy="3429000"/>
          </a:xfrm>
          <a:solidFill>
            <a:srgbClr val="FFFFFF"/>
          </a:solidFill>
          <a:ln cap="flat"/>
        </p:spPr>
      </p:sp>
      <p:sp>
        <p:nvSpPr>
          <p:cNvPr id="74756" name="Text Placeholder 8908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680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6803" name="Slide Image Placeholder 90112"/>
          <p:cNvSpPr txBox="1">
            <a:spLocks noGrp="1"/>
          </p:cNvSpPr>
          <p:nvPr>
            <p:ph type="sldImg"/>
          </p:nvPr>
        </p:nvSpPr>
        <p:spPr>
          <a:xfrm>
            <a:off x="1143000" y="685800"/>
            <a:ext cx="4572000" cy="3429000"/>
          </a:xfrm>
          <a:solidFill>
            <a:srgbClr val="FFFFFF"/>
          </a:solidFill>
          <a:ln cap="flat"/>
        </p:spPr>
      </p:sp>
      <p:sp>
        <p:nvSpPr>
          <p:cNvPr id="76804" name="Text Placeholder 90113"/>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885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8851" name="Slide Image Placeholder 91136"/>
          <p:cNvSpPr txBox="1">
            <a:spLocks noGrp="1"/>
          </p:cNvSpPr>
          <p:nvPr>
            <p:ph type="sldImg"/>
          </p:nvPr>
        </p:nvSpPr>
        <p:spPr>
          <a:xfrm>
            <a:off x="1143000" y="685800"/>
            <a:ext cx="4572000" cy="3429000"/>
          </a:xfrm>
          <a:solidFill>
            <a:srgbClr val="FFFFFF"/>
          </a:solidFill>
          <a:ln cap="flat"/>
        </p:spPr>
      </p:sp>
      <p:sp>
        <p:nvSpPr>
          <p:cNvPr id="78852" name="Text Placeholder 9113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089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0899" name="Slide Image Placeholder 92160"/>
          <p:cNvSpPr txBox="1">
            <a:spLocks noGrp="1"/>
          </p:cNvSpPr>
          <p:nvPr>
            <p:ph type="sldImg"/>
          </p:nvPr>
        </p:nvSpPr>
        <p:spPr>
          <a:xfrm>
            <a:off x="1143000" y="685800"/>
            <a:ext cx="4572000" cy="3429000"/>
          </a:xfrm>
          <a:solidFill>
            <a:srgbClr val="FFFFFF"/>
          </a:solidFill>
          <a:ln cap="flat"/>
        </p:spPr>
      </p:sp>
      <p:sp>
        <p:nvSpPr>
          <p:cNvPr id="80900" name="Text Placeholder 92161"/>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294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2947" name="Slide Image Placeholder 93184"/>
          <p:cNvSpPr txBox="1">
            <a:spLocks noGrp="1"/>
          </p:cNvSpPr>
          <p:nvPr>
            <p:ph type="sldImg"/>
          </p:nvPr>
        </p:nvSpPr>
        <p:spPr>
          <a:xfrm>
            <a:off x="1143000" y="685800"/>
            <a:ext cx="4572000" cy="3429000"/>
          </a:xfrm>
          <a:solidFill>
            <a:srgbClr val="FFFFFF"/>
          </a:solidFill>
          <a:ln cap="flat"/>
        </p:spPr>
      </p:sp>
      <p:sp>
        <p:nvSpPr>
          <p:cNvPr id="82948" name="Text Placeholder 93185"/>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499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4995" name="Slide Image Placeholder 94208"/>
          <p:cNvSpPr txBox="1">
            <a:spLocks noGrp="1"/>
          </p:cNvSpPr>
          <p:nvPr>
            <p:ph type="sldImg"/>
          </p:nvPr>
        </p:nvSpPr>
        <p:spPr>
          <a:xfrm>
            <a:off x="1143000" y="685800"/>
            <a:ext cx="4572000" cy="3429000"/>
          </a:xfrm>
          <a:solidFill>
            <a:srgbClr val="FFFFFF"/>
          </a:solidFill>
          <a:ln cap="flat"/>
        </p:spPr>
      </p:sp>
      <p:sp>
        <p:nvSpPr>
          <p:cNvPr id="84996" name="Text Placeholder 9420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704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7043" name="Slide Image Placeholder 95232"/>
          <p:cNvSpPr txBox="1">
            <a:spLocks noGrp="1"/>
          </p:cNvSpPr>
          <p:nvPr>
            <p:ph type="sldImg"/>
          </p:nvPr>
        </p:nvSpPr>
        <p:spPr>
          <a:xfrm>
            <a:off x="1143000" y="685800"/>
            <a:ext cx="4572000" cy="3429000"/>
          </a:xfrm>
          <a:solidFill>
            <a:srgbClr val="FFFFFF"/>
          </a:solidFill>
          <a:ln cap="flat"/>
        </p:spPr>
      </p:sp>
      <p:sp>
        <p:nvSpPr>
          <p:cNvPr id="87044" name="Text Placeholder 95233"/>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3315" name="Slide Image Placeholder 58368"/>
          <p:cNvSpPr txBox="1">
            <a:spLocks noGrp="1"/>
          </p:cNvSpPr>
          <p:nvPr>
            <p:ph type="sldImg"/>
          </p:nvPr>
        </p:nvSpPr>
        <p:spPr>
          <a:xfrm>
            <a:off x="1143000" y="685800"/>
            <a:ext cx="4572000" cy="3429000"/>
          </a:xfrm>
          <a:solidFill>
            <a:srgbClr val="FFFFFF"/>
          </a:solidFill>
          <a:ln cap="flat"/>
        </p:spPr>
      </p:sp>
      <p:sp>
        <p:nvSpPr>
          <p:cNvPr id="13316" name="Text Placeholder 5836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909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9091" name="Slide Image Placeholder 96256"/>
          <p:cNvSpPr txBox="1">
            <a:spLocks noGrp="1"/>
          </p:cNvSpPr>
          <p:nvPr>
            <p:ph type="sldImg"/>
          </p:nvPr>
        </p:nvSpPr>
        <p:spPr>
          <a:xfrm>
            <a:off x="1143000" y="685800"/>
            <a:ext cx="4572000" cy="3429000"/>
          </a:xfrm>
          <a:solidFill>
            <a:srgbClr val="FFFFFF"/>
          </a:solidFill>
          <a:ln cap="flat"/>
        </p:spPr>
      </p:sp>
      <p:sp>
        <p:nvSpPr>
          <p:cNvPr id="89092" name="Text Placeholder 9625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113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91139" name="Slide Image Placeholder 97280"/>
          <p:cNvSpPr txBox="1">
            <a:spLocks noGrp="1"/>
          </p:cNvSpPr>
          <p:nvPr>
            <p:ph type="sldImg"/>
          </p:nvPr>
        </p:nvSpPr>
        <p:spPr>
          <a:xfrm>
            <a:off x="1143000" y="685800"/>
            <a:ext cx="4572000" cy="3429000"/>
          </a:xfrm>
          <a:solidFill>
            <a:srgbClr val="FFFFFF"/>
          </a:solidFill>
          <a:ln cap="flat"/>
        </p:spPr>
      </p:sp>
      <p:sp>
        <p:nvSpPr>
          <p:cNvPr id="91140" name="Text Placeholder 97281"/>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318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93187" name="Slide Image Placeholder 98304"/>
          <p:cNvSpPr txBox="1">
            <a:spLocks noGrp="1"/>
          </p:cNvSpPr>
          <p:nvPr>
            <p:ph type="sldImg"/>
          </p:nvPr>
        </p:nvSpPr>
        <p:spPr>
          <a:xfrm>
            <a:off x="1143000" y="685800"/>
            <a:ext cx="4572000" cy="3429000"/>
          </a:xfrm>
          <a:solidFill>
            <a:srgbClr val="FFFFFF"/>
          </a:solidFill>
          <a:ln cap="flat"/>
        </p:spPr>
      </p:sp>
      <p:sp>
        <p:nvSpPr>
          <p:cNvPr id="93188" name="Text Placeholder 98305"/>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523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95235" name="Slide Image Placeholder 99328"/>
          <p:cNvSpPr txBox="1">
            <a:spLocks noGrp="1"/>
          </p:cNvSpPr>
          <p:nvPr>
            <p:ph type="sldImg"/>
          </p:nvPr>
        </p:nvSpPr>
        <p:spPr>
          <a:xfrm>
            <a:off x="1143000" y="685800"/>
            <a:ext cx="4572000" cy="3429000"/>
          </a:xfrm>
          <a:solidFill>
            <a:srgbClr val="FFFFFF"/>
          </a:solidFill>
          <a:ln cap="flat"/>
        </p:spPr>
      </p:sp>
      <p:sp>
        <p:nvSpPr>
          <p:cNvPr id="95236" name="Text Placeholder 9932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728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97283" name="Slide Image Placeholder 100352"/>
          <p:cNvSpPr txBox="1">
            <a:spLocks noGrp="1"/>
          </p:cNvSpPr>
          <p:nvPr>
            <p:ph type="sldImg"/>
          </p:nvPr>
        </p:nvSpPr>
        <p:spPr>
          <a:xfrm>
            <a:off x="1143000" y="685800"/>
            <a:ext cx="4572000" cy="3429000"/>
          </a:xfrm>
          <a:solidFill>
            <a:srgbClr val="FFFFFF"/>
          </a:solidFill>
          <a:ln cap="flat"/>
        </p:spPr>
      </p:sp>
      <p:sp>
        <p:nvSpPr>
          <p:cNvPr id="97284" name="Text Placeholder 100353"/>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933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99331" name="Slide Image Placeholder 101376"/>
          <p:cNvSpPr txBox="1">
            <a:spLocks noGrp="1"/>
          </p:cNvSpPr>
          <p:nvPr>
            <p:ph type="sldImg"/>
          </p:nvPr>
        </p:nvSpPr>
        <p:spPr>
          <a:xfrm>
            <a:off x="1143000" y="685800"/>
            <a:ext cx="4572000" cy="3429000"/>
          </a:xfrm>
          <a:solidFill>
            <a:srgbClr val="FFFFFF"/>
          </a:solidFill>
          <a:ln cap="flat"/>
        </p:spPr>
      </p:sp>
      <p:sp>
        <p:nvSpPr>
          <p:cNvPr id="99332" name="Text Placeholder 10137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9219" name="Slide Image Placeholder 35840"/>
          <p:cNvSpPr txBox="1">
            <a:spLocks noGrp="1"/>
          </p:cNvSpPr>
          <p:nvPr>
            <p:ph type="sldImg"/>
          </p:nvPr>
        </p:nvSpPr>
        <p:spPr>
          <a:xfrm>
            <a:off x="1143000" y="685800"/>
            <a:ext cx="4572000" cy="3429000"/>
          </a:xfrm>
          <a:solidFill>
            <a:srgbClr val="FFFFFF"/>
          </a:solidFill>
          <a:ln cap="flat"/>
        </p:spPr>
      </p:sp>
      <p:sp>
        <p:nvSpPr>
          <p:cNvPr id="9220" name="Text Placeholder 35841"/>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1267" name="Slide Image Placeholder 36864"/>
          <p:cNvSpPr txBox="1">
            <a:spLocks noGrp="1"/>
          </p:cNvSpPr>
          <p:nvPr>
            <p:ph type="sldImg"/>
          </p:nvPr>
        </p:nvSpPr>
        <p:spPr>
          <a:xfrm>
            <a:off x="1143000" y="685800"/>
            <a:ext cx="4572000" cy="3429000"/>
          </a:xfrm>
          <a:solidFill>
            <a:srgbClr val="FFFFFF"/>
          </a:solidFill>
          <a:ln cap="flat"/>
        </p:spPr>
      </p:sp>
      <p:sp>
        <p:nvSpPr>
          <p:cNvPr id="11268" name="Text Placeholder 36865"/>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3315" name="Slide Image Placeholder 37888"/>
          <p:cNvSpPr txBox="1">
            <a:spLocks noGrp="1"/>
          </p:cNvSpPr>
          <p:nvPr>
            <p:ph type="sldImg"/>
          </p:nvPr>
        </p:nvSpPr>
        <p:spPr>
          <a:xfrm>
            <a:off x="1143000" y="685800"/>
            <a:ext cx="4572000" cy="3429000"/>
          </a:xfrm>
          <a:solidFill>
            <a:srgbClr val="FFFFFF"/>
          </a:solidFill>
          <a:ln cap="flat"/>
        </p:spPr>
      </p:sp>
      <p:sp>
        <p:nvSpPr>
          <p:cNvPr id="13316" name="Text Placeholder 3788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5363" name="Slide Image Placeholder 38912"/>
          <p:cNvSpPr txBox="1">
            <a:spLocks noGrp="1"/>
          </p:cNvSpPr>
          <p:nvPr>
            <p:ph type="sldImg"/>
          </p:nvPr>
        </p:nvSpPr>
        <p:spPr>
          <a:xfrm>
            <a:off x="1143000" y="685800"/>
            <a:ext cx="4572000" cy="3429000"/>
          </a:xfrm>
          <a:solidFill>
            <a:srgbClr val="FFFFFF"/>
          </a:solidFill>
          <a:ln cap="flat"/>
        </p:spPr>
      </p:sp>
      <p:sp>
        <p:nvSpPr>
          <p:cNvPr id="15364" name="Text Placeholder 38913"/>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5363" name="Slide Image Placeholder 59392"/>
          <p:cNvSpPr txBox="1">
            <a:spLocks noGrp="1"/>
          </p:cNvSpPr>
          <p:nvPr>
            <p:ph type="sldImg"/>
          </p:nvPr>
        </p:nvSpPr>
        <p:spPr>
          <a:xfrm>
            <a:off x="1143000" y="685800"/>
            <a:ext cx="4572000" cy="3429000"/>
          </a:xfrm>
          <a:solidFill>
            <a:srgbClr val="FFFFFF"/>
          </a:solidFill>
          <a:ln cap="flat"/>
        </p:spPr>
      </p:sp>
      <p:sp>
        <p:nvSpPr>
          <p:cNvPr id="15364" name="Text Placeholder 59393"/>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7411" name="Slide Image Placeholder 39936"/>
          <p:cNvSpPr txBox="1">
            <a:spLocks noGrp="1"/>
          </p:cNvSpPr>
          <p:nvPr>
            <p:ph type="sldImg"/>
          </p:nvPr>
        </p:nvSpPr>
        <p:spPr>
          <a:xfrm>
            <a:off x="1143000" y="685800"/>
            <a:ext cx="4572000" cy="3429000"/>
          </a:xfrm>
          <a:solidFill>
            <a:srgbClr val="FFFFFF"/>
          </a:solidFill>
          <a:ln cap="flat"/>
        </p:spPr>
      </p:sp>
      <p:sp>
        <p:nvSpPr>
          <p:cNvPr id="17412" name="Text Placeholder 3993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9459" name="Slide Image Placeholder 40960"/>
          <p:cNvSpPr txBox="1">
            <a:spLocks noGrp="1"/>
          </p:cNvSpPr>
          <p:nvPr>
            <p:ph type="sldImg"/>
          </p:nvPr>
        </p:nvSpPr>
        <p:spPr>
          <a:xfrm>
            <a:off x="1143000" y="685800"/>
            <a:ext cx="4572000" cy="3429000"/>
          </a:xfrm>
          <a:solidFill>
            <a:srgbClr val="FFFFFF"/>
          </a:solidFill>
          <a:ln cap="flat"/>
        </p:spPr>
      </p:sp>
      <p:sp>
        <p:nvSpPr>
          <p:cNvPr id="19460" name="Text Placeholder 40961"/>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1507" name="Slide Image Placeholder 41984"/>
          <p:cNvSpPr txBox="1">
            <a:spLocks noGrp="1"/>
          </p:cNvSpPr>
          <p:nvPr>
            <p:ph type="sldImg"/>
          </p:nvPr>
        </p:nvSpPr>
        <p:spPr>
          <a:xfrm>
            <a:off x="1143000" y="685800"/>
            <a:ext cx="4572000" cy="3429000"/>
          </a:xfrm>
          <a:solidFill>
            <a:srgbClr val="FFFFFF"/>
          </a:solidFill>
          <a:ln cap="flat"/>
        </p:spPr>
      </p:sp>
      <p:sp>
        <p:nvSpPr>
          <p:cNvPr id="21508" name="Text Placeholder 41985"/>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3555" name="Slide Image Placeholder 43008"/>
          <p:cNvSpPr txBox="1">
            <a:spLocks noGrp="1"/>
          </p:cNvSpPr>
          <p:nvPr>
            <p:ph type="sldImg"/>
          </p:nvPr>
        </p:nvSpPr>
        <p:spPr>
          <a:xfrm>
            <a:off x="1143000" y="685800"/>
            <a:ext cx="4572000" cy="3429000"/>
          </a:xfrm>
          <a:solidFill>
            <a:srgbClr val="FFFFFF"/>
          </a:solidFill>
          <a:ln cap="flat"/>
        </p:spPr>
      </p:sp>
      <p:sp>
        <p:nvSpPr>
          <p:cNvPr id="23556" name="Text Placeholder 4300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5603" name="Slide Image Placeholder 44032"/>
          <p:cNvSpPr txBox="1">
            <a:spLocks noGrp="1"/>
          </p:cNvSpPr>
          <p:nvPr>
            <p:ph type="sldImg"/>
          </p:nvPr>
        </p:nvSpPr>
        <p:spPr>
          <a:xfrm>
            <a:off x="1143000" y="685800"/>
            <a:ext cx="4572000" cy="3429000"/>
          </a:xfrm>
          <a:solidFill>
            <a:srgbClr val="FFFFFF"/>
          </a:solidFill>
          <a:ln cap="flat"/>
        </p:spPr>
      </p:sp>
      <p:sp>
        <p:nvSpPr>
          <p:cNvPr id="25604" name="Text Placeholder 44033"/>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65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7651" name="Slide Image Placeholder 45056"/>
          <p:cNvSpPr txBox="1">
            <a:spLocks noGrp="1"/>
          </p:cNvSpPr>
          <p:nvPr>
            <p:ph type="sldImg"/>
          </p:nvPr>
        </p:nvSpPr>
        <p:spPr>
          <a:xfrm>
            <a:off x="1143000" y="685800"/>
            <a:ext cx="4572000" cy="3429000"/>
          </a:xfrm>
          <a:solidFill>
            <a:srgbClr val="FFFFFF"/>
          </a:solidFill>
          <a:ln cap="flat"/>
        </p:spPr>
      </p:sp>
      <p:sp>
        <p:nvSpPr>
          <p:cNvPr id="27652" name="Text Placeholder 4505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69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9699" name="Slide Image Placeholder 46080"/>
          <p:cNvSpPr txBox="1">
            <a:spLocks noGrp="1"/>
          </p:cNvSpPr>
          <p:nvPr>
            <p:ph type="sldImg"/>
          </p:nvPr>
        </p:nvSpPr>
        <p:spPr>
          <a:xfrm>
            <a:off x="1143000" y="685800"/>
            <a:ext cx="4572000" cy="3429000"/>
          </a:xfrm>
          <a:solidFill>
            <a:srgbClr val="FFFFFF"/>
          </a:solidFill>
          <a:ln cap="flat"/>
        </p:spPr>
      </p:sp>
      <p:sp>
        <p:nvSpPr>
          <p:cNvPr id="29700" name="Text Placeholder 46081"/>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74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1747" name="Slide Image Placeholder 47104"/>
          <p:cNvSpPr txBox="1">
            <a:spLocks noGrp="1"/>
          </p:cNvSpPr>
          <p:nvPr>
            <p:ph type="sldImg"/>
          </p:nvPr>
        </p:nvSpPr>
        <p:spPr>
          <a:xfrm>
            <a:off x="1143000" y="685800"/>
            <a:ext cx="4572000" cy="3429000"/>
          </a:xfrm>
          <a:solidFill>
            <a:srgbClr val="FFFFFF"/>
          </a:solidFill>
          <a:ln cap="flat"/>
        </p:spPr>
      </p:sp>
      <p:sp>
        <p:nvSpPr>
          <p:cNvPr id="31748" name="Text Placeholder 47105"/>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79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3795" name="Slide Image Placeholder 48128"/>
          <p:cNvSpPr txBox="1">
            <a:spLocks noGrp="1"/>
          </p:cNvSpPr>
          <p:nvPr>
            <p:ph type="sldImg"/>
          </p:nvPr>
        </p:nvSpPr>
        <p:spPr>
          <a:xfrm>
            <a:off x="1143000" y="685800"/>
            <a:ext cx="4572000" cy="3429000"/>
          </a:xfrm>
          <a:solidFill>
            <a:srgbClr val="FFFFFF"/>
          </a:solidFill>
          <a:ln cap="flat"/>
        </p:spPr>
      </p:sp>
      <p:sp>
        <p:nvSpPr>
          <p:cNvPr id="33796" name="Text Placeholder 4812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84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5843" name="Slide Image Placeholder 49152"/>
          <p:cNvSpPr txBox="1">
            <a:spLocks noGrp="1"/>
          </p:cNvSpPr>
          <p:nvPr>
            <p:ph type="sldImg"/>
          </p:nvPr>
        </p:nvSpPr>
        <p:spPr>
          <a:xfrm>
            <a:off x="1143000" y="685800"/>
            <a:ext cx="4572000" cy="3429000"/>
          </a:xfrm>
          <a:solidFill>
            <a:srgbClr val="FFFFFF"/>
          </a:solidFill>
          <a:ln cap="flat"/>
        </p:spPr>
      </p:sp>
      <p:sp>
        <p:nvSpPr>
          <p:cNvPr id="35844" name="Text Placeholder 49153"/>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7411" name="Slide Image Placeholder 60416"/>
          <p:cNvSpPr txBox="1">
            <a:spLocks noGrp="1"/>
          </p:cNvSpPr>
          <p:nvPr>
            <p:ph type="sldImg"/>
          </p:nvPr>
        </p:nvSpPr>
        <p:spPr>
          <a:xfrm>
            <a:off x="1143000" y="685800"/>
            <a:ext cx="4572000" cy="3429000"/>
          </a:xfrm>
          <a:solidFill>
            <a:srgbClr val="FFFFFF"/>
          </a:solidFill>
          <a:ln cap="flat"/>
        </p:spPr>
      </p:sp>
      <p:sp>
        <p:nvSpPr>
          <p:cNvPr id="17412" name="Text Placeholder 6041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789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7891" name="Slide Image Placeholder 50176"/>
          <p:cNvSpPr txBox="1">
            <a:spLocks noGrp="1"/>
          </p:cNvSpPr>
          <p:nvPr>
            <p:ph type="sldImg"/>
          </p:nvPr>
        </p:nvSpPr>
        <p:spPr>
          <a:xfrm>
            <a:off x="1143000" y="685800"/>
            <a:ext cx="4572000" cy="3429000"/>
          </a:xfrm>
          <a:solidFill>
            <a:srgbClr val="FFFFFF"/>
          </a:solidFill>
          <a:ln cap="flat"/>
        </p:spPr>
      </p:sp>
      <p:sp>
        <p:nvSpPr>
          <p:cNvPr id="37892" name="Text Placeholder 5017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993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9939" name="Slide Image Placeholder 51200"/>
          <p:cNvSpPr txBox="1">
            <a:spLocks noGrp="1"/>
          </p:cNvSpPr>
          <p:nvPr>
            <p:ph type="sldImg"/>
          </p:nvPr>
        </p:nvSpPr>
        <p:spPr>
          <a:xfrm>
            <a:off x="1143000" y="685800"/>
            <a:ext cx="4572000" cy="3429000"/>
          </a:xfrm>
          <a:solidFill>
            <a:srgbClr val="FFFFFF"/>
          </a:solidFill>
          <a:ln cap="flat"/>
        </p:spPr>
      </p:sp>
      <p:sp>
        <p:nvSpPr>
          <p:cNvPr id="39940" name="Text Placeholder 51201"/>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198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1987" name="Slide Image Placeholder 52224"/>
          <p:cNvSpPr txBox="1">
            <a:spLocks noGrp="1"/>
          </p:cNvSpPr>
          <p:nvPr>
            <p:ph type="sldImg"/>
          </p:nvPr>
        </p:nvSpPr>
        <p:spPr>
          <a:xfrm>
            <a:off x="1143000" y="685800"/>
            <a:ext cx="4572000" cy="3429000"/>
          </a:xfrm>
          <a:solidFill>
            <a:srgbClr val="FFFFFF"/>
          </a:solidFill>
          <a:ln cap="flat"/>
        </p:spPr>
      </p:sp>
      <p:sp>
        <p:nvSpPr>
          <p:cNvPr id="41988" name="Text Placeholder 52225"/>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403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4035" name="Slide Image Placeholder 53248"/>
          <p:cNvSpPr txBox="1">
            <a:spLocks noGrp="1"/>
          </p:cNvSpPr>
          <p:nvPr>
            <p:ph type="sldImg"/>
          </p:nvPr>
        </p:nvSpPr>
        <p:spPr>
          <a:xfrm>
            <a:off x="1143000" y="685800"/>
            <a:ext cx="4572000" cy="3429000"/>
          </a:xfrm>
          <a:solidFill>
            <a:srgbClr val="FFFFFF"/>
          </a:solidFill>
          <a:ln cap="flat"/>
        </p:spPr>
      </p:sp>
      <p:sp>
        <p:nvSpPr>
          <p:cNvPr id="44036" name="Text Placeholder 5324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608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6083" name="Slide Image Placeholder 54272"/>
          <p:cNvSpPr txBox="1">
            <a:spLocks noGrp="1"/>
          </p:cNvSpPr>
          <p:nvPr>
            <p:ph type="sldImg"/>
          </p:nvPr>
        </p:nvSpPr>
        <p:spPr>
          <a:xfrm>
            <a:off x="1143000" y="685800"/>
            <a:ext cx="4572000" cy="3429000"/>
          </a:xfrm>
          <a:solidFill>
            <a:srgbClr val="FFFFFF"/>
          </a:solidFill>
          <a:ln cap="flat"/>
        </p:spPr>
      </p:sp>
      <p:sp>
        <p:nvSpPr>
          <p:cNvPr id="46084" name="Text Placeholder 54273"/>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813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8131" name="Slide Image Placeholder 55296"/>
          <p:cNvSpPr txBox="1">
            <a:spLocks noGrp="1"/>
          </p:cNvSpPr>
          <p:nvPr>
            <p:ph type="sldImg"/>
          </p:nvPr>
        </p:nvSpPr>
        <p:spPr>
          <a:xfrm>
            <a:off x="1143000" y="685800"/>
            <a:ext cx="4572000" cy="3429000"/>
          </a:xfrm>
          <a:solidFill>
            <a:srgbClr val="FFFFFF"/>
          </a:solidFill>
          <a:ln cap="flat"/>
        </p:spPr>
      </p:sp>
      <p:sp>
        <p:nvSpPr>
          <p:cNvPr id="48132" name="Text Placeholder 5529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017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0179" name="Slide Image Placeholder 56320"/>
          <p:cNvSpPr txBox="1">
            <a:spLocks noGrp="1"/>
          </p:cNvSpPr>
          <p:nvPr>
            <p:ph type="sldImg"/>
          </p:nvPr>
        </p:nvSpPr>
        <p:spPr>
          <a:xfrm>
            <a:off x="1143000" y="685800"/>
            <a:ext cx="4572000" cy="3429000"/>
          </a:xfrm>
          <a:solidFill>
            <a:srgbClr val="FFFFFF"/>
          </a:solidFill>
          <a:ln cap="flat"/>
        </p:spPr>
      </p:sp>
      <p:sp>
        <p:nvSpPr>
          <p:cNvPr id="50180" name="Text Placeholder 56321"/>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222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2227" name="Slide Image Placeholder 57344"/>
          <p:cNvSpPr txBox="1">
            <a:spLocks noGrp="1"/>
          </p:cNvSpPr>
          <p:nvPr>
            <p:ph type="sldImg"/>
          </p:nvPr>
        </p:nvSpPr>
        <p:spPr>
          <a:xfrm>
            <a:off x="1143000" y="685800"/>
            <a:ext cx="4572000" cy="3429000"/>
          </a:xfrm>
          <a:solidFill>
            <a:srgbClr val="FFFFFF"/>
          </a:solidFill>
          <a:ln cap="flat"/>
        </p:spPr>
      </p:sp>
      <p:sp>
        <p:nvSpPr>
          <p:cNvPr id="52228" name="Text Placeholder 57345"/>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427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4275" name="Slide Image Placeholder 58368"/>
          <p:cNvSpPr txBox="1">
            <a:spLocks noGrp="1"/>
          </p:cNvSpPr>
          <p:nvPr>
            <p:ph type="sldImg"/>
          </p:nvPr>
        </p:nvSpPr>
        <p:spPr>
          <a:xfrm>
            <a:off x="1143000" y="685800"/>
            <a:ext cx="4572000" cy="3429000"/>
          </a:xfrm>
          <a:solidFill>
            <a:srgbClr val="FFFFFF"/>
          </a:solidFill>
          <a:ln cap="flat"/>
        </p:spPr>
      </p:sp>
      <p:sp>
        <p:nvSpPr>
          <p:cNvPr id="54276" name="Text Placeholder 5836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427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4275" name="Slide Image Placeholder 58368"/>
          <p:cNvSpPr txBox="1">
            <a:spLocks noGrp="1"/>
          </p:cNvSpPr>
          <p:nvPr>
            <p:ph type="sldImg"/>
          </p:nvPr>
        </p:nvSpPr>
        <p:spPr>
          <a:xfrm>
            <a:off x="1143000" y="685800"/>
            <a:ext cx="4572000" cy="3429000"/>
          </a:xfrm>
          <a:solidFill>
            <a:srgbClr val="FFFFFF"/>
          </a:solidFill>
          <a:ln cap="flat"/>
        </p:spPr>
      </p:sp>
      <p:sp>
        <p:nvSpPr>
          <p:cNvPr id="54276" name="Text Placeholder 5836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9459" name="Slide Image Placeholder 61440"/>
          <p:cNvSpPr txBox="1">
            <a:spLocks noGrp="1"/>
          </p:cNvSpPr>
          <p:nvPr>
            <p:ph type="sldImg"/>
          </p:nvPr>
        </p:nvSpPr>
        <p:spPr>
          <a:xfrm>
            <a:off x="1143000" y="685800"/>
            <a:ext cx="4572000" cy="3429000"/>
          </a:xfrm>
          <a:solidFill>
            <a:srgbClr val="FFFFFF"/>
          </a:solidFill>
          <a:ln cap="flat"/>
        </p:spPr>
      </p:sp>
      <p:sp>
        <p:nvSpPr>
          <p:cNvPr id="19460" name="Text Placeholder 61441"/>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933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99331" name="Slide Image Placeholder 101376"/>
          <p:cNvSpPr txBox="1">
            <a:spLocks noGrp="1"/>
          </p:cNvSpPr>
          <p:nvPr>
            <p:ph type="sldImg"/>
          </p:nvPr>
        </p:nvSpPr>
        <p:spPr>
          <a:xfrm>
            <a:off x="1143000" y="685800"/>
            <a:ext cx="4572000" cy="3429000"/>
          </a:xfrm>
          <a:solidFill>
            <a:srgbClr val="FFFFFF"/>
          </a:solidFill>
          <a:ln cap="flat"/>
        </p:spPr>
      </p:sp>
      <p:sp>
        <p:nvSpPr>
          <p:cNvPr id="99332" name="Text Placeholder 10137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1507" name="Slide Image Placeholder 62464"/>
          <p:cNvSpPr txBox="1">
            <a:spLocks noGrp="1"/>
          </p:cNvSpPr>
          <p:nvPr>
            <p:ph type="sldImg"/>
          </p:nvPr>
        </p:nvSpPr>
        <p:spPr>
          <a:xfrm>
            <a:off x="1143000" y="685800"/>
            <a:ext cx="4572000" cy="3429000"/>
          </a:xfrm>
          <a:solidFill>
            <a:srgbClr val="FFFFFF"/>
          </a:solidFill>
          <a:ln cap="flat"/>
        </p:spPr>
      </p:sp>
      <p:sp>
        <p:nvSpPr>
          <p:cNvPr id="21508" name="Text Placeholder 62465"/>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3555" name="Slide Image Placeholder 63488"/>
          <p:cNvSpPr txBox="1">
            <a:spLocks noGrp="1"/>
          </p:cNvSpPr>
          <p:nvPr>
            <p:ph type="sldImg"/>
          </p:nvPr>
        </p:nvSpPr>
        <p:spPr>
          <a:xfrm>
            <a:off x="1143000" y="685800"/>
            <a:ext cx="4572000" cy="3429000"/>
          </a:xfrm>
          <a:solidFill>
            <a:srgbClr val="FFFFFF"/>
          </a:solidFill>
          <a:ln cap="flat"/>
        </p:spPr>
      </p:sp>
      <p:sp>
        <p:nvSpPr>
          <p:cNvPr id="23556" name="Text Placeholder 63489"/>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8426" y="228600"/>
            <a:ext cx="2084388" cy="578961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2328" cy="578961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0439"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8426" y="228600"/>
            <a:ext cx="2084388" cy="578961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2328" cy="578961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0439"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8426" y="228600"/>
            <a:ext cx="2084388" cy="578961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2328" cy="578961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0439"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1026" name="Group 1024"/>
          <p:cNvGrpSpPr/>
          <p:nvPr/>
        </p:nvGrpSpPr>
        <p:grpSpPr>
          <a:xfrm>
            <a:off x="0" y="152400"/>
            <a:ext cx="8685213" cy="6094413"/>
            <a:chOff x="0" y="96"/>
            <a:chExt cx="5471" cy="3839"/>
          </a:xfrm>
        </p:grpSpPr>
        <p:sp>
          <p:nvSpPr>
            <p:cNvPr id="1027" name="Rounded Rectangle 1025"/>
            <p:cNvSpPr/>
            <p:nvPr/>
          </p:nvSpPr>
          <p:spPr>
            <a:xfrm>
              <a:off x="240" y="336"/>
              <a:ext cx="5231" cy="3599"/>
            </a:xfrm>
            <a:prstGeom prst="roundRect">
              <a:avLst>
                <a:gd name="adj" fmla="val 1372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1028" name="Freeform 1026"/>
            <p:cNvSpPr/>
            <p:nvPr/>
          </p:nvSpPr>
          <p:spPr>
            <a:xfrm>
              <a:off x="0" y="96"/>
              <a:ext cx="5375" cy="767"/>
            </a:xfrm>
            <a:custGeom>
              <a:avLst/>
              <a:gdLst/>
              <a:ahLst/>
              <a:cxnLst>
                <a:cxn ang="0">
                  <a:pos x="0" y="0"/>
                </a:cxn>
                <a:cxn ang="0">
                  <a:pos x="2" y="0"/>
                </a:cxn>
                <a:cxn ang="0">
                  <a:pos x="2" y="2"/>
                </a:cxn>
                <a:cxn ang="0">
                  <a:pos x="2" y="2"/>
                </a:cxn>
                <a:cxn ang="0">
                  <a:pos x="0" y="2"/>
                </a:cxn>
              </a:cxnLst>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w="9525">
              <a:noFill/>
            </a:ln>
          </p:spPr>
          <p:txBody>
            <a:bodyPr/>
            <a:p>
              <a:endParaRPr lang="en-US"/>
            </a:p>
          </p:txBody>
        </p:sp>
        <p:sp>
          <p:nvSpPr>
            <p:cNvPr id="1029" name="Straight Connector 1027"/>
            <p:cNvSpPr/>
            <p:nvPr/>
          </p:nvSpPr>
          <p:spPr>
            <a:xfrm>
              <a:off x="0" y="768"/>
              <a:ext cx="5087" cy="0"/>
            </a:xfrm>
            <a:prstGeom prst="line">
              <a:avLst/>
            </a:prstGeom>
            <a:ln w="38160" cap="sq" cmpd="sng">
              <a:solidFill>
                <a:srgbClr val="FFFFFF"/>
              </a:solidFill>
              <a:prstDash val="solid"/>
              <a:miter/>
              <a:headEnd type="none" w="med" len="med"/>
              <a:tailEnd type="none" w="med" len="med"/>
            </a:ln>
          </p:spPr>
        </p:sp>
      </p:grpSp>
      <p:sp>
        <p:nvSpPr>
          <p:cNvPr id="1030" name="Title 1028"/>
          <p:cNvSpPr>
            <a:spLocks noGrp="1"/>
          </p:cNvSpPr>
          <p:nvPr>
            <p:ph type="title"/>
          </p:nvPr>
        </p:nvSpPr>
        <p:spPr>
          <a:xfrm>
            <a:off x="195263" y="228600"/>
            <a:ext cx="8013700" cy="912813"/>
          </a:xfrm>
          <a:prstGeom prst="rect">
            <a:avLst/>
          </a:prstGeom>
          <a:noFill/>
          <a:ln w="9525">
            <a:noFill/>
          </a:ln>
        </p:spPr>
        <p:txBody>
          <a:bodyPr wrap="square" lIns="90000" tIns="46800" rIns="90000" bIns="46800" anchor="ctr" anchorCtr="0"/>
          <a:p>
            <a:pPr lvl="0"/>
            <a:r>
              <a:rPr lang="en-GB" dirty="0"/>
              <a:t>Для правки текста заголовка щелкните мышью</a:t>
            </a:r>
            <a:endParaRPr lang="en-GB" dirty="0"/>
          </a:p>
        </p:txBody>
      </p:sp>
      <p:sp>
        <p:nvSpPr>
          <p:cNvPr id="1031" name="Text Placeholder 1029"/>
          <p:cNvSpPr>
            <a:spLocks noGrp="1"/>
          </p:cNvSpPr>
          <p:nvPr>
            <p:ph type="body"/>
          </p:nvPr>
        </p:nvSpPr>
        <p:spPr>
          <a:xfrm>
            <a:off x="609600" y="1600200"/>
            <a:ext cx="7923213" cy="4418013"/>
          </a:xfrm>
          <a:prstGeom prst="rect">
            <a:avLst/>
          </a:prstGeom>
          <a:noFill/>
          <a:ln w="9525">
            <a:noFill/>
          </a:ln>
        </p:spPr>
        <p:txBody>
          <a:bodyPr wrap="square" lIns="90000" tIns="46800" rIns="90000" bIns="46800" anchor="t" anchorCtr="0"/>
          <a:p>
            <a:pPr lvl="0"/>
            <a:r>
              <a:rPr lang="en-GB" dirty="0"/>
              <a:t>Для правки структуры щелкните мышью</a:t>
            </a:r>
            <a:endParaRPr lang="en-GB" dirty="0"/>
          </a:p>
          <a:p>
            <a:pPr lvl="1"/>
            <a:r>
              <a:rPr lang="en-GB" dirty="0"/>
              <a:t>Второй уровень структуры</a:t>
            </a:r>
            <a:endParaRPr lang="en-GB" dirty="0"/>
          </a:p>
          <a:p>
            <a:pPr lvl="2"/>
            <a:r>
              <a:rPr lang="en-GB" dirty="0"/>
              <a:t>Третий уровень структуры</a:t>
            </a:r>
            <a:endParaRPr lang="en-GB" dirty="0"/>
          </a:p>
          <a:p>
            <a:pPr lvl="3"/>
            <a:r>
              <a:rPr lang="en-GB" dirty="0"/>
              <a:t>Четвёртый уровень структуры</a:t>
            </a:r>
            <a:endParaRPr lang="en-GB" dirty="0"/>
          </a:p>
          <a:p>
            <a:pPr lvl="4"/>
            <a:r>
              <a:rPr lang="en-GB" dirty="0"/>
              <a:t>Пятый уровень структуры</a:t>
            </a:r>
            <a:endParaRPr lang="en-GB" dirty="0"/>
          </a:p>
          <a:p>
            <a:pPr lvl="4"/>
            <a:r>
              <a:rPr lang="en-GB" dirty="0"/>
              <a:t>Шестой уровень структуры</a:t>
            </a:r>
            <a:endParaRPr lang="en-GB" dirty="0"/>
          </a:p>
          <a:p>
            <a:pPr lvl="4"/>
            <a:r>
              <a:rPr lang="en-GB" dirty="0"/>
              <a:t>Седьмой уровень структуры</a:t>
            </a:r>
            <a:endParaRPr lang="en-GB" dirty="0"/>
          </a:p>
          <a:p>
            <a:pPr lvl="4"/>
            <a:r>
              <a:rPr lang="en-GB" dirty="0"/>
              <a:t>Восьмой уровень структуры</a:t>
            </a:r>
            <a:endParaRPr lang="en-GB" dirty="0"/>
          </a:p>
          <a:p>
            <a:pPr lvl="4"/>
            <a:r>
              <a:rPr lang="en-GB" dirty="0"/>
              <a:t>Девятый уровень структуры</a:t>
            </a:r>
            <a:endParaRPr lang="en-GB" dirty="0"/>
          </a:p>
        </p:txBody>
      </p:sp>
      <p:sp>
        <p:nvSpPr>
          <p:cNvPr id="1032" name="Text Box 1030"/>
          <p:cNvSpPr txBox="1"/>
          <p:nvPr/>
        </p:nvSpPr>
        <p:spPr>
          <a:xfrm>
            <a:off x="457200" y="6248400"/>
            <a:ext cx="2133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1033" name="Text Box 1031"/>
          <p:cNvSpPr txBox="1"/>
          <p:nvPr/>
        </p:nvSpPr>
        <p:spPr>
          <a:xfrm>
            <a:off x="3124200" y="6248400"/>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1032"/>
          <p:cNvSpPr>
            <a:spLocks noGrp="1"/>
          </p:cNvSpPr>
          <p:nvPr>
            <p:ph type="sldNum"/>
          </p:nvPr>
        </p:nvSpPr>
        <p:spPr>
          <a:xfrm>
            <a:off x="6553200" y="6248400"/>
            <a:ext cx="2132013" cy="455613"/>
          </a:xfrm>
          <a:prstGeom prst="rect">
            <a:avLst/>
          </a:prstGeom>
          <a:noFill/>
          <a:ln w="9525">
            <a:noFill/>
          </a:ln>
        </p:spPr>
        <p:txBody>
          <a:bodyPr wrap="square" lIns="90000" tIns="46800" rIns="90000" bIns="46800" anchor="b" anchorCtr="0"/>
          <a:lstStyle>
            <a:lvl1pPr>
              <a:buFontTx/>
              <a:defRPr/>
            </a:lvl1pPr>
          </a:lstStyle>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2050" name="Group 2048"/>
          <p:cNvGrpSpPr/>
          <p:nvPr/>
        </p:nvGrpSpPr>
        <p:grpSpPr>
          <a:xfrm>
            <a:off x="0" y="927100"/>
            <a:ext cx="8990013" cy="4494213"/>
            <a:chOff x="0" y="584"/>
            <a:chExt cx="5663" cy="2831"/>
          </a:xfrm>
        </p:grpSpPr>
        <p:sp>
          <p:nvSpPr>
            <p:cNvPr id="2051" name="Rounded Rectangle 2049"/>
            <p:cNvSpPr/>
            <p:nvPr/>
          </p:nvSpPr>
          <p:spPr>
            <a:xfrm>
              <a:off x="432" y="1304"/>
              <a:ext cx="4655" cy="2111"/>
            </a:xfrm>
            <a:prstGeom prst="roundRect">
              <a:avLst>
                <a:gd name="adj" fmla="val 1666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2052" name="Rectangles 2050"/>
            <p:cNvSpPr/>
            <p:nvPr/>
          </p:nvSpPr>
          <p:spPr>
            <a:xfrm>
              <a:off x="144" y="584"/>
              <a:ext cx="4511" cy="623"/>
            </a:xfrm>
            <a:prstGeom prst="rect">
              <a:avLst/>
            </a:prstGeom>
            <a:solidFill>
              <a:srgbClr val="FFFFFF"/>
            </a:solidFill>
            <a:ln w="5724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2053" name="Freeform 2051"/>
            <p:cNvSpPr/>
            <p:nvPr/>
          </p:nvSpPr>
          <p:spPr>
            <a:xfrm>
              <a:off x="0" y="872"/>
              <a:ext cx="5663" cy="1151"/>
            </a:xfrm>
            <a:custGeom>
              <a:avLst/>
              <a:gdLst/>
              <a:ahLst/>
              <a:cxnLst>
                <a:cxn ang="0">
                  <a:pos x="0" y="0"/>
                </a:cxn>
                <a:cxn ang="0">
                  <a:pos x="2147483647" y="0"/>
                </a:cxn>
                <a:cxn ang="0">
                  <a:pos x="2147483647" y="928170634"/>
                </a:cxn>
                <a:cxn ang="0">
                  <a:pos x="2147483647" y="1853247050"/>
                </a:cxn>
                <a:cxn ang="0">
                  <a:pos x="0" y="1853247050"/>
                </a:cxn>
              </a:cxnLst>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rgbClr val="6666CC"/>
            </a:solidFill>
            <a:ln w="9525">
              <a:noFill/>
            </a:ln>
          </p:spPr>
          <p:txBody>
            <a:bodyPr/>
            <a:p>
              <a:endParaRPr lang="en-US"/>
            </a:p>
          </p:txBody>
        </p:sp>
        <p:sp>
          <p:nvSpPr>
            <p:cNvPr id="2054" name="Straight Connector 2052"/>
            <p:cNvSpPr/>
            <p:nvPr/>
          </p:nvSpPr>
          <p:spPr>
            <a:xfrm>
              <a:off x="0" y="1928"/>
              <a:ext cx="5231" cy="0"/>
            </a:xfrm>
            <a:prstGeom prst="line">
              <a:avLst/>
            </a:prstGeom>
            <a:ln w="50760" cap="sq" cmpd="sng">
              <a:solidFill>
                <a:srgbClr val="FFFFFF"/>
              </a:solidFill>
              <a:prstDash val="solid"/>
              <a:miter/>
              <a:headEnd type="none" w="med" len="med"/>
              <a:tailEnd type="none" w="med" len="med"/>
            </a:ln>
          </p:spPr>
        </p:sp>
      </p:grpSp>
      <p:sp>
        <p:nvSpPr>
          <p:cNvPr id="2055" name="Title 2053"/>
          <p:cNvSpPr>
            <a:spLocks noGrp="1"/>
          </p:cNvSpPr>
          <p:nvPr>
            <p:ph type="title"/>
          </p:nvPr>
        </p:nvSpPr>
        <p:spPr>
          <a:xfrm>
            <a:off x="195263" y="228600"/>
            <a:ext cx="8013700" cy="912813"/>
          </a:xfrm>
          <a:prstGeom prst="rect">
            <a:avLst/>
          </a:prstGeom>
          <a:noFill/>
          <a:ln w="9525">
            <a:noFill/>
          </a:ln>
        </p:spPr>
        <p:txBody>
          <a:bodyPr wrap="square" lIns="90000" tIns="46800" rIns="90000" bIns="46800" anchor="ctr" anchorCtr="0"/>
          <a:p>
            <a:pPr lvl="0"/>
            <a:r>
              <a:rPr lang="en-GB" dirty="0"/>
              <a:t>Для правки текста заголовка щелкните мышью</a:t>
            </a:r>
            <a:endParaRPr lang="en-GB" dirty="0"/>
          </a:p>
        </p:txBody>
      </p:sp>
      <p:sp>
        <p:nvSpPr>
          <p:cNvPr id="2056" name="Text Placeholder 2054"/>
          <p:cNvSpPr>
            <a:spLocks noGrp="1"/>
          </p:cNvSpPr>
          <p:nvPr>
            <p:ph type="body"/>
          </p:nvPr>
        </p:nvSpPr>
        <p:spPr>
          <a:xfrm>
            <a:off x="609600" y="1600200"/>
            <a:ext cx="7923213" cy="4418013"/>
          </a:xfrm>
          <a:prstGeom prst="rect">
            <a:avLst/>
          </a:prstGeom>
          <a:noFill/>
          <a:ln w="9525">
            <a:noFill/>
          </a:ln>
        </p:spPr>
        <p:txBody>
          <a:bodyPr wrap="square" lIns="90000" tIns="46800" rIns="90000" bIns="46800" anchor="t" anchorCtr="0"/>
          <a:p>
            <a:pPr lvl="0"/>
            <a:r>
              <a:rPr lang="en-GB" dirty="0"/>
              <a:t>Для правки структуры щелкните мышью</a:t>
            </a:r>
            <a:endParaRPr lang="en-GB" dirty="0"/>
          </a:p>
          <a:p>
            <a:pPr lvl="1"/>
            <a:r>
              <a:rPr lang="en-GB" dirty="0"/>
              <a:t>Второй уровень структуры</a:t>
            </a:r>
            <a:endParaRPr lang="en-GB" dirty="0"/>
          </a:p>
          <a:p>
            <a:pPr lvl="2"/>
            <a:r>
              <a:rPr lang="en-GB" dirty="0"/>
              <a:t>Третий уровень структуры</a:t>
            </a:r>
            <a:endParaRPr lang="en-GB" dirty="0"/>
          </a:p>
          <a:p>
            <a:pPr lvl="3"/>
            <a:r>
              <a:rPr lang="en-GB" dirty="0"/>
              <a:t>Четвёртый уровень структуры</a:t>
            </a:r>
            <a:endParaRPr lang="en-GB" dirty="0"/>
          </a:p>
          <a:p>
            <a:pPr lvl="4"/>
            <a:r>
              <a:rPr lang="en-GB" dirty="0"/>
              <a:t>Пятый уровень структуры</a:t>
            </a:r>
            <a:endParaRPr lang="en-GB" dirty="0"/>
          </a:p>
          <a:p>
            <a:pPr lvl="4"/>
            <a:r>
              <a:rPr lang="en-GB" dirty="0"/>
              <a:t>Шестой уровень структуры</a:t>
            </a:r>
            <a:endParaRPr lang="en-GB" dirty="0"/>
          </a:p>
          <a:p>
            <a:pPr lvl="4"/>
            <a:r>
              <a:rPr lang="en-GB" dirty="0"/>
              <a:t>Седьмой уровень структуры</a:t>
            </a:r>
            <a:endParaRPr lang="en-GB" dirty="0"/>
          </a:p>
          <a:p>
            <a:pPr lvl="4"/>
            <a:r>
              <a:rPr lang="en-GB" dirty="0"/>
              <a:t>Восьмой уровень структуры</a:t>
            </a:r>
            <a:endParaRPr lang="en-GB" dirty="0"/>
          </a:p>
          <a:p>
            <a:pPr lvl="4"/>
            <a:r>
              <a:rPr lang="en-GB" dirty="0"/>
              <a:t>Девятый уровень структуры</a:t>
            </a:r>
            <a:endParaRPr lang="en-GB" dirty="0"/>
          </a:p>
        </p:txBody>
      </p:sp>
      <p:sp>
        <p:nvSpPr>
          <p:cNvPr id="2057" name="Text Box 2055"/>
          <p:cNvSpPr txBox="1"/>
          <p:nvPr/>
        </p:nvSpPr>
        <p:spPr>
          <a:xfrm>
            <a:off x="457200" y="6248400"/>
            <a:ext cx="2133600" cy="471488"/>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058" name="Text Box 2056"/>
          <p:cNvSpPr txBox="1"/>
          <p:nvPr/>
        </p:nvSpPr>
        <p:spPr>
          <a:xfrm>
            <a:off x="3124200" y="6253163"/>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2057"/>
          <p:cNvSpPr>
            <a:spLocks noGrp="1"/>
          </p:cNvSpPr>
          <p:nvPr>
            <p:ph type="sldNum"/>
          </p:nvPr>
        </p:nvSpPr>
        <p:spPr>
          <a:xfrm>
            <a:off x="6553200" y="6248400"/>
            <a:ext cx="2132013" cy="469900"/>
          </a:xfrm>
          <a:prstGeom prst="rect">
            <a:avLst/>
          </a:prstGeom>
          <a:noFill/>
          <a:ln w="9525">
            <a:noFill/>
          </a:ln>
        </p:spPr>
        <p:txBody>
          <a:bodyPr wrap="square" lIns="90000" tIns="46800" rIns="90000" bIns="46800" anchor="b" anchorCtr="0"/>
          <a:lstStyle>
            <a:lvl1pPr algn="r">
              <a:buFontTx/>
              <a:defRPr sz="1200">
                <a:latin typeface="Arial Black" panose="020B0A04020102020204" pitchFamily="32" charset="0"/>
                <a:ea typeface="Arial Unicode MS" charset="-122"/>
              </a:defRPr>
            </a:lvl1pPr>
          </a:lstStyle>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1026" name="Group 1024"/>
          <p:cNvGrpSpPr/>
          <p:nvPr/>
        </p:nvGrpSpPr>
        <p:grpSpPr>
          <a:xfrm>
            <a:off x="0" y="152400"/>
            <a:ext cx="8685213" cy="6094413"/>
            <a:chOff x="0" y="96"/>
            <a:chExt cx="5471" cy="3839"/>
          </a:xfrm>
        </p:grpSpPr>
        <p:sp>
          <p:nvSpPr>
            <p:cNvPr id="1027" name="Rounded Rectangle 1025"/>
            <p:cNvSpPr/>
            <p:nvPr/>
          </p:nvSpPr>
          <p:spPr>
            <a:xfrm>
              <a:off x="240" y="336"/>
              <a:ext cx="5231" cy="3599"/>
            </a:xfrm>
            <a:prstGeom prst="roundRect">
              <a:avLst>
                <a:gd name="adj" fmla="val 1372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1028" name="Freeform 1026"/>
            <p:cNvSpPr/>
            <p:nvPr/>
          </p:nvSpPr>
          <p:spPr>
            <a:xfrm>
              <a:off x="0" y="96"/>
              <a:ext cx="5375" cy="767"/>
            </a:xfrm>
            <a:custGeom>
              <a:avLst/>
              <a:gdLst/>
              <a:ahLst/>
              <a:cxnLst>
                <a:cxn ang="0">
                  <a:pos x="0" y="0"/>
                </a:cxn>
                <a:cxn ang="0">
                  <a:pos x="2" y="0"/>
                </a:cxn>
                <a:cxn ang="0">
                  <a:pos x="2" y="2"/>
                </a:cxn>
                <a:cxn ang="0">
                  <a:pos x="2" y="2"/>
                </a:cxn>
                <a:cxn ang="0">
                  <a:pos x="0" y="2"/>
                </a:cxn>
              </a:cxnLst>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w="9525">
              <a:noFill/>
            </a:ln>
          </p:spPr>
          <p:txBody>
            <a:bodyPr/>
            <a:p>
              <a:endParaRPr lang="en-US"/>
            </a:p>
          </p:txBody>
        </p:sp>
        <p:sp>
          <p:nvSpPr>
            <p:cNvPr id="1029" name="Straight Connector 1027"/>
            <p:cNvSpPr/>
            <p:nvPr/>
          </p:nvSpPr>
          <p:spPr>
            <a:xfrm>
              <a:off x="0" y="768"/>
              <a:ext cx="5087" cy="0"/>
            </a:xfrm>
            <a:prstGeom prst="line">
              <a:avLst/>
            </a:prstGeom>
            <a:ln w="38160" cap="sq" cmpd="sng">
              <a:solidFill>
                <a:srgbClr val="FFFFFF"/>
              </a:solidFill>
              <a:prstDash val="solid"/>
              <a:miter/>
              <a:headEnd type="none" w="med" len="med"/>
              <a:tailEnd type="none" w="med" len="med"/>
            </a:ln>
          </p:spPr>
        </p:sp>
      </p:grpSp>
      <p:sp>
        <p:nvSpPr>
          <p:cNvPr id="1030" name="Title 1028"/>
          <p:cNvSpPr>
            <a:spLocks noGrp="1"/>
          </p:cNvSpPr>
          <p:nvPr>
            <p:ph type="title"/>
          </p:nvPr>
        </p:nvSpPr>
        <p:spPr>
          <a:xfrm>
            <a:off x="195263" y="228600"/>
            <a:ext cx="8013700" cy="912813"/>
          </a:xfrm>
          <a:prstGeom prst="rect">
            <a:avLst/>
          </a:prstGeom>
          <a:noFill/>
          <a:ln w="9525">
            <a:noFill/>
          </a:ln>
        </p:spPr>
        <p:txBody>
          <a:bodyPr wrap="square" lIns="90000" tIns="46800" rIns="90000" bIns="46800" anchor="ctr" anchorCtr="0"/>
          <a:p>
            <a:pPr lvl="0"/>
            <a:r>
              <a:rPr lang="en-GB" dirty="0"/>
              <a:t>Для правки текста заголовка щелкните мышью</a:t>
            </a:r>
            <a:endParaRPr lang="en-GB" dirty="0"/>
          </a:p>
        </p:txBody>
      </p:sp>
      <p:sp>
        <p:nvSpPr>
          <p:cNvPr id="1031" name="Text Placeholder 1029"/>
          <p:cNvSpPr>
            <a:spLocks noGrp="1"/>
          </p:cNvSpPr>
          <p:nvPr>
            <p:ph type="body"/>
          </p:nvPr>
        </p:nvSpPr>
        <p:spPr>
          <a:xfrm>
            <a:off x="609600" y="1600200"/>
            <a:ext cx="7923213" cy="4418013"/>
          </a:xfrm>
          <a:prstGeom prst="rect">
            <a:avLst/>
          </a:prstGeom>
          <a:noFill/>
          <a:ln w="9525">
            <a:noFill/>
          </a:ln>
        </p:spPr>
        <p:txBody>
          <a:bodyPr wrap="square" lIns="90000" tIns="46800" rIns="90000" bIns="46800" anchor="t" anchorCtr="0"/>
          <a:p>
            <a:pPr lvl="0"/>
            <a:r>
              <a:rPr lang="en-GB" dirty="0"/>
              <a:t>Для правки структуры щелкните мышью</a:t>
            </a:r>
            <a:endParaRPr lang="en-GB" dirty="0"/>
          </a:p>
          <a:p>
            <a:pPr lvl="1"/>
            <a:r>
              <a:rPr lang="en-GB" dirty="0"/>
              <a:t>Второй уровень структуры</a:t>
            </a:r>
            <a:endParaRPr lang="en-GB" dirty="0"/>
          </a:p>
          <a:p>
            <a:pPr lvl="2"/>
            <a:r>
              <a:rPr lang="en-GB" dirty="0"/>
              <a:t>Третий уровень структуры</a:t>
            </a:r>
            <a:endParaRPr lang="en-GB" dirty="0"/>
          </a:p>
          <a:p>
            <a:pPr lvl="3"/>
            <a:r>
              <a:rPr lang="en-GB" dirty="0"/>
              <a:t>Четвёртый уровень структуры</a:t>
            </a:r>
            <a:endParaRPr lang="en-GB" dirty="0"/>
          </a:p>
          <a:p>
            <a:pPr lvl="4"/>
            <a:r>
              <a:rPr lang="en-GB" dirty="0"/>
              <a:t>Пятый уровень структуры</a:t>
            </a:r>
            <a:endParaRPr lang="en-GB" dirty="0"/>
          </a:p>
          <a:p>
            <a:pPr lvl="4"/>
            <a:r>
              <a:rPr lang="en-GB" dirty="0"/>
              <a:t>Шестой уровень структуры</a:t>
            </a:r>
            <a:endParaRPr lang="en-GB" dirty="0"/>
          </a:p>
          <a:p>
            <a:pPr lvl="4"/>
            <a:r>
              <a:rPr lang="en-GB" dirty="0"/>
              <a:t>Седьмой уровень структуры</a:t>
            </a:r>
            <a:endParaRPr lang="en-GB" dirty="0"/>
          </a:p>
          <a:p>
            <a:pPr lvl="4"/>
            <a:r>
              <a:rPr lang="en-GB" dirty="0"/>
              <a:t>Восьмой уровень структуры</a:t>
            </a:r>
            <a:endParaRPr lang="en-GB" dirty="0"/>
          </a:p>
          <a:p>
            <a:pPr lvl="4"/>
            <a:r>
              <a:rPr lang="en-GB" dirty="0"/>
              <a:t>Девятый уровень структуры</a:t>
            </a:r>
            <a:endParaRPr lang="en-GB" dirty="0"/>
          </a:p>
        </p:txBody>
      </p:sp>
      <p:sp>
        <p:nvSpPr>
          <p:cNvPr id="1032" name="Text Box 1030"/>
          <p:cNvSpPr txBox="1"/>
          <p:nvPr/>
        </p:nvSpPr>
        <p:spPr>
          <a:xfrm>
            <a:off x="457200" y="6248400"/>
            <a:ext cx="2133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1033" name="Text Box 1031"/>
          <p:cNvSpPr txBox="1"/>
          <p:nvPr/>
        </p:nvSpPr>
        <p:spPr>
          <a:xfrm>
            <a:off x="3124200" y="6248400"/>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1032"/>
          <p:cNvSpPr>
            <a:spLocks noGrp="1"/>
          </p:cNvSpPr>
          <p:nvPr>
            <p:ph type="sldNum"/>
          </p:nvPr>
        </p:nvSpPr>
        <p:spPr>
          <a:xfrm>
            <a:off x="6553200" y="6248400"/>
            <a:ext cx="2132013" cy="455613"/>
          </a:xfrm>
          <a:prstGeom prst="rect">
            <a:avLst/>
          </a:prstGeom>
          <a:noFill/>
          <a:ln w="9525">
            <a:noFill/>
          </a:ln>
        </p:spPr>
        <p:txBody>
          <a:bodyPr wrap="square" lIns="90000" tIns="46800" rIns="90000" bIns="46800" anchor="b" anchorCtr="0"/>
          <a:lstStyle>
            <a:lvl1pPr>
              <a:buFontTx/>
              <a:defRPr/>
            </a:lvl1pPr>
          </a:lstStyle>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hyperlink" Target="http://www.w3schools.com/sql/sql_constraints.asp"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hyperlink" Target="http://www.w3schools.com/sql/sql_view.asp"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ext Box 4096"/>
          <p:cNvSpPr txBox="1"/>
          <p:nvPr/>
        </p:nvSpPr>
        <p:spPr>
          <a:xfrm>
            <a:off x="228600" y="1427163"/>
            <a:ext cx="8375650" cy="1609725"/>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en-US" sz="5200" dirty="0" err="1">
                <a:solidFill>
                  <a:srgbClr val="FFFFFF"/>
                </a:solidFill>
                <a:latin typeface="Arial" panose="020B0604020202020204" pitchFamily="34" charset="0"/>
              </a:rPr>
              <a:t>Підзапити та </a:t>
            </a:r>
            <a:r>
              <a:rPr lang="en-US" altLang="en-US" sz="5200" dirty="0" err="1">
                <a:solidFill>
                  <a:srgbClr val="FFFFFF"/>
                </a:solidFill>
                <a:latin typeface="Arial" panose="020B0604020202020204" pitchFamily="34" charset="0"/>
              </a:rPr>
              <a:t>DDL</a:t>
            </a:r>
            <a:endParaRPr lang="en-US" altLang="en-US" sz="5200" dirty="0" err="1">
              <a:solidFill>
                <a:srgbClr val="FFFFFF"/>
              </a:solidFill>
              <a:latin typeface="Arial" panose="020B0604020202020204" pitchFamily="34" charset="0"/>
            </a:endParaRPr>
          </a:p>
        </p:txBody>
      </p:sp>
      <p:pic>
        <p:nvPicPr>
          <p:cNvPr id="4098" name="Picture 4097"/>
          <p:cNvPicPr>
            <a:picLocks noChangeAspect="1"/>
          </p:cNvPicPr>
          <p:nvPr/>
        </p:nvPicPr>
        <p:blipFill>
          <a:blip r:embed="rId1"/>
          <a:stretch>
            <a:fillRect/>
          </a:stretch>
        </p:blipFill>
        <p:spPr>
          <a:xfrm>
            <a:off x="3287713" y="4572000"/>
            <a:ext cx="5756275" cy="2241550"/>
          </a:xfrm>
          <a:prstGeom prst="rect">
            <a:avLst/>
          </a:prstGeom>
          <a:noFill/>
          <a:ln w="9525">
            <a:noFill/>
          </a:ln>
        </p:spPr>
      </p:pic>
      <p:sp>
        <p:nvSpPr>
          <p:cNvPr id="4099" name="Rectangles 4098"/>
          <p:cNvSpPr/>
          <p:nvPr/>
        </p:nvSpPr>
        <p:spPr>
          <a:xfrm>
            <a:off x="5867400" y="44450"/>
            <a:ext cx="3280410" cy="369570"/>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dirty="0" err="1">
                <a:solidFill>
                  <a:srgbClr val="F7F7F7"/>
                </a:solidFill>
                <a:latin typeface="Arial" panose="020B0604020202020204" pitchFamily="34" charset="0"/>
              </a:rPr>
              <a:t>О</a:t>
            </a:r>
            <a:r>
              <a:rPr lang="ru-RU" altLang="x-none" dirty="0" err="1">
                <a:solidFill>
                  <a:srgbClr val="F7F7F7"/>
                </a:solidFill>
                <a:latin typeface="Arial" panose="020B0604020202020204" pitchFamily="34" charset="0"/>
              </a:rPr>
              <a:t>лександр Загоруйко © 20</a:t>
            </a:r>
            <a:r>
              <a:rPr lang="en-US" altLang="x-none" dirty="0" err="1">
                <a:solidFill>
                  <a:srgbClr val="F7F7F7"/>
                </a:solidFill>
                <a:latin typeface="Arial" panose="020B0604020202020204" pitchFamily="34" charset="0"/>
              </a:rPr>
              <a:t>25</a:t>
            </a:r>
            <a:endParaRPr lang="en-US" altLang="x-none" dirty="0" err="1">
              <a:solidFill>
                <a:srgbClr val="F7F7F7"/>
              </a:solidFill>
              <a:latin typeface="Arial" panose="020B0604020202020204" pitchFamily="34" charset="0"/>
            </a:endParaRPr>
          </a:p>
        </p:txBody>
      </p:sp>
      <p:pic>
        <p:nvPicPr>
          <p:cNvPr id="4100" name="Picture 3" descr="SQL-server"/>
          <p:cNvPicPr>
            <a:picLocks noChangeAspect="1"/>
          </p:cNvPicPr>
          <p:nvPr/>
        </p:nvPicPr>
        <p:blipFill>
          <a:blip r:embed="rId2"/>
          <a:stretch>
            <a:fillRect/>
          </a:stretch>
        </p:blipFill>
        <p:spPr>
          <a:xfrm>
            <a:off x="161925" y="3757613"/>
            <a:ext cx="2952750" cy="2952750"/>
          </a:xfrm>
          <a:prstGeom prst="rect">
            <a:avLst/>
          </a:prstGeom>
          <a:noFill/>
          <a:ln w="9525">
            <a:noFill/>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1433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Комутативність підзапитів</a:t>
            </a:r>
            <a:endParaRPr lang="uk-UA" altLang="ru-RU" sz="4200" dirty="0" err="1">
              <a:solidFill>
                <a:srgbClr val="FFFFFF"/>
              </a:solidFill>
              <a:latin typeface="Arial" panose="020B0604020202020204" pitchFamily="34" charset="0"/>
            </a:endParaRPr>
          </a:p>
        </p:txBody>
      </p:sp>
      <p:sp>
        <p:nvSpPr>
          <p:cNvPr id="24578" name="Text Box 14337"/>
          <p:cNvSpPr txBox="1"/>
          <p:nvPr/>
        </p:nvSpPr>
        <p:spPr>
          <a:xfrm>
            <a:off x="679450" y="1457325"/>
            <a:ext cx="7924800" cy="4419600"/>
          </a:xfrm>
          <a:prstGeom prst="rect">
            <a:avLst/>
          </a:prstGeom>
          <a:noFill/>
          <a:ln w="9525">
            <a:noFill/>
          </a:ln>
        </p:spPr>
        <p:txBody>
          <a:bodyPr wrap="square" lIns="91440" tIns="45720" rIns="91440" bIns="45720" anchor="t" anchorCtr="0"/>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1800" b="1" dirty="0" err="1">
                <a:solidFill>
                  <a:schemeClr val="tx1"/>
                </a:solidFill>
                <a:latin typeface="Arial" panose="020B0604020202020204" pitchFamily="34" charset="0"/>
              </a:rPr>
              <a:t>Подзапити не мають властивості комутативності — зазвичай їх</a:t>
            </a:r>
            <a:r>
              <a:rPr lang="uk-UA" altLang="en-US" sz="1800" b="1" dirty="0" err="1">
                <a:solidFill>
                  <a:schemeClr val="tx1"/>
                </a:solidFill>
                <a:latin typeface="Arial" panose="020B0604020202020204" pitchFamily="34" charset="0"/>
              </a:rPr>
              <a:t>    </a:t>
            </a:r>
            <a:r>
              <a:rPr lang="en-US" altLang="en-US" sz="1800" b="1" dirty="0" err="1">
                <a:solidFill>
                  <a:schemeClr val="tx1"/>
                </a:solidFill>
                <a:latin typeface="Arial" panose="020B0604020202020204" pitchFamily="34" charset="0"/>
              </a:rPr>
              <a:t> не можна ставити в ліву частину логічного виразу (хоча в SQL Server це можливо). Тобто, порядок, у якому підзапити розташовані в умовах SQL, важливий, і іноді зміна порядку може змінити результат.</a:t>
            </a:r>
            <a:endParaRPr lang="en-US" altLang="en-US" sz="1800" b="1" dirty="0" err="1">
              <a:solidFill>
                <a:schemeClr val="tx1"/>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700" b="1" dirty="0" err="1">
                <a:solidFill>
                  <a:srgbClr val="0070C0"/>
                </a:solidFill>
                <a:latin typeface="Arial" panose="020B0604020202020204" pitchFamily="34" charset="0"/>
              </a:rPr>
              <a:t>SELECT</a:t>
            </a:r>
            <a:r>
              <a:rPr lang="en-US" altLang="x-none" sz="2700" b="1" dirty="0" err="1">
                <a:solidFill>
                  <a:srgbClr val="000000"/>
                </a:solidFill>
                <a:latin typeface="Arial" panose="020B0604020202020204" pitchFamily="34" charset="0"/>
              </a:rPr>
              <a:t> name</a:t>
            </a:r>
            <a:endParaRPr lang="en-US" altLang="x-none" sz="2700" b="1" dirty="0" err="1">
              <a:solidFill>
                <a:srgbClr val="000000"/>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700" b="1" dirty="0" err="1">
                <a:solidFill>
                  <a:srgbClr val="0070C0"/>
                </a:solidFill>
                <a:latin typeface="Arial" panose="020B0604020202020204" pitchFamily="34" charset="0"/>
              </a:rPr>
              <a:t>FROM</a:t>
            </a:r>
            <a:r>
              <a:rPr lang="en-US" altLang="x-none" sz="2700" b="1" dirty="0" err="1">
                <a:solidFill>
                  <a:srgbClr val="000000"/>
                </a:solidFill>
                <a:latin typeface="Arial" panose="020B0604020202020204" pitchFamily="34" charset="0"/>
              </a:rPr>
              <a:t> Product</a:t>
            </a:r>
            <a:endParaRPr lang="en-US" altLang="x-none" sz="2700" b="1" dirty="0" err="1">
              <a:solidFill>
                <a:srgbClr val="000000"/>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700" b="1" dirty="0" err="1">
                <a:solidFill>
                  <a:srgbClr val="0070C0"/>
                </a:solidFill>
                <a:latin typeface="Arial" panose="020B0604020202020204" pitchFamily="34" charset="0"/>
              </a:rPr>
              <a:t>WHERE</a:t>
            </a:r>
            <a:r>
              <a:rPr lang="en-US" altLang="x-none" sz="2700" b="1" dirty="0" err="1">
                <a:solidFill>
                  <a:srgbClr val="000000"/>
                </a:solidFill>
                <a:latin typeface="Arial" panose="020B0604020202020204" pitchFamily="34" charset="0"/>
              </a:rPr>
              <a:t> (</a:t>
            </a:r>
            <a:r>
              <a:rPr lang="en-US" altLang="x-none" sz="2700" b="1" dirty="0" err="1">
                <a:solidFill>
                  <a:srgbClr val="0070C0"/>
                </a:solidFill>
                <a:latin typeface="Arial" panose="020B0604020202020204" pitchFamily="34" charset="0"/>
              </a:rPr>
              <a:t>SELECT</a:t>
            </a:r>
            <a:r>
              <a:rPr lang="en-US" altLang="x-none" sz="2700" b="1" dirty="0" err="1">
                <a:solidFill>
                  <a:srgbClr val="000000"/>
                </a:solidFill>
                <a:latin typeface="Arial" panose="020B0604020202020204" pitchFamily="34" charset="0"/>
              </a:rPr>
              <a:t> id</a:t>
            </a:r>
            <a:endParaRPr lang="en-US" altLang="x-none" sz="2700" b="1" dirty="0" err="1">
              <a:solidFill>
                <a:srgbClr val="000000"/>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2700" b="1" dirty="0" err="1">
                <a:solidFill>
                  <a:srgbClr val="000000"/>
                </a:solidFill>
                <a:latin typeface="Arial" panose="020B0604020202020204" pitchFamily="34" charset="0"/>
              </a:rPr>
              <a:t>	</a:t>
            </a:r>
            <a:r>
              <a:rPr lang="en-US" altLang="x-none" sz="2700" b="1" dirty="0" err="1">
                <a:solidFill>
                  <a:srgbClr val="0070C0"/>
                </a:solidFill>
                <a:latin typeface="Arial" panose="020B0604020202020204" pitchFamily="34" charset="0"/>
              </a:rPr>
              <a:t>FROM</a:t>
            </a:r>
            <a:r>
              <a:rPr lang="en-US" altLang="x-none" sz="2700" b="1" dirty="0" err="1">
                <a:solidFill>
                  <a:srgbClr val="000000"/>
                </a:solidFill>
                <a:latin typeface="Arial" panose="020B0604020202020204" pitchFamily="34" charset="0"/>
              </a:rPr>
              <a:t> Category</a:t>
            </a:r>
            <a:endParaRPr lang="en-US" altLang="x-none" sz="2700" b="1" dirty="0" err="1">
              <a:solidFill>
                <a:srgbClr val="000000"/>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2700" b="1" dirty="0" err="1">
                <a:solidFill>
                  <a:srgbClr val="000000"/>
                </a:solidFill>
                <a:latin typeface="Arial" panose="020B0604020202020204" pitchFamily="34" charset="0"/>
              </a:rPr>
              <a:t>	</a:t>
            </a:r>
            <a:r>
              <a:rPr lang="en-US" altLang="x-none" sz="2700" b="1" dirty="0" err="1">
                <a:solidFill>
                  <a:srgbClr val="0070C0"/>
                </a:solidFill>
                <a:latin typeface="Arial" panose="020B0604020202020204" pitchFamily="34" charset="0"/>
              </a:rPr>
              <a:t>WHERE</a:t>
            </a:r>
            <a:r>
              <a:rPr lang="en-US" altLang="x-none" sz="2700" b="1" dirty="0" err="1">
                <a:solidFill>
                  <a:srgbClr val="000000"/>
                </a:solidFill>
                <a:latin typeface="Arial" panose="020B0604020202020204" pitchFamily="34" charset="0"/>
              </a:rPr>
              <a:t> name = </a:t>
            </a:r>
            <a:r>
              <a:rPr lang="en-US" altLang="x-none" sz="2700" b="1" dirty="0" err="1">
                <a:solidFill>
                  <a:srgbClr val="C00000"/>
                </a:solidFill>
                <a:latin typeface="Arial" panose="020B0604020202020204" pitchFamily="34" charset="0"/>
              </a:rPr>
              <a:t>'</a:t>
            </a:r>
            <a:r>
              <a:rPr lang="ru-RU" altLang="x-none" sz="2700" b="1" dirty="0" err="1">
                <a:solidFill>
                  <a:srgbClr val="C00000"/>
                </a:solidFill>
                <a:latin typeface="Arial" panose="020B0604020202020204" pitchFamily="34" charset="0"/>
              </a:rPr>
              <a:t>Молочн</a:t>
            </a:r>
            <a:r>
              <a:rPr lang="uk-UA" altLang="ru-RU" sz="2700" b="1" dirty="0" err="1">
                <a:solidFill>
                  <a:srgbClr val="C00000"/>
                </a:solidFill>
                <a:latin typeface="Arial" panose="020B0604020202020204" pitchFamily="34" charset="0"/>
              </a:rPr>
              <a:t>і</a:t>
            </a:r>
            <a:r>
              <a:rPr lang="en-US" altLang="x-none" sz="2700" b="1" dirty="0" err="1">
                <a:solidFill>
                  <a:srgbClr val="C00000"/>
                </a:solidFill>
                <a:latin typeface="Arial" panose="020B0604020202020204" pitchFamily="34" charset="0"/>
              </a:rPr>
              <a:t>'</a:t>
            </a:r>
            <a:r>
              <a:rPr lang="en-US" altLang="x-none" sz="2700" b="1" dirty="0" err="1">
                <a:solidFill>
                  <a:srgbClr val="000000"/>
                </a:solidFill>
                <a:latin typeface="Arial" panose="020B0604020202020204" pitchFamily="34" charset="0"/>
              </a:rPr>
              <a:t>)</a:t>
            </a:r>
            <a:r>
              <a:rPr lang="ru-RU" altLang="x-none" sz="2700" b="1" dirty="0" err="1">
                <a:solidFill>
                  <a:srgbClr val="000000"/>
                </a:solidFill>
                <a:latin typeface="Arial" panose="020B0604020202020204" pitchFamily="34" charset="0"/>
              </a:rPr>
              <a:t>  = 	</a:t>
            </a:r>
            <a:r>
              <a:rPr lang="en-US" altLang="x-none" sz="2700" b="1" dirty="0" err="1">
                <a:solidFill>
                  <a:srgbClr val="000000"/>
                </a:solidFill>
                <a:latin typeface="Arial" panose="020B0604020202020204" pitchFamily="34" charset="0"/>
              </a:rPr>
              <a:t>id_category</a:t>
            </a:r>
            <a:endParaRPr lang="en-US" altLang="x-none" sz="2700" b="1" dirty="0" err="1">
              <a:solidFill>
                <a:srgbClr val="000000"/>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2700" b="1" dirty="0" err="1">
              <a:solidFill>
                <a:srgbClr val="000000"/>
              </a:solidFill>
              <a:latin typeface="Arial" panose="020B0604020202020204" pitchFamily="3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1536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Повернення кількох значень</a:t>
            </a:r>
            <a:endParaRPr lang="uk-UA" altLang="ru-RU" sz="4200" dirty="0" err="1">
              <a:solidFill>
                <a:srgbClr val="FFFFFF"/>
              </a:solidFill>
              <a:latin typeface="Arial" panose="020B0604020202020204" pitchFamily="34" charset="0"/>
            </a:endParaRPr>
          </a:p>
        </p:txBody>
      </p:sp>
      <p:sp>
        <p:nvSpPr>
          <p:cNvPr id="26626" name="Text Box 15361"/>
          <p:cNvSpPr txBox="1"/>
          <p:nvPr/>
        </p:nvSpPr>
        <p:spPr>
          <a:xfrm>
            <a:off x="611505" y="1493520"/>
            <a:ext cx="8087360" cy="4419600"/>
          </a:xfrm>
          <a:prstGeom prst="rect">
            <a:avLst/>
          </a:prstGeom>
          <a:noFill/>
          <a:ln w="9525">
            <a:noFill/>
          </a:ln>
        </p:spPr>
        <p:txBody>
          <a:bodyPr wrap="square" lIns="91440" tIns="45720" rIns="91440" bIns="45720" anchor="t" anchorCtr="0"/>
          <a:p>
            <a:pPr defTabSz="457200">
              <a:spcBef>
                <a:spcPts val="7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100" dirty="0" err="1">
                <a:solidFill>
                  <a:srgbClr val="000000"/>
                </a:solidFill>
                <a:latin typeface="Arial" panose="020B0604020202020204" pitchFamily="34" charset="0"/>
              </a:rPr>
              <a:t>Якщо підзапит повертає більше одн</a:t>
            </a:r>
            <a:r>
              <a:rPr lang="uk-UA" altLang="en-US" sz="3100" dirty="0" err="1">
                <a:solidFill>
                  <a:srgbClr val="000000"/>
                </a:solidFill>
                <a:latin typeface="Arial" panose="020B0604020202020204" pitchFamily="34" charset="0"/>
              </a:rPr>
              <a:t>ого</a:t>
            </a:r>
            <a:r>
              <a:rPr lang="en-US" altLang="en-US" sz="3100" dirty="0" err="1">
                <a:solidFill>
                  <a:srgbClr val="000000"/>
                </a:solidFill>
                <a:latin typeface="Arial" panose="020B0604020202020204" pitchFamily="34" charset="0"/>
              </a:rPr>
              <a:t> запис</a:t>
            </a:r>
            <a:r>
              <a:rPr lang="uk-UA" altLang="en-US" sz="3100" dirty="0" err="1">
                <a:solidFill>
                  <a:srgbClr val="000000"/>
                </a:solidFill>
                <a:latin typeface="Arial" panose="020B0604020202020204" pitchFamily="34" charset="0"/>
              </a:rPr>
              <a:t>у</a:t>
            </a:r>
            <a:r>
              <a:rPr lang="en-US" altLang="en-US" sz="3100" dirty="0" err="1">
                <a:solidFill>
                  <a:srgbClr val="000000"/>
                </a:solidFill>
                <a:latin typeface="Arial" panose="020B0604020202020204" pitchFamily="34" charset="0"/>
              </a:rPr>
              <a:t>, то логічна операція порівняння (=) не зможе бути правильно обчислена — СУБД вважатиме таку ситуацію неоднозначною і згенерує помилку. Однак насправді, якщо з таблиці </a:t>
            </a:r>
            <a:r>
              <a:rPr lang="en-US" altLang="en-US" sz="3100" dirty="0" err="1">
                <a:solidFill>
                  <a:srgbClr val="000000"/>
                </a:solidFill>
                <a:latin typeface="Arial" panose="020B0604020202020204" pitchFamily="34" charset="0"/>
              </a:rPr>
              <a:t>«</a:t>
            </a:r>
            <a:r>
              <a:rPr lang="en-US" altLang="en-US" sz="3100" dirty="0" err="1">
                <a:solidFill>
                  <a:srgbClr val="000000"/>
                </a:solidFill>
                <a:latin typeface="Arial" panose="020B0604020202020204" pitchFamily="34" charset="0"/>
              </a:rPr>
              <a:t>Категорії</a:t>
            </a:r>
            <a:r>
              <a:rPr lang="en-US" altLang="en-US" sz="3100" dirty="0" err="1">
                <a:solidFill>
                  <a:srgbClr val="000000"/>
                </a:solidFill>
                <a:latin typeface="Arial" panose="020B0604020202020204" pitchFamily="34" charset="0"/>
              </a:rPr>
              <a:t>»</a:t>
            </a:r>
            <a:r>
              <a:rPr lang="en-US" altLang="en-US" sz="3100" dirty="0" err="1">
                <a:solidFill>
                  <a:srgbClr val="000000"/>
                </a:solidFill>
                <a:latin typeface="Arial" panose="020B0604020202020204" pitchFamily="34" charset="0"/>
              </a:rPr>
              <a:t> потрібно вибрати кілька рядків, то ідентифікатору якої з них має відповідати зовнішній ключ?</a:t>
            </a:r>
            <a:endParaRPr lang="en-US" altLang="en-US" sz="3100" dirty="0" err="1">
              <a:solidFill>
                <a:srgbClr val="000000"/>
              </a:solidFill>
              <a:latin typeface="Arial" panose="020B0604020202020204" pitchFamily="34"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1638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Як повернути один запис</a:t>
            </a:r>
            <a:endParaRPr lang="uk-UA" altLang="ru-RU" sz="4200" dirty="0" err="1">
              <a:solidFill>
                <a:srgbClr val="FFFFFF"/>
              </a:solidFill>
              <a:latin typeface="Arial" panose="020B0604020202020204" pitchFamily="34" charset="0"/>
            </a:endParaRPr>
          </a:p>
        </p:txBody>
      </p:sp>
      <p:sp>
        <p:nvSpPr>
          <p:cNvPr id="28674" name="Text Box 16385"/>
          <p:cNvSpPr txBox="1"/>
          <p:nvPr/>
        </p:nvSpPr>
        <p:spPr>
          <a:xfrm>
            <a:off x="566420" y="1583690"/>
            <a:ext cx="7997190" cy="4419600"/>
          </a:xfrm>
          <a:prstGeom prst="rect">
            <a:avLst/>
          </a:prstGeom>
          <a:noFill/>
          <a:ln w="9525">
            <a:noFill/>
          </a:ln>
        </p:spPr>
        <p:txBody>
          <a:bodyPr wrap="square" lIns="91440" tIns="45720" rIns="91440" bIns="45720" anchor="t" anchorCtr="0"/>
          <a:p>
            <a:pPr defTabSz="457200">
              <a:spcBef>
                <a:spcPts val="7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100" dirty="0" err="1">
                <a:solidFill>
                  <a:srgbClr val="000000"/>
                </a:solidFill>
                <a:latin typeface="Arial" panose="020B0604020202020204" pitchFamily="34" charset="0"/>
              </a:rPr>
              <a:t>Якщо конкретна ситуація дозволяє, </a:t>
            </a:r>
            <a:r>
              <a:rPr lang="uk-UA" altLang="en-US" sz="3100" dirty="0" err="1">
                <a:solidFill>
                  <a:srgbClr val="000000"/>
                </a:solidFill>
                <a:latin typeface="Arial" panose="020B0604020202020204" pitchFamily="34" charset="0"/>
              </a:rPr>
              <a:t>то </a:t>
            </a:r>
            <a:r>
              <a:rPr lang="en-US" altLang="en-US" sz="3100" dirty="0" err="1">
                <a:solidFill>
                  <a:srgbClr val="000000"/>
                </a:solidFill>
                <a:latin typeface="Arial" panose="020B0604020202020204" pitchFamily="34" charset="0"/>
              </a:rPr>
              <a:t>щоб уникнути повернення кількох записів з підзапиту, можна використовувати директиву DISTINCT. Проте це </a:t>
            </a:r>
            <a:r>
              <a:rPr lang="uk-UA" altLang="en-US" sz="3100" dirty="0" err="1">
                <a:solidFill>
                  <a:srgbClr val="000000"/>
                </a:solidFill>
                <a:latin typeface="Arial" panose="020B0604020202020204" pitchFamily="34" charset="0"/>
              </a:rPr>
              <a:t>                </a:t>
            </a:r>
            <a:r>
              <a:rPr lang="en-US" altLang="en-US" sz="3100" dirty="0" err="1">
                <a:solidFill>
                  <a:srgbClr val="000000"/>
                </a:solidFill>
                <a:latin typeface="Arial" panose="020B0604020202020204" pitchFamily="34" charset="0"/>
              </a:rPr>
              <a:t>не універсальне рішення проблеми.</a:t>
            </a:r>
            <a:r>
              <a:rPr lang="uk-UA" altLang="en-US" sz="3100" dirty="0" err="1">
                <a:solidFill>
                  <a:srgbClr val="000000"/>
                </a:solidFill>
                <a:latin typeface="Arial" panose="020B0604020202020204" pitchFamily="34" charset="0"/>
              </a:rPr>
              <a:t> </a:t>
            </a:r>
            <a:r>
              <a:rPr lang="en-US" altLang="en-US" sz="3100" dirty="0" err="1">
                <a:solidFill>
                  <a:srgbClr val="000000"/>
                </a:solidFill>
                <a:latin typeface="Arial" panose="020B0604020202020204" pitchFamily="34" charset="0"/>
              </a:rPr>
              <a:t> Також допоможе використання агрегатних функцій у підзапиті, які за визначенням повертають тільки од</a:t>
            </a:r>
            <a:r>
              <a:rPr lang="uk-UA" altLang="en-US" sz="3100" dirty="0" err="1">
                <a:solidFill>
                  <a:srgbClr val="000000"/>
                </a:solidFill>
                <a:latin typeface="Arial" panose="020B0604020202020204" pitchFamily="34" charset="0"/>
              </a:rPr>
              <a:t>ин</a:t>
            </a:r>
            <a:r>
              <a:rPr lang="en-US" altLang="en-US" sz="3100" dirty="0" err="1">
                <a:solidFill>
                  <a:srgbClr val="000000"/>
                </a:solidFill>
                <a:latin typeface="Arial" panose="020B0604020202020204" pitchFamily="34" charset="0"/>
              </a:rPr>
              <a:t> запис.</a:t>
            </a:r>
            <a:endParaRPr lang="en-US" altLang="en-US" sz="3100" dirty="0" err="1">
              <a:solidFill>
                <a:srgbClr val="000000"/>
              </a:solidFill>
              <a:latin typeface="Arial" panose="020B0604020202020204" pitchFamily="34"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 Box 174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Найдорожчий проданий товар</a:t>
            </a:r>
            <a:endParaRPr lang="uk-UA" altLang="ru-RU" sz="4200" dirty="0" err="1">
              <a:solidFill>
                <a:srgbClr val="FFFFFF"/>
              </a:solidFill>
              <a:latin typeface="Arial" panose="020B0604020202020204" pitchFamily="34" charset="0"/>
            </a:endParaRPr>
          </a:p>
        </p:txBody>
      </p:sp>
      <p:sp>
        <p:nvSpPr>
          <p:cNvPr id="30722" name="Text Box 17409"/>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500" b="1" dirty="0" err="1">
                <a:solidFill>
                  <a:srgbClr val="0070C0"/>
                </a:solidFill>
                <a:latin typeface="Arial" panose="020B0604020202020204" pitchFamily="34" charset="0"/>
              </a:rPr>
              <a:t>SELECT</a:t>
            </a:r>
            <a:r>
              <a:rPr lang="en-US" altLang="x-none" sz="3500" b="1" dirty="0" err="1">
                <a:solidFill>
                  <a:srgbClr val="000000"/>
                </a:solidFill>
                <a:latin typeface="Arial" panose="020B0604020202020204" pitchFamily="34" charset="0"/>
              </a:rPr>
              <a:t> p.name</a:t>
            </a:r>
            <a:endParaRPr lang="en-US" altLang="x-none" sz="3500" b="1" dirty="0" err="1">
              <a:solidFill>
                <a:srgbClr val="000000"/>
              </a:solidFill>
              <a:latin typeface="Arial" panose="020B0604020202020204" pitchFamily="34" charset="0"/>
            </a:endParaRPr>
          </a:p>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500" b="1" dirty="0" err="1">
                <a:solidFill>
                  <a:srgbClr val="0070C0"/>
                </a:solidFill>
                <a:latin typeface="Arial" panose="020B0604020202020204" pitchFamily="34" charset="0"/>
              </a:rPr>
              <a:t>FROM</a:t>
            </a:r>
            <a:r>
              <a:rPr lang="en-US" altLang="x-none" sz="3500" b="1" dirty="0" err="1">
                <a:solidFill>
                  <a:srgbClr val="000000"/>
                </a:solidFill>
                <a:latin typeface="Arial" panose="020B0604020202020204" pitchFamily="34" charset="0"/>
              </a:rPr>
              <a:t> Product p </a:t>
            </a:r>
            <a:r>
              <a:rPr lang="en-US" altLang="x-none" sz="3500" b="1" dirty="0" err="1">
                <a:solidFill>
                  <a:srgbClr val="0070C0"/>
                </a:solidFill>
                <a:latin typeface="Arial" panose="020B0604020202020204" pitchFamily="34" charset="0"/>
              </a:rPr>
              <a:t>JOIN</a:t>
            </a:r>
            <a:r>
              <a:rPr lang="en-US" altLang="x-none" sz="3500" b="1" dirty="0" err="1">
                <a:solidFill>
                  <a:srgbClr val="000000"/>
                </a:solidFill>
                <a:latin typeface="Arial" panose="020B0604020202020204" pitchFamily="34" charset="0"/>
              </a:rPr>
              <a:t> Sale s</a:t>
            </a:r>
            <a:endParaRPr lang="en-US" altLang="x-none" sz="3500" b="1" dirty="0" err="1">
              <a:solidFill>
                <a:srgbClr val="000000"/>
              </a:solidFill>
              <a:latin typeface="Arial" panose="020B0604020202020204" pitchFamily="34" charset="0"/>
            </a:endParaRPr>
          </a:p>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500" b="1" dirty="0" err="1">
                <a:solidFill>
                  <a:srgbClr val="0070C0"/>
                </a:solidFill>
                <a:latin typeface="Arial" panose="020B0604020202020204" pitchFamily="34" charset="0"/>
              </a:rPr>
              <a:t>ON</a:t>
            </a:r>
            <a:r>
              <a:rPr lang="en-US" altLang="x-none" sz="3500" b="1" dirty="0" err="1">
                <a:solidFill>
                  <a:srgbClr val="000000"/>
                </a:solidFill>
                <a:latin typeface="Arial" panose="020B0604020202020204" pitchFamily="34" charset="0"/>
              </a:rPr>
              <a:t> p.id = s.id_product</a:t>
            </a:r>
            <a:endParaRPr lang="en-US" altLang="x-none" sz="3500" b="1" dirty="0" err="1">
              <a:solidFill>
                <a:srgbClr val="000000"/>
              </a:solidFill>
              <a:latin typeface="Arial" panose="020B0604020202020204" pitchFamily="34" charset="0"/>
            </a:endParaRPr>
          </a:p>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500" b="1" dirty="0" err="1">
                <a:solidFill>
                  <a:srgbClr val="0070C0"/>
                </a:solidFill>
                <a:latin typeface="Arial" panose="020B0604020202020204" pitchFamily="34" charset="0"/>
              </a:rPr>
              <a:t>WHERE</a:t>
            </a:r>
            <a:r>
              <a:rPr lang="en-US" altLang="x-none" sz="3500" b="1" dirty="0" err="1">
                <a:solidFill>
                  <a:srgbClr val="000000"/>
                </a:solidFill>
                <a:latin typeface="Arial" panose="020B0604020202020204" pitchFamily="34" charset="0"/>
              </a:rPr>
              <a:t> s.price = (</a:t>
            </a:r>
            <a:endParaRPr lang="en-US" altLang="x-none" sz="3500" b="1" dirty="0" err="1">
              <a:solidFill>
                <a:srgbClr val="000000"/>
              </a:solidFill>
              <a:latin typeface="Arial" panose="020B0604020202020204" pitchFamily="34" charset="0"/>
            </a:endParaRPr>
          </a:p>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500" b="1" dirty="0" err="1">
                <a:solidFill>
                  <a:srgbClr val="000000"/>
                </a:solidFill>
                <a:latin typeface="Arial" panose="020B0604020202020204" pitchFamily="34" charset="0"/>
              </a:rPr>
              <a:t>	</a:t>
            </a:r>
            <a:r>
              <a:rPr lang="uk-UA" altLang="en-US" sz="3500" b="1" dirty="0" err="1">
                <a:solidFill>
                  <a:srgbClr val="000000"/>
                </a:solidFill>
                <a:latin typeface="Arial" panose="020B0604020202020204" pitchFamily="34" charset="0"/>
              </a:rPr>
              <a:t>		</a:t>
            </a:r>
            <a:r>
              <a:rPr lang="en-US" altLang="x-none" sz="3500" b="1" dirty="0" err="1">
                <a:solidFill>
                  <a:srgbClr val="0070C0"/>
                </a:solidFill>
                <a:latin typeface="Arial" panose="020B0604020202020204" pitchFamily="34" charset="0"/>
              </a:rPr>
              <a:t>SELECT</a:t>
            </a:r>
            <a:r>
              <a:rPr lang="en-US" altLang="x-none" sz="3500" b="1" dirty="0" err="1">
                <a:solidFill>
                  <a:srgbClr val="000000"/>
                </a:solidFill>
                <a:latin typeface="Arial" panose="020B0604020202020204" pitchFamily="34" charset="0"/>
              </a:rPr>
              <a:t> </a:t>
            </a:r>
            <a:r>
              <a:rPr lang="en-US" altLang="x-none" sz="3500" b="1" dirty="0" err="1">
                <a:solidFill>
                  <a:srgbClr val="7030A0"/>
                </a:solidFill>
                <a:latin typeface="Arial" panose="020B0604020202020204" pitchFamily="34" charset="0"/>
              </a:rPr>
              <a:t>MAX</a:t>
            </a:r>
            <a:r>
              <a:rPr lang="en-US" altLang="x-none" sz="3500" b="1" dirty="0" err="1">
                <a:solidFill>
                  <a:srgbClr val="000000"/>
                </a:solidFill>
                <a:latin typeface="Arial" panose="020B0604020202020204" pitchFamily="34" charset="0"/>
              </a:rPr>
              <a:t>(price)</a:t>
            </a:r>
            <a:endParaRPr lang="en-US" altLang="x-none" sz="3500" b="1" dirty="0" err="1">
              <a:solidFill>
                <a:srgbClr val="000000"/>
              </a:solidFill>
              <a:latin typeface="Arial" panose="020B0604020202020204" pitchFamily="34" charset="0"/>
            </a:endParaRPr>
          </a:p>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500" b="1" dirty="0" err="1">
                <a:solidFill>
                  <a:srgbClr val="000000"/>
                </a:solidFill>
                <a:latin typeface="Arial" panose="020B0604020202020204" pitchFamily="34" charset="0"/>
              </a:rPr>
              <a:t>	</a:t>
            </a:r>
            <a:r>
              <a:rPr lang="uk-UA" altLang="en-US" sz="3500" b="1" dirty="0" err="1">
                <a:solidFill>
                  <a:srgbClr val="000000"/>
                </a:solidFill>
                <a:latin typeface="Arial" panose="020B0604020202020204" pitchFamily="34" charset="0"/>
              </a:rPr>
              <a:t>		</a:t>
            </a:r>
            <a:r>
              <a:rPr lang="en-US" altLang="x-none" sz="3500" b="1" dirty="0" err="1">
                <a:solidFill>
                  <a:srgbClr val="0070C0"/>
                </a:solidFill>
                <a:latin typeface="Arial" panose="020B0604020202020204" pitchFamily="34" charset="0"/>
              </a:rPr>
              <a:t>FROM</a:t>
            </a:r>
            <a:r>
              <a:rPr lang="en-US" altLang="x-none" sz="3500" b="1" dirty="0" err="1">
                <a:solidFill>
                  <a:srgbClr val="000000"/>
                </a:solidFill>
                <a:latin typeface="Arial" panose="020B0604020202020204" pitchFamily="34" charset="0"/>
              </a:rPr>
              <a:t> Sale)</a:t>
            </a:r>
            <a:endParaRPr lang="en-US" altLang="x-none" sz="3500" b="1" dirty="0" err="1">
              <a:solidFill>
                <a:srgbClr val="000000"/>
              </a:solidFill>
              <a:latin typeface="Arial" panose="020B0604020202020204" pitchFamily="34"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ext Box 1843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Повернення нуля записів</a:t>
            </a:r>
            <a:endParaRPr lang="uk-UA" altLang="ru-RU" sz="4200" dirty="0" err="1">
              <a:solidFill>
                <a:srgbClr val="FFFFFF"/>
              </a:solidFill>
              <a:latin typeface="Arial" panose="020B0604020202020204" pitchFamily="34" charset="0"/>
            </a:endParaRPr>
          </a:p>
        </p:txBody>
      </p:sp>
      <p:sp>
        <p:nvSpPr>
          <p:cNvPr id="32770" name="Text Box 18433"/>
          <p:cNvSpPr txBox="1"/>
          <p:nvPr/>
        </p:nvSpPr>
        <p:spPr>
          <a:xfrm>
            <a:off x="468313" y="1385888"/>
            <a:ext cx="8207375" cy="4419600"/>
          </a:xfrm>
          <a:prstGeom prst="rect">
            <a:avLst/>
          </a:prstGeom>
          <a:noFill/>
          <a:ln w="9525">
            <a:noFill/>
          </a:ln>
        </p:spPr>
        <p:txBody>
          <a:bodyPr wrap="square" lIns="91440" tIns="45720" rIns="91440" bIns="45720" anchor="t" anchorCtr="0"/>
          <a:p>
            <a:pPr defTabSz="457200">
              <a:spcBef>
                <a:spcPts val="7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900" dirty="0" err="1">
                <a:solidFill>
                  <a:srgbClr val="000000"/>
                </a:solidFill>
                <a:latin typeface="Arial" panose="020B0604020202020204" pitchFamily="34" charset="0"/>
              </a:rPr>
              <a:t>Якщо підзапит не знаходить жодно</a:t>
            </a:r>
            <a:r>
              <a:rPr lang="uk-UA" altLang="en-US" sz="2900" dirty="0" err="1">
                <a:solidFill>
                  <a:srgbClr val="000000"/>
                </a:solidFill>
                <a:latin typeface="Arial" panose="020B0604020202020204" pitchFamily="34" charset="0"/>
              </a:rPr>
              <a:t>го</a:t>
            </a:r>
            <a:r>
              <a:rPr lang="en-US" altLang="en-US" sz="2900" dirty="0" err="1">
                <a:solidFill>
                  <a:srgbClr val="000000"/>
                </a:solidFill>
                <a:latin typeface="Arial" panose="020B0604020202020204" pitchFamily="34" charset="0"/>
              </a:rPr>
              <a:t> запис</a:t>
            </a:r>
            <a:r>
              <a:rPr lang="uk-UA" altLang="en-US" sz="2900" dirty="0" err="1">
                <a:solidFill>
                  <a:srgbClr val="000000"/>
                </a:solidFill>
                <a:latin typeface="Arial" panose="020B0604020202020204" pitchFamily="34" charset="0"/>
              </a:rPr>
              <a:t>у</a:t>
            </a:r>
            <a:r>
              <a:rPr lang="en-US" altLang="en-US" sz="2900" dirty="0" err="1">
                <a:solidFill>
                  <a:srgbClr val="000000"/>
                </a:solidFill>
                <a:latin typeface="Arial" panose="020B0604020202020204" pitchFamily="34" charset="0"/>
              </a:rPr>
              <a:t>, то помилки не виникає. Це відбувається тому, що відсутність записів трактуються як значення NULL, а порівняння будь-якого значення з NULL дає NULL, що в логічних виразах інтерпретується як FALSE.</a:t>
            </a:r>
            <a:endParaRPr lang="en-US" altLang="en-US" sz="2900" dirty="0" err="1">
              <a:solidFill>
                <a:srgbClr val="000000"/>
              </a:solidFill>
              <a:latin typeface="Arial" panose="020B0604020202020204" pitchFamily="34" charset="0"/>
            </a:endParaRPr>
          </a:p>
          <a:p>
            <a:pPr defTabSz="457200">
              <a:spcBef>
                <a:spcPts val="7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900" dirty="0" err="1">
                <a:solidFill>
                  <a:srgbClr val="000000"/>
                </a:solidFill>
                <a:latin typeface="Arial" panose="020B0604020202020204" pitchFamily="34" charset="0"/>
              </a:rPr>
              <a:t>Таким чином, логічне вираження в секції WHERE стає неправдивим, але цілком коректним.</a:t>
            </a:r>
            <a:endParaRPr lang="en-US" altLang="en-US" sz="2900" dirty="0" err="1">
              <a:solidFill>
                <a:srgbClr val="000000"/>
              </a:solidFill>
              <a:latin typeface="Arial" panose="020B0604020202020204" pitchFamily="3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Text Box 1945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Оператор </a:t>
            </a:r>
            <a:r>
              <a:rPr lang="en-US" altLang="x-none" sz="4200" dirty="0" err="1">
                <a:solidFill>
                  <a:srgbClr val="FFFFFF"/>
                </a:solidFill>
                <a:latin typeface="Arial" panose="020B0604020202020204" pitchFamily="34" charset="0"/>
              </a:rPr>
              <a:t>IN </a:t>
            </a:r>
            <a:r>
              <a:rPr lang="uk-UA" altLang="ru-RU" sz="4200" dirty="0" err="1">
                <a:solidFill>
                  <a:srgbClr val="FFFFFF"/>
                </a:solidFill>
                <a:latin typeface="Arial" panose="020B0604020202020204" pitchFamily="34" charset="0"/>
              </a:rPr>
              <a:t>та підзапити</a:t>
            </a:r>
            <a:endParaRPr lang="uk-UA" altLang="ru-RU" sz="4200" dirty="0" err="1">
              <a:solidFill>
                <a:srgbClr val="FFFFFF"/>
              </a:solidFill>
              <a:latin typeface="Arial" panose="020B0604020202020204" pitchFamily="34" charset="0"/>
            </a:endParaRPr>
          </a:p>
        </p:txBody>
      </p:sp>
      <p:sp>
        <p:nvSpPr>
          <p:cNvPr id="34818" name="Text Box 19457"/>
          <p:cNvSpPr txBox="1"/>
          <p:nvPr/>
        </p:nvSpPr>
        <p:spPr>
          <a:xfrm>
            <a:off x="609600" y="1484313"/>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Замість оператора = для обробки результатів підзапиту у вигляді кількох записів можна використовувати конструкцію IN. Вона розглядає кілька значень, що повертаються, як множину,</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 і повертає істину, якщо шукане значення збігається хоча б з одним із значень цієї множини.</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2048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Використання </a:t>
            </a:r>
            <a:r>
              <a:rPr lang="en-US" altLang="x-none" sz="4200" dirty="0" err="1">
                <a:solidFill>
                  <a:srgbClr val="FFFFFF"/>
                </a:solidFill>
                <a:latin typeface="Arial" panose="020B0604020202020204" pitchFamily="34" charset="0"/>
              </a:rPr>
              <a:t>IN</a:t>
            </a:r>
            <a:endParaRPr lang="en-US" altLang="x-none" sz="4200" dirty="0" err="1">
              <a:solidFill>
                <a:srgbClr val="FFFFFF"/>
              </a:solidFill>
              <a:latin typeface="Arial" panose="020B0604020202020204" pitchFamily="34" charset="0"/>
            </a:endParaRPr>
          </a:p>
        </p:txBody>
      </p:sp>
      <p:sp>
        <p:nvSpPr>
          <p:cNvPr id="36866" name="Text Box 20481"/>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name</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Product</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id_category IN (</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id</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Category</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name = </a:t>
            </a:r>
            <a:r>
              <a:rPr lang="en-US" altLang="x-none" sz="3200" b="1" dirty="0" err="1">
                <a:solidFill>
                  <a:srgbClr val="C00000"/>
                </a:solidFill>
                <a:latin typeface="Arial" panose="020B0604020202020204" pitchFamily="34" charset="0"/>
              </a:rPr>
              <a:t>'</a:t>
            </a:r>
            <a:r>
              <a:rPr lang="ru-RU" altLang="x-none" sz="3200" b="1" dirty="0" err="1">
                <a:solidFill>
                  <a:srgbClr val="C00000"/>
                </a:solidFill>
                <a:latin typeface="Arial" panose="020B0604020202020204" pitchFamily="34" charset="0"/>
              </a:rPr>
              <a:t>Молочн</a:t>
            </a:r>
            <a:r>
              <a:rPr lang="uk-UA" altLang="ru-RU" sz="3200" b="1" dirty="0" err="1">
                <a:solidFill>
                  <a:srgbClr val="C00000"/>
                </a:solidFill>
                <a:latin typeface="Arial" panose="020B0604020202020204" pitchFamily="34" charset="0"/>
              </a:rPr>
              <a:t>і</a:t>
            </a:r>
            <a:r>
              <a:rPr lang="en-US" altLang="x-none" sz="3200" b="1" dirty="0" err="1">
                <a:solidFill>
                  <a:srgbClr val="C00000"/>
                </a:solidFill>
                <a:latin typeface="Arial" panose="020B0604020202020204" pitchFamily="34" charset="0"/>
              </a:rPr>
              <a:t>'</a:t>
            </a:r>
            <a:r>
              <a:rPr lang="ru-RU"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OR</a:t>
            </a:r>
            <a:endParaRPr lang="en-US" altLang="x-none" sz="3200" b="1" dirty="0" err="1">
              <a:solidFill>
                <a:srgbClr val="0070C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ru-RU" altLang="en-US" sz="3200" b="1" dirty="0" err="1">
                <a:solidFill>
                  <a:srgbClr val="000000"/>
                </a:solidFill>
                <a:latin typeface="Arial" panose="020B0604020202020204" pitchFamily="34" charset="0"/>
              </a:rPr>
              <a:t>		</a:t>
            </a:r>
            <a:r>
              <a:rPr lang="en-US" altLang="x-none" sz="3200" b="1" dirty="0" err="1">
                <a:solidFill>
                  <a:srgbClr val="000000"/>
                </a:solidFill>
                <a:latin typeface="Arial" panose="020B0604020202020204" pitchFamily="34" charset="0"/>
              </a:rPr>
              <a:t>name = </a:t>
            </a:r>
            <a:r>
              <a:rPr lang="en-US" altLang="x-none" sz="3200" b="1" dirty="0" err="1">
                <a:solidFill>
                  <a:srgbClr val="C00000"/>
                </a:solidFill>
                <a:latin typeface="Arial" panose="020B0604020202020204" pitchFamily="34" charset="0"/>
              </a:rPr>
              <a:t>'</a:t>
            </a:r>
            <a:r>
              <a:rPr lang="ru-RU" altLang="x-none" sz="3200" b="1" dirty="0" err="1">
                <a:solidFill>
                  <a:srgbClr val="C00000"/>
                </a:solidFill>
                <a:latin typeface="Arial" panose="020B0604020202020204" pitchFamily="34" charset="0"/>
              </a:rPr>
              <a:t>Хл</a:t>
            </a:r>
            <a:r>
              <a:rPr lang="uk-UA" altLang="ru-RU" sz="3200" b="1" dirty="0" err="1">
                <a:solidFill>
                  <a:srgbClr val="C00000"/>
                </a:solidFill>
                <a:latin typeface="Arial" panose="020B0604020202020204" pitchFamily="34" charset="0"/>
              </a:rPr>
              <a:t>і</a:t>
            </a:r>
            <a:r>
              <a:rPr lang="ru-RU" altLang="x-none" sz="3200" b="1" dirty="0" err="1">
                <a:solidFill>
                  <a:srgbClr val="C00000"/>
                </a:solidFill>
                <a:latin typeface="Arial" panose="020B0604020202020204" pitchFamily="34" charset="0"/>
              </a:rPr>
              <a:t>бобулочн</a:t>
            </a:r>
            <a:r>
              <a:rPr lang="uk-UA" altLang="ru-RU" sz="3200" b="1" dirty="0" err="1">
                <a:solidFill>
                  <a:srgbClr val="C00000"/>
                </a:solidFill>
                <a:latin typeface="Arial" panose="020B0604020202020204" pitchFamily="34" charset="0"/>
              </a:rPr>
              <a:t>і</a:t>
            </a:r>
            <a:r>
              <a:rPr lang="en-US" altLang="x-none" sz="3200" b="1" dirty="0" err="1">
                <a:solidFill>
                  <a:srgbClr val="C00000"/>
                </a:solidFill>
                <a:latin typeface="Arial" panose="020B0604020202020204" pitchFamily="34" charset="0"/>
              </a:rPr>
              <a:t>'</a:t>
            </a:r>
            <a:r>
              <a:rPr lang="en-US" altLang="x-none" sz="3200" b="1" dirty="0" err="1">
                <a:solidFill>
                  <a:srgbClr val="000000"/>
                </a:solidFill>
                <a:latin typeface="Arial" panose="020B0604020202020204" pitchFamily="34" charset="0"/>
              </a:rPr>
              <a:t>)</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2150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Ще приклад</a:t>
            </a:r>
            <a:endParaRPr lang="uk-UA" altLang="ru-RU" sz="4200" dirty="0" err="1">
              <a:solidFill>
                <a:srgbClr val="FFFFFF"/>
              </a:solidFill>
              <a:latin typeface="Arial" panose="020B0604020202020204" pitchFamily="34" charset="0"/>
            </a:endParaRPr>
          </a:p>
        </p:txBody>
      </p:sp>
      <p:sp>
        <p:nvSpPr>
          <p:cNvPr id="38914" name="Text Box 21505"/>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name</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Books</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id_author IN (</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id</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Authors</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WHERE </a:t>
            </a:r>
            <a:r>
              <a:rPr lang="en-US" altLang="x-none" sz="3200" b="1" dirty="0" err="1">
                <a:solidFill>
                  <a:srgbClr val="000000"/>
                </a:solidFill>
                <a:latin typeface="Arial" panose="020B0604020202020204" pitchFamily="34" charset="0"/>
              </a:rPr>
              <a:t>birth_year = 1965)</a:t>
            </a:r>
            <a:endParaRPr lang="en-US"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2252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Практика</a:t>
            </a:r>
            <a:endParaRPr lang="ru-RU" altLang="x-none" sz="4200" dirty="0" err="1">
              <a:solidFill>
                <a:srgbClr val="FFFFFF"/>
              </a:solidFill>
              <a:latin typeface="Arial" panose="020B0604020202020204" pitchFamily="34" charset="0"/>
            </a:endParaRPr>
          </a:p>
        </p:txBody>
      </p:sp>
      <p:sp>
        <p:nvSpPr>
          <p:cNvPr id="40962" name="Text Box 22529"/>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Показати назви всіх постачальників, які постачали товари протягом останніх трьох тижнів (Supplier, Delivery). Обов'язково використовувати підзапит.</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 Box 2355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Товари, зроблені в Одесі</a:t>
            </a:r>
            <a:endParaRPr lang="uk-UA" altLang="ru-RU" sz="4200" dirty="0" err="1">
              <a:solidFill>
                <a:srgbClr val="FFFFFF"/>
              </a:solidFill>
              <a:latin typeface="Arial" panose="020B0604020202020204" pitchFamily="34" charset="0"/>
            </a:endParaRPr>
          </a:p>
        </p:txBody>
      </p:sp>
      <p:sp>
        <p:nvSpPr>
          <p:cNvPr id="43010" name="Text Box 23553"/>
          <p:cNvSpPr txBox="1"/>
          <p:nvPr/>
        </p:nvSpPr>
        <p:spPr>
          <a:xfrm>
            <a:off x="395288" y="1385888"/>
            <a:ext cx="7924800" cy="4419600"/>
          </a:xfrm>
          <a:prstGeom prst="rect">
            <a:avLst/>
          </a:prstGeom>
          <a:noFill/>
          <a:ln w="9525">
            <a:noFill/>
          </a:ln>
        </p:spPr>
        <p:txBody>
          <a:bodyPr wrap="square" lIns="91440" tIns="45720" rIns="91440" bIns="45720" anchor="t" anchorCtr="0"/>
          <a:p>
            <a:pPr defTabSz="457200">
              <a:spcBef>
                <a:spcPts val="5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200" b="1" dirty="0" err="1">
                <a:solidFill>
                  <a:srgbClr val="0070C0"/>
                </a:solidFill>
                <a:latin typeface="Arial" panose="020B0604020202020204" pitchFamily="34" charset="0"/>
              </a:rPr>
              <a:t>SELECT</a:t>
            </a:r>
            <a:r>
              <a:rPr lang="en-US" altLang="x-none" sz="2200" b="1" dirty="0" err="1">
                <a:solidFill>
                  <a:srgbClr val="000000"/>
                </a:solidFill>
                <a:latin typeface="Arial" panose="020B0604020202020204" pitchFamily="34" charset="0"/>
              </a:rPr>
              <a:t> name</a:t>
            </a:r>
            <a:endParaRPr lang="en-US" altLang="x-none" sz="2200" b="1" dirty="0" err="1">
              <a:solidFill>
                <a:srgbClr val="000000"/>
              </a:solidFill>
              <a:latin typeface="Arial" panose="020B0604020202020204" pitchFamily="34" charset="0"/>
            </a:endParaRPr>
          </a:p>
          <a:p>
            <a:pPr defTabSz="457200">
              <a:spcBef>
                <a:spcPts val="5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200" b="1" dirty="0" err="1">
                <a:solidFill>
                  <a:srgbClr val="0070C0"/>
                </a:solidFill>
                <a:latin typeface="Arial" panose="020B0604020202020204" pitchFamily="34" charset="0"/>
              </a:rPr>
              <a:t>FROM</a:t>
            </a:r>
            <a:r>
              <a:rPr lang="en-US" altLang="x-none" sz="2200" b="1" dirty="0" err="1">
                <a:solidFill>
                  <a:srgbClr val="000000"/>
                </a:solidFill>
                <a:latin typeface="Arial" panose="020B0604020202020204" pitchFamily="34" charset="0"/>
              </a:rPr>
              <a:t> Product</a:t>
            </a:r>
            <a:endParaRPr lang="en-US" altLang="x-none" sz="2200" b="1" dirty="0" err="1">
              <a:solidFill>
                <a:srgbClr val="000000"/>
              </a:solidFill>
              <a:latin typeface="Arial" panose="020B0604020202020204" pitchFamily="34" charset="0"/>
            </a:endParaRPr>
          </a:p>
          <a:p>
            <a:pPr defTabSz="457200">
              <a:spcBef>
                <a:spcPts val="5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200" b="1" dirty="0" err="1">
                <a:solidFill>
                  <a:srgbClr val="0070C0"/>
                </a:solidFill>
                <a:latin typeface="Arial" panose="020B0604020202020204" pitchFamily="34" charset="0"/>
              </a:rPr>
              <a:t>WHERE</a:t>
            </a:r>
            <a:r>
              <a:rPr lang="en-US" altLang="x-none" sz="2200" b="1" dirty="0" err="1">
                <a:solidFill>
                  <a:srgbClr val="000000"/>
                </a:solidFill>
                <a:latin typeface="Arial" panose="020B0604020202020204" pitchFamily="34" charset="0"/>
              </a:rPr>
              <a:t> id</a:t>
            </a:r>
            <a:r>
              <a:rPr lang="ru-RU" altLang="x-none" sz="2200" b="1" dirty="0" err="1">
                <a:solidFill>
                  <a:srgbClr val="000000"/>
                </a:solidFill>
                <a:latin typeface="Arial" panose="020B0604020202020204" pitchFamily="34" charset="0"/>
              </a:rPr>
              <a:t>_</a:t>
            </a:r>
            <a:r>
              <a:rPr lang="en-US" altLang="x-none" sz="2200" b="1" dirty="0" err="1">
                <a:solidFill>
                  <a:srgbClr val="000000"/>
                </a:solidFill>
                <a:latin typeface="Arial" panose="020B0604020202020204" pitchFamily="34" charset="0"/>
              </a:rPr>
              <a:t>producer </a:t>
            </a:r>
            <a:r>
              <a:rPr lang="en-US" altLang="x-none" sz="2200" b="1" dirty="0" err="1">
                <a:solidFill>
                  <a:srgbClr val="0070C0"/>
                </a:solidFill>
                <a:latin typeface="Arial" panose="020B0604020202020204" pitchFamily="34" charset="0"/>
              </a:rPr>
              <a:t>IN</a:t>
            </a:r>
            <a:r>
              <a:rPr lang="en-US" altLang="x-none" sz="2200" b="1" dirty="0" err="1">
                <a:solidFill>
                  <a:srgbClr val="000000"/>
                </a:solidFill>
                <a:latin typeface="Arial" panose="020B0604020202020204" pitchFamily="34" charset="0"/>
              </a:rPr>
              <a:t> (</a:t>
            </a:r>
            <a:endParaRPr lang="en-US" altLang="x-none" sz="2200" b="1" dirty="0" err="1">
              <a:solidFill>
                <a:srgbClr val="000000"/>
              </a:solidFill>
              <a:latin typeface="Arial" panose="020B0604020202020204" pitchFamily="34" charset="0"/>
            </a:endParaRPr>
          </a:p>
          <a:p>
            <a:pPr defTabSz="457200">
              <a:spcBef>
                <a:spcPts val="5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200" b="1" dirty="0" err="1">
                <a:solidFill>
                  <a:srgbClr val="000000"/>
                </a:solidFill>
                <a:latin typeface="Arial" panose="020B0604020202020204" pitchFamily="34" charset="0"/>
              </a:rPr>
              <a:t>	</a:t>
            </a:r>
            <a:r>
              <a:rPr lang="en-US" altLang="x-none" sz="2200" b="1" dirty="0" err="1">
                <a:solidFill>
                  <a:srgbClr val="0070C0"/>
                </a:solidFill>
                <a:latin typeface="Arial" panose="020B0604020202020204" pitchFamily="34" charset="0"/>
              </a:rPr>
              <a:t>SELECT</a:t>
            </a:r>
            <a:r>
              <a:rPr lang="en-US" altLang="x-none" sz="2200" b="1" dirty="0" err="1">
                <a:solidFill>
                  <a:srgbClr val="000000"/>
                </a:solidFill>
                <a:latin typeface="Arial" panose="020B0604020202020204" pitchFamily="34" charset="0"/>
              </a:rPr>
              <a:t> id</a:t>
            </a:r>
            <a:endParaRPr lang="en-US" altLang="x-none" sz="2200" b="1" dirty="0" err="1">
              <a:solidFill>
                <a:srgbClr val="000000"/>
              </a:solidFill>
              <a:latin typeface="Arial" panose="020B0604020202020204" pitchFamily="34" charset="0"/>
            </a:endParaRPr>
          </a:p>
          <a:p>
            <a:pPr defTabSz="457200">
              <a:spcBef>
                <a:spcPts val="5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200" b="1" dirty="0" err="1">
                <a:solidFill>
                  <a:srgbClr val="000000"/>
                </a:solidFill>
                <a:latin typeface="Arial" panose="020B0604020202020204" pitchFamily="34" charset="0"/>
              </a:rPr>
              <a:t>	</a:t>
            </a:r>
            <a:r>
              <a:rPr lang="en-US" altLang="x-none" sz="2200" b="1" dirty="0" err="1">
                <a:solidFill>
                  <a:srgbClr val="0070C0"/>
                </a:solidFill>
                <a:latin typeface="Arial" panose="020B0604020202020204" pitchFamily="34" charset="0"/>
              </a:rPr>
              <a:t>FROM</a:t>
            </a:r>
            <a:r>
              <a:rPr lang="en-US" altLang="x-none" sz="2200" b="1" dirty="0" err="1">
                <a:solidFill>
                  <a:srgbClr val="000000"/>
                </a:solidFill>
                <a:latin typeface="Arial" panose="020B0604020202020204" pitchFamily="34" charset="0"/>
              </a:rPr>
              <a:t> Producer</a:t>
            </a:r>
            <a:endParaRPr lang="en-US" altLang="x-none" sz="2200" b="1" dirty="0" err="1">
              <a:solidFill>
                <a:srgbClr val="000000"/>
              </a:solidFill>
              <a:latin typeface="Arial" panose="020B0604020202020204" pitchFamily="34" charset="0"/>
            </a:endParaRPr>
          </a:p>
          <a:p>
            <a:pPr defTabSz="457200">
              <a:spcBef>
                <a:spcPts val="5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200" b="1" dirty="0" err="1">
                <a:solidFill>
                  <a:srgbClr val="000000"/>
                </a:solidFill>
                <a:latin typeface="Arial" panose="020B0604020202020204" pitchFamily="34" charset="0"/>
              </a:rPr>
              <a:t>	</a:t>
            </a:r>
            <a:r>
              <a:rPr lang="en-US" altLang="x-none" sz="2200" b="1" dirty="0" err="1">
                <a:solidFill>
                  <a:srgbClr val="0070C0"/>
                </a:solidFill>
                <a:latin typeface="Arial" panose="020B0604020202020204" pitchFamily="34" charset="0"/>
              </a:rPr>
              <a:t>WHERE</a:t>
            </a:r>
            <a:r>
              <a:rPr lang="en-US" altLang="x-none" sz="2200" b="1" dirty="0" err="1">
                <a:solidFill>
                  <a:srgbClr val="000000"/>
                </a:solidFill>
                <a:latin typeface="Arial" panose="020B0604020202020204" pitchFamily="34" charset="0"/>
              </a:rPr>
              <a:t> id_address </a:t>
            </a:r>
            <a:r>
              <a:rPr lang="en-US" altLang="x-none" sz="2200" b="1" dirty="0" err="1">
                <a:solidFill>
                  <a:srgbClr val="0070C0"/>
                </a:solidFill>
                <a:latin typeface="Arial" panose="020B0604020202020204" pitchFamily="34" charset="0"/>
              </a:rPr>
              <a:t>IN</a:t>
            </a:r>
            <a:r>
              <a:rPr lang="en-US" altLang="x-none" sz="2200" b="1" dirty="0" err="1">
                <a:solidFill>
                  <a:srgbClr val="000000"/>
                </a:solidFill>
                <a:latin typeface="Arial" panose="020B0604020202020204" pitchFamily="34" charset="0"/>
              </a:rPr>
              <a:t> (</a:t>
            </a:r>
            <a:endParaRPr lang="en-US" altLang="x-none" sz="2200" b="1" dirty="0" err="1">
              <a:solidFill>
                <a:srgbClr val="000000"/>
              </a:solidFill>
              <a:latin typeface="Arial" panose="020B0604020202020204" pitchFamily="34" charset="0"/>
            </a:endParaRPr>
          </a:p>
          <a:p>
            <a:pPr defTabSz="457200">
              <a:spcBef>
                <a:spcPts val="5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200" b="1" dirty="0" err="1">
                <a:solidFill>
                  <a:srgbClr val="000000"/>
                </a:solidFill>
                <a:latin typeface="Arial" panose="020B0604020202020204" pitchFamily="34" charset="0"/>
              </a:rPr>
              <a:t>		</a:t>
            </a:r>
            <a:r>
              <a:rPr lang="en-US" altLang="x-none" sz="2200" b="1" dirty="0" err="1">
                <a:solidFill>
                  <a:srgbClr val="0070C0"/>
                </a:solidFill>
                <a:latin typeface="Arial" panose="020B0604020202020204" pitchFamily="34" charset="0"/>
              </a:rPr>
              <a:t>SELECT</a:t>
            </a:r>
            <a:r>
              <a:rPr lang="en-US" altLang="x-none" sz="2200" b="1" dirty="0" err="1">
                <a:solidFill>
                  <a:srgbClr val="000000"/>
                </a:solidFill>
                <a:latin typeface="Arial" panose="020B0604020202020204" pitchFamily="34" charset="0"/>
              </a:rPr>
              <a:t> id</a:t>
            </a:r>
            <a:endParaRPr lang="en-US" altLang="x-none" sz="2200" b="1" dirty="0" err="1">
              <a:solidFill>
                <a:srgbClr val="000000"/>
              </a:solidFill>
              <a:latin typeface="Arial" panose="020B0604020202020204" pitchFamily="34" charset="0"/>
            </a:endParaRPr>
          </a:p>
          <a:p>
            <a:pPr defTabSz="457200">
              <a:spcBef>
                <a:spcPts val="5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200" b="1" dirty="0" err="1">
                <a:solidFill>
                  <a:srgbClr val="000000"/>
                </a:solidFill>
                <a:latin typeface="Arial" panose="020B0604020202020204" pitchFamily="34" charset="0"/>
              </a:rPr>
              <a:t>		</a:t>
            </a:r>
            <a:r>
              <a:rPr lang="en-US" altLang="x-none" sz="2200" b="1" dirty="0" err="1">
                <a:solidFill>
                  <a:srgbClr val="0070C0"/>
                </a:solidFill>
                <a:latin typeface="Arial" panose="020B0604020202020204" pitchFamily="34" charset="0"/>
              </a:rPr>
              <a:t>FROM</a:t>
            </a:r>
            <a:r>
              <a:rPr lang="en-US" altLang="x-none" sz="2200" b="1" dirty="0" err="1">
                <a:solidFill>
                  <a:srgbClr val="000000"/>
                </a:solidFill>
                <a:latin typeface="Arial" panose="020B0604020202020204" pitchFamily="34" charset="0"/>
              </a:rPr>
              <a:t> Address</a:t>
            </a:r>
            <a:endParaRPr lang="en-US" altLang="x-none" sz="2200" b="1" dirty="0" err="1">
              <a:solidFill>
                <a:srgbClr val="000000"/>
              </a:solidFill>
              <a:latin typeface="Arial" panose="020B0604020202020204" pitchFamily="34" charset="0"/>
            </a:endParaRPr>
          </a:p>
          <a:p>
            <a:pPr defTabSz="457200">
              <a:spcBef>
                <a:spcPts val="5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200" b="1" dirty="0" err="1">
                <a:solidFill>
                  <a:srgbClr val="000000"/>
                </a:solidFill>
                <a:latin typeface="Arial" panose="020B0604020202020204" pitchFamily="34" charset="0"/>
              </a:rPr>
              <a:t>		</a:t>
            </a:r>
            <a:r>
              <a:rPr lang="en-US" altLang="x-none" sz="2200" b="1" dirty="0" err="1">
                <a:solidFill>
                  <a:srgbClr val="0070C0"/>
                </a:solidFill>
                <a:latin typeface="Arial" panose="020B0604020202020204" pitchFamily="34" charset="0"/>
              </a:rPr>
              <a:t>WHERE</a:t>
            </a:r>
            <a:r>
              <a:rPr lang="en-US" altLang="x-none" sz="2200" b="1" dirty="0" err="1">
                <a:solidFill>
                  <a:srgbClr val="000000"/>
                </a:solidFill>
                <a:latin typeface="Arial" panose="020B0604020202020204" pitchFamily="34" charset="0"/>
              </a:rPr>
              <a:t> id_city </a:t>
            </a:r>
            <a:r>
              <a:rPr lang="en-US" altLang="x-none" sz="2200" b="1" dirty="0" err="1">
                <a:solidFill>
                  <a:srgbClr val="0070C0"/>
                </a:solidFill>
                <a:latin typeface="Arial" panose="020B0604020202020204" pitchFamily="34" charset="0"/>
              </a:rPr>
              <a:t>IN</a:t>
            </a:r>
            <a:r>
              <a:rPr lang="en-US" altLang="x-none" sz="2200" b="1" dirty="0" err="1">
                <a:solidFill>
                  <a:srgbClr val="000000"/>
                </a:solidFill>
                <a:latin typeface="Arial" panose="020B0604020202020204" pitchFamily="34" charset="0"/>
              </a:rPr>
              <a:t> (</a:t>
            </a:r>
            <a:endParaRPr lang="en-US" altLang="x-none" sz="2200" b="1" dirty="0" err="1">
              <a:solidFill>
                <a:srgbClr val="000000"/>
              </a:solidFill>
              <a:latin typeface="Arial" panose="020B0604020202020204" pitchFamily="34" charset="0"/>
            </a:endParaRPr>
          </a:p>
          <a:p>
            <a:pPr defTabSz="457200">
              <a:spcBef>
                <a:spcPts val="5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200" b="1" dirty="0" err="1">
                <a:solidFill>
                  <a:srgbClr val="000000"/>
                </a:solidFill>
                <a:latin typeface="Arial" panose="020B0604020202020204" pitchFamily="34" charset="0"/>
              </a:rPr>
              <a:t>			</a:t>
            </a:r>
            <a:r>
              <a:rPr lang="en-US" altLang="x-none" sz="2200" b="1" dirty="0" err="1">
                <a:solidFill>
                  <a:srgbClr val="0070C0"/>
                </a:solidFill>
                <a:latin typeface="Arial" panose="020B0604020202020204" pitchFamily="34" charset="0"/>
              </a:rPr>
              <a:t>SELECT</a:t>
            </a:r>
            <a:r>
              <a:rPr lang="en-US" altLang="x-none" sz="2200" b="1" dirty="0" err="1">
                <a:solidFill>
                  <a:srgbClr val="000000"/>
                </a:solidFill>
                <a:latin typeface="Arial" panose="020B0604020202020204" pitchFamily="34" charset="0"/>
              </a:rPr>
              <a:t> id</a:t>
            </a:r>
            <a:endParaRPr lang="en-US" altLang="x-none" sz="2200" b="1" dirty="0" err="1">
              <a:solidFill>
                <a:srgbClr val="000000"/>
              </a:solidFill>
              <a:latin typeface="Arial" panose="020B0604020202020204" pitchFamily="34" charset="0"/>
            </a:endParaRPr>
          </a:p>
          <a:p>
            <a:pPr defTabSz="457200">
              <a:spcBef>
                <a:spcPts val="5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200" b="1" dirty="0" err="1">
                <a:solidFill>
                  <a:srgbClr val="000000"/>
                </a:solidFill>
                <a:latin typeface="Arial" panose="020B0604020202020204" pitchFamily="34" charset="0"/>
              </a:rPr>
              <a:t>			</a:t>
            </a:r>
            <a:r>
              <a:rPr lang="en-US" altLang="x-none" sz="2200" b="1" dirty="0" err="1">
                <a:solidFill>
                  <a:srgbClr val="0070C0"/>
                </a:solidFill>
                <a:latin typeface="Arial" panose="020B0604020202020204" pitchFamily="34" charset="0"/>
              </a:rPr>
              <a:t>FROM</a:t>
            </a:r>
            <a:r>
              <a:rPr lang="en-US" altLang="x-none" sz="2200" b="1" dirty="0" err="1">
                <a:solidFill>
                  <a:srgbClr val="000000"/>
                </a:solidFill>
                <a:latin typeface="Arial" panose="020B0604020202020204" pitchFamily="34" charset="0"/>
              </a:rPr>
              <a:t> City</a:t>
            </a:r>
            <a:endParaRPr lang="en-US" altLang="x-none" sz="2200" b="1" dirty="0" err="1">
              <a:solidFill>
                <a:srgbClr val="000000"/>
              </a:solidFill>
              <a:latin typeface="Arial" panose="020B0604020202020204" pitchFamily="34" charset="0"/>
            </a:endParaRPr>
          </a:p>
          <a:p>
            <a:pPr defTabSz="457200">
              <a:spcBef>
                <a:spcPts val="5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200" b="1" dirty="0" err="1">
                <a:solidFill>
                  <a:srgbClr val="000000"/>
                </a:solidFill>
                <a:latin typeface="Arial" panose="020B0604020202020204" pitchFamily="34" charset="0"/>
              </a:rPr>
              <a:t>			</a:t>
            </a:r>
            <a:r>
              <a:rPr lang="en-US" altLang="x-none" sz="2200" b="1" dirty="0" err="1">
                <a:solidFill>
                  <a:srgbClr val="0070C0"/>
                </a:solidFill>
                <a:latin typeface="Arial" panose="020B0604020202020204" pitchFamily="34" charset="0"/>
              </a:rPr>
              <a:t>WHERE</a:t>
            </a:r>
            <a:r>
              <a:rPr lang="en-US" altLang="x-none" sz="2200" b="1" dirty="0" err="1">
                <a:solidFill>
                  <a:srgbClr val="000000"/>
                </a:solidFill>
                <a:latin typeface="Arial" panose="020B0604020202020204" pitchFamily="34" charset="0"/>
              </a:rPr>
              <a:t> name = </a:t>
            </a:r>
            <a:r>
              <a:rPr lang="en-US" altLang="x-none" sz="2200" b="1" dirty="0" err="1">
                <a:solidFill>
                  <a:srgbClr val="C00000"/>
                </a:solidFill>
                <a:latin typeface="Arial" panose="020B0604020202020204" pitchFamily="34" charset="0"/>
              </a:rPr>
              <a:t>'Одес</a:t>
            </a:r>
            <a:r>
              <a:rPr lang="uk-UA" altLang="en-US" sz="2200" b="1" dirty="0" err="1">
                <a:solidFill>
                  <a:srgbClr val="C00000"/>
                </a:solidFill>
                <a:latin typeface="Arial" panose="020B0604020202020204" pitchFamily="34" charset="0"/>
              </a:rPr>
              <a:t>а</a:t>
            </a:r>
            <a:r>
              <a:rPr lang="en-US" altLang="x-none" sz="2200" b="1" dirty="0" err="1">
                <a:solidFill>
                  <a:srgbClr val="C00000"/>
                </a:solidFill>
                <a:latin typeface="Arial" panose="020B0604020202020204" pitchFamily="34" charset="0"/>
              </a:rPr>
              <a:t>'</a:t>
            </a:r>
            <a:r>
              <a:rPr lang="en-US" altLang="x-none" sz="2200" b="1" dirty="0" err="1">
                <a:solidFill>
                  <a:srgbClr val="000000"/>
                </a:solidFill>
                <a:latin typeface="Arial" panose="020B0604020202020204" pitchFamily="34" charset="0"/>
              </a:rPr>
              <a:t>)))</a:t>
            </a:r>
            <a:endParaRPr lang="en-US" altLang="x-none" sz="2200" b="1" dirty="0" err="1">
              <a:solidFill>
                <a:srgbClr val="000000"/>
              </a:solidFill>
              <a:latin typeface="Arial" panose="020B0604020202020204"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ext Box 614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Контрольні питання</a:t>
            </a:r>
            <a:endParaRPr lang="uk-UA" altLang="ru-RU" sz="4200" dirty="0" err="1">
              <a:solidFill>
                <a:srgbClr val="FFFFFF"/>
              </a:solidFill>
              <a:latin typeface="Arial" panose="020B0604020202020204" pitchFamily="34" charset="0"/>
            </a:endParaRPr>
          </a:p>
        </p:txBody>
      </p:sp>
      <p:sp>
        <p:nvSpPr>
          <p:cNvPr id="8194" name="Text Box 6145"/>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err="1">
                <a:solidFill>
                  <a:srgbClr val="000000"/>
                </a:solidFill>
                <a:latin typeface="Arial" panose="020B0604020202020204" pitchFamily="34" charset="0"/>
              </a:rPr>
              <a:t>Що таке CROSS, INNER, LEFT OUTER, RIGHT OUTER, FULL OUTER JOIN?</a:t>
            </a:r>
            <a:endParaRPr lang="en-US" altLang="en-US" sz="24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err="1">
                <a:solidFill>
                  <a:srgbClr val="000000"/>
                </a:solidFill>
                <a:latin typeface="Arial" panose="020B0604020202020204" pitchFamily="34" charset="0"/>
              </a:rPr>
              <a:t>Для чого потрібні функції агрегації?</a:t>
            </a:r>
            <a:endParaRPr lang="en-US" altLang="en-US" sz="24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err="1">
                <a:solidFill>
                  <a:srgbClr val="000000"/>
                </a:solidFill>
                <a:latin typeface="Arial" panose="020B0604020202020204" pitchFamily="34" charset="0"/>
              </a:rPr>
              <a:t>Назвіть основні функції агрегації.</a:t>
            </a:r>
            <a:endParaRPr lang="en-US" altLang="en-US" sz="24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err="1">
                <a:solidFill>
                  <a:srgbClr val="000000"/>
                </a:solidFill>
                <a:latin typeface="Arial" panose="020B0604020202020204" pitchFamily="34" charset="0"/>
              </a:rPr>
              <a:t>Чому функції агрегації не можна використовувати</a:t>
            </a:r>
            <a:r>
              <a:rPr lang="uk-UA" altLang="en-US" sz="2400" dirty="0" err="1">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 в WHERE?</a:t>
            </a:r>
            <a:endParaRPr lang="en-US" altLang="en-US" sz="24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err="1">
                <a:solidFill>
                  <a:srgbClr val="000000"/>
                </a:solidFill>
                <a:latin typeface="Arial" panose="020B0604020202020204" pitchFamily="34" charset="0"/>
              </a:rPr>
              <a:t>Для чого потрібне групування даних?</a:t>
            </a:r>
            <a:endParaRPr lang="en-US" altLang="en-US" sz="24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err="1">
                <a:solidFill>
                  <a:srgbClr val="000000"/>
                </a:solidFill>
                <a:latin typeface="Arial" panose="020B0604020202020204" pitchFamily="34" charset="0"/>
              </a:rPr>
              <a:t>Чому іноді потрібно використовувати конструкцію HAVING?</a:t>
            </a:r>
            <a:endParaRPr lang="en-US" altLang="en-US" sz="2400" dirty="0" err="1">
              <a:solidFill>
                <a:srgbClr val="000000"/>
              </a:solidFill>
              <a:latin typeface="Arial" panose="020B0604020202020204"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Text Box 2457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Як передати куті меду...</a:t>
            </a:r>
            <a:endParaRPr lang="uk-UA" altLang="ru-RU" sz="4200" dirty="0" err="1">
              <a:solidFill>
                <a:srgbClr val="FFFFFF"/>
              </a:solidFill>
              <a:latin typeface="Wingdings" panose="05000000000000000000" pitchFamily="2" charset="2"/>
              <a:ea typeface="Wingdings" panose="05000000000000000000" pitchFamily="2" charset="2"/>
            </a:endParaRPr>
          </a:p>
        </p:txBody>
      </p:sp>
      <p:sp>
        <p:nvSpPr>
          <p:cNvPr id="45058" name="Content Placeholder 24577"/>
          <p:cNvSpPr>
            <a:spLocks noGrp="1"/>
          </p:cNvSpPr>
          <p:nvPr>
            <p:ph idx="4294967295"/>
          </p:nvPr>
        </p:nvSpPr>
        <p:spPr>
          <a:xfrm>
            <a:off x="609600" y="1600200"/>
            <a:ext cx="7924800" cy="4419600"/>
          </a:xfrm>
          <a:ln>
            <a:solidFill>
              <a:srgbClr val="000000"/>
            </a:solidFill>
            <a:miter/>
          </a:ln>
        </p:spPr>
        <p:txBody>
          <a:bodyPr wrap="square" lIns="90000" tIns="46800" rIns="90000" bIns="46800" anchor="t" anchorCtr="0"/>
          <a:p>
            <a:endParaRPr lang="en-GB"/>
          </a:p>
        </p:txBody>
      </p:sp>
      <p:pic>
        <p:nvPicPr>
          <p:cNvPr id="45059" name="Picture 24578"/>
          <p:cNvPicPr>
            <a:picLocks noChangeAspect="1"/>
          </p:cNvPicPr>
          <p:nvPr/>
        </p:nvPicPr>
        <p:blipFill>
          <a:blip r:embed="rId1"/>
          <a:stretch>
            <a:fillRect/>
          </a:stretch>
        </p:blipFill>
        <p:spPr>
          <a:xfrm>
            <a:off x="120650" y="1341438"/>
            <a:ext cx="8772525" cy="5495925"/>
          </a:xfrm>
          <a:prstGeom prst="rect">
            <a:avLst/>
          </a:prstGeom>
          <a:noFill/>
          <a:ln w="9525">
            <a:noFill/>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 Box 25600"/>
          <p:cNvSpPr txBox="1"/>
          <p:nvPr/>
        </p:nvSpPr>
        <p:spPr>
          <a:xfrm>
            <a:off x="195263" y="228600"/>
            <a:ext cx="8697912"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000" dirty="0" err="1">
                <a:solidFill>
                  <a:srgbClr val="FFFFFF"/>
                </a:solidFill>
                <a:latin typeface="Arial" panose="020B0604020202020204" pitchFamily="34" charset="0"/>
              </a:rPr>
              <a:t>Підзапит у</a:t>
            </a:r>
            <a:r>
              <a:rPr lang="ru-RU" altLang="x-none" sz="4000" dirty="0" err="1">
                <a:solidFill>
                  <a:srgbClr val="FFFFFF"/>
                </a:solidFill>
                <a:latin typeface="Arial" panose="020B0604020202020204" pitchFamily="34" charset="0"/>
              </a:rPr>
              <a:t> </a:t>
            </a:r>
            <a:r>
              <a:rPr lang="en-US" altLang="x-none" sz="4000" dirty="0" err="1">
                <a:solidFill>
                  <a:srgbClr val="FFFFFF"/>
                </a:solidFill>
                <a:latin typeface="Arial" panose="020B0604020202020204" pitchFamily="34" charset="0"/>
              </a:rPr>
              <a:t>FROM</a:t>
            </a:r>
            <a:endParaRPr lang="en-US" altLang="x-none" sz="4000" dirty="0" err="1">
              <a:solidFill>
                <a:srgbClr val="FFFFFF"/>
              </a:solidFill>
              <a:latin typeface="Arial" panose="020B0604020202020204" pitchFamily="34" charset="0"/>
            </a:endParaRPr>
          </a:p>
        </p:txBody>
      </p:sp>
      <p:sp>
        <p:nvSpPr>
          <p:cNvPr id="47106" name="Text Box 25601"/>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7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800" dirty="0" err="1">
                <a:solidFill>
                  <a:srgbClr val="0070C0"/>
                </a:solidFill>
                <a:latin typeface="Arial" panose="020B0604020202020204" pitchFamily="34" charset="0"/>
              </a:rPr>
              <a:t>SELECT</a:t>
            </a:r>
            <a:r>
              <a:rPr lang="en-US" altLang="x-none" sz="2800" dirty="0" err="1">
                <a:solidFill>
                  <a:srgbClr val="000000"/>
                </a:solidFill>
                <a:latin typeface="Arial" panose="020B0604020202020204" pitchFamily="34" charset="0"/>
              </a:rPr>
              <a:t> Temp.name, c.name</a:t>
            </a:r>
            <a:endParaRPr lang="en-US" altLang="x-none" sz="2800" dirty="0" err="1">
              <a:solidFill>
                <a:srgbClr val="000000"/>
              </a:solidFill>
              <a:latin typeface="Arial" panose="020B0604020202020204" pitchFamily="34" charset="0"/>
            </a:endParaRPr>
          </a:p>
          <a:p>
            <a:pPr defTabSz="457200">
              <a:spcBef>
                <a:spcPts val="7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800" dirty="0" err="1">
                <a:solidFill>
                  <a:srgbClr val="0070C0"/>
                </a:solidFill>
                <a:latin typeface="Arial" panose="020B0604020202020204" pitchFamily="34" charset="0"/>
              </a:rPr>
              <a:t>FROM</a:t>
            </a:r>
            <a:r>
              <a:rPr lang="en-US" altLang="x-none" sz="2800" dirty="0" err="1">
                <a:solidFill>
                  <a:srgbClr val="000000"/>
                </a:solidFill>
                <a:latin typeface="Arial" panose="020B0604020202020204" pitchFamily="34" charset="0"/>
              </a:rPr>
              <a:t> </a:t>
            </a:r>
            <a:r>
              <a:rPr lang="en-US" altLang="x-none" sz="2800" b="1" dirty="0" err="1">
                <a:solidFill>
                  <a:srgbClr val="000000"/>
                </a:solidFill>
                <a:latin typeface="Arial" panose="020B0604020202020204" pitchFamily="34" charset="0"/>
              </a:rPr>
              <a:t>(</a:t>
            </a:r>
            <a:r>
              <a:rPr lang="en-US" altLang="x-none" sz="2800" b="1" dirty="0" err="1">
                <a:solidFill>
                  <a:srgbClr val="0070C0"/>
                </a:solidFill>
                <a:latin typeface="Arial" panose="020B0604020202020204" pitchFamily="34" charset="0"/>
              </a:rPr>
              <a:t>SELECT</a:t>
            </a:r>
            <a:r>
              <a:rPr lang="en-US" altLang="x-none" sz="2800" b="1" dirty="0" err="1">
                <a:solidFill>
                  <a:srgbClr val="000000"/>
                </a:solidFill>
                <a:latin typeface="Arial" panose="020B0604020202020204" pitchFamily="34" charset="0"/>
              </a:rPr>
              <a:t> name, id_category</a:t>
            </a:r>
            <a:endParaRPr lang="en-US" altLang="x-none" sz="2800" b="1" dirty="0" err="1">
              <a:solidFill>
                <a:srgbClr val="000000"/>
              </a:solidFill>
              <a:latin typeface="Arial" panose="020B0604020202020204" pitchFamily="34" charset="0"/>
            </a:endParaRPr>
          </a:p>
          <a:p>
            <a:pPr defTabSz="457200">
              <a:spcBef>
                <a:spcPts val="7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800" b="1" dirty="0" err="1">
                <a:solidFill>
                  <a:srgbClr val="000000"/>
                </a:solidFill>
                <a:latin typeface="Arial" panose="020B0604020202020204" pitchFamily="34" charset="0"/>
              </a:rPr>
              <a:t>	   </a:t>
            </a:r>
            <a:r>
              <a:rPr lang="en-US" altLang="x-none" sz="2800" b="1" dirty="0" err="1">
                <a:solidFill>
                  <a:srgbClr val="0070C0"/>
                </a:solidFill>
                <a:latin typeface="Arial" panose="020B0604020202020204" pitchFamily="34" charset="0"/>
              </a:rPr>
              <a:t>FROM</a:t>
            </a:r>
            <a:r>
              <a:rPr lang="en-US" altLang="x-none" sz="2800" b="1" dirty="0" err="1">
                <a:solidFill>
                  <a:srgbClr val="000000"/>
                </a:solidFill>
                <a:latin typeface="Arial" panose="020B0604020202020204" pitchFamily="34" charset="0"/>
              </a:rPr>
              <a:t> Product</a:t>
            </a:r>
            <a:endParaRPr lang="en-US" altLang="x-none" sz="2800" b="1" dirty="0" err="1">
              <a:solidFill>
                <a:srgbClr val="000000"/>
              </a:solidFill>
              <a:latin typeface="Arial" panose="020B0604020202020204" pitchFamily="34" charset="0"/>
            </a:endParaRPr>
          </a:p>
          <a:p>
            <a:pPr defTabSz="457200">
              <a:spcBef>
                <a:spcPts val="7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800" b="1" dirty="0" err="1">
                <a:solidFill>
                  <a:srgbClr val="000000"/>
                </a:solidFill>
                <a:latin typeface="Arial" panose="020B0604020202020204" pitchFamily="34" charset="0"/>
              </a:rPr>
              <a:t>	   </a:t>
            </a:r>
            <a:r>
              <a:rPr lang="en-US" altLang="x-none" sz="2800" b="1" dirty="0" err="1">
                <a:solidFill>
                  <a:srgbClr val="0070C0"/>
                </a:solidFill>
                <a:latin typeface="Arial" panose="020B0604020202020204" pitchFamily="34" charset="0"/>
              </a:rPr>
              <a:t>WHERE</a:t>
            </a:r>
            <a:r>
              <a:rPr lang="en-US" altLang="x-none" sz="2800" b="1" dirty="0" err="1">
                <a:solidFill>
                  <a:srgbClr val="000000"/>
                </a:solidFill>
                <a:latin typeface="Arial" panose="020B0604020202020204" pitchFamily="34" charset="0"/>
              </a:rPr>
              <a:t> price &lt; 250) AS Temp</a:t>
            </a:r>
            <a:r>
              <a:rPr lang="en-US" altLang="x-none" sz="2800" dirty="0" err="1">
                <a:solidFill>
                  <a:srgbClr val="000000"/>
                </a:solidFill>
                <a:latin typeface="Arial" panose="020B0604020202020204" pitchFamily="34" charset="0"/>
              </a:rPr>
              <a:t> </a:t>
            </a:r>
            <a:r>
              <a:rPr lang="en-US" altLang="x-none" sz="2800" dirty="0" err="1">
                <a:solidFill>
                  <a:srgbClr val="0070C0"/>
                </a:solidFill>
                <a:latin typeface="Arial" panose="020B0604020202020204" pitchFamily="34" charset="0"/>
              </a:rPr>
              <a:t>JOIN</a:t>
            </a:r>
            <a:r>
              <a:rPr lang="en-US" altLang="x-none" sz="2800" dirty="0" err="1">
                <a:solidFill>
                  <a:srgbClr val="000000"/>
                </a:solidFill>
                <a:latin typeface="Arial" panose="020B0604020202020204" pitchFamily="34" charset="0"/>
              </a:rPr>
              <a:t> Category AS c </a:t>
            </a:r>
            <a:r>
              <a:rPr lang="en-US" altLang="x-none" sz="2800" dirty="0" err="1">
                <a:solidFill>
                  <a:srgbClr val="0070C0"/>
                </a:solidFill>
                <a:latin typeface="Arial" panose="020B0604020202020204" pitchFamily="34" charset="0"/>
              </a:rPr>
              <a:t>ON</a:t>
            </a:r>
            <a:r>
              <a:rPr lang="en-US" altLang="x-none" sz="2800" dirty="0" err="1">
                <a:solidFill>
                  <a:srgbClr val="000000"/>
                </a:solidFill>
                <a:latin typeface="Arial" panose="020B0604020202020204" pitchFamily="34" charset="0"/>
              </a:rPr>
              <a:t> Temp.id_category = c.id</a:t>
            </a:r>
            <a:endParaRPr lang="en-US" altLang="x-none" sz="2800" dirty="0" err="1">
              <a:solidFill>
                <a:srgbClr val="000000"/>
              </a:solidFill>
              <a:latin typeface="Arial" panose="020B0604020202020204" pitchFamily="34" charset="0"/>
            </a:endParaRPr>
          </a:p>
          <a:p>
            <a:pPr defTabSz="457200">
              <a:spcBef>
                <a:spcPts val="7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800" dirty="0" err="1">
                <a:solidFill>
                  <a:srgbClr val="0070C0"/>
                </a:solidFill>
                <a:latin typeface="Arial" panose="020B0604020202020204" pitchFamily="34" charset="0"/>
              </a:rPr>
              <a:t>WHERE</a:t>
            </a:r>
            <a:r>
              <a:rPr lang="en-US" altLang="x-none" sz="2800" dirty="0" err="1">
                <a:solidFill>
                  <a:srgbClr val="000000"/>
                </a:solidFill>
                <a:latin typeface="Arial" panose="020B0604020202020204" pitchFamily="34" charset="0"/>
              </a:rPr>
              <a:t> Temp.name LIKE </a:t>
            </a:r>
            <a:r>
              <a:rPr lang="en-US" altLang="x-none" sz="2800" b="1" dirty="0" err="1">
                <a:solidFill>
                  <a:srgbClr val="C00000"/>
                </a:solidFill>
                <a:latin typeface="Arial" panose="020B0604020202020204" pitchFamily="34" charset="0"/>
              </a:rPr>
              <a:t>'%'</a:t>
            </a:r>
            <a:endParaRPr lang="en-US" altLang="x-none" sz="2800" b="1" dirty="0" err="1">
              <a:solidFill>
                <a:srgbClr val="C00000"/>
              </a:solidFill>
              <a:latin typeface="Arial" panose="020B0604020202020204" pitchFamily="34"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Text Box 26624"/>
          <p:cNvSpPr txBox="1"/>
          <p:nvPr/>
        </p:nvSpPr>
        <p:spPr>
          <a:xfrm>
            <a:off x="195263" y="228600"/>
            <a:ext cx="86248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Підзапит у</a:t>
            </a:r>
            <a:r>
              <a:rPr lang="ru-RU" altLang="x-none" sz="4200" dirty="0" err="1">
                <a:solidFill>
                  <a:srgbClr val="FFFFFF"/>
                </a:solidFill>
                <a:latin typeface="Arial" panose="020B0604020202020204" pitchFamily="34" charset="0"/>
              </a:rPr>
              <a:t> </a:t>
            </a:r>
            <a:r>
              <a:rPr lang="en-US" altLang="x-none" sz="4200" dirty="0" err="1">
                <a:solidFill>
                  <a:srgbClr val="FFFFFF"/>
                </a:solidFill>
                <a:latin typeface="Arial" panose="020B0604020202020204" pitchFamily="34" charset="0"/>
              </a:rPr>
              <a:t>SELECT</a:t>
            </a:r>
            <a:endParaRPr lang="en-US" altLang="x-none" sz="4200" dirty="0" err="1">
              <a:solidFill>
                <a:srgbClr val="FFFFFF"/>
              </a:solidFill>
              <a:latin typeface="Arial" panose="020B0604020202020204" pitchFamily="34" charset="0"/>
            </a:endParaRPr>
          </a:p>
        </p:txBody>
      </p:sp>
      <p:sp>
        <p:nvSpPr>
          <p:cNvPr id="49154" name="Text Box 26625"/>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500" dirty="0" err="1">
                <a:solidFill>
                  <a:srgbClr val="0070C0"/>
                </a:solidFill>
                <a:latin typeface="Arial" panose="020B0604020202020204" pitchFamily="34" charset="0"/>
              </a:rPr>
              <a:t>SELECT</a:t>
            </a:r>
            <a:endParaRPr lang="en-US" altLang="x-none" sz="3500" dirty="0" err="1">
              <a:solidFill>
                <a:srgbClr val="0070C0"/>
              </a:solidFill>
              <a:latin typeface="Arial" panose="020B0604020202020204" pitchFamily="34" charset="0"/>
            </a:endParaRPr>
          </a:p>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500" dirty="0" err="1">
                <a:solidFill>
                  <a:srgbClr val="000000"/>
                </a:solidFill>
                <a:latin typeface="Arial" panose="020B0604020202020204" pitchFamily="34" charset="0"/>
              </a:rPr>
              <a:t>(</a:t>
            </a:r>
            <a:r>
              <a:rPr lang="en-US" altLang="x-none" sz="3500" dirty="0" err="1">
                <a:solidFill>
                  <a:srgbClr val="0070C0"/>
                </a:solidFill>
                <a:latin typeface="Arial" panose="020B0604020202020204" pitchFamily="34" charset="0"/>
              </a:rPr>
              <a:t>SELECT</a:t>
            </a:r>
            <a:r>
              <a:rPr lang="en-US" altLang="x-none" sz="3500" dirty="0" err="1">
                <a:solidFill>
                  <a:srgbClr val="000000"/>
                </a:solidFill>
                <a:latin typeface="Arial" panose="020B0604020202020204" pitchFamily="34" charset="0"/>
              </a:rPr>
              <a:t> </a:t>
            </a:r>
            <a:r>
              <a:rPr lang="en-US" altLang="x-none" sz="3500" dirty="0" err="1">
                <a:solidFill>
                  <a:srgbClr val="7030A0"/>
                </a:solidFill>
                <a:latin typeface="Arial" panose="020B0604020202020204" pitchFamily="34" charset="0"/>
              </a:rPr>
              <a:t>MAX</a:t>
            </a:r>
            <a:r>
              <a:rPr lang="en-US" altLang="x-none" sz="3500" dirty="0" err="1">
                <a:solidFill>
                  <a:srgbClr val="000000"/>
                </a:solidFill>
                <a:latin typeface="Arial" panose="020B0604020202020204" pitchFamily="34" charset="0"/>
              </a:rPr>
              <a:t>(price) </a:t>
            </a:r>
            <a:r>
              <a:rPr lang="en-US" altLang="x-none" sz="3500" dirty="0" err="1">
                <a:solidFill>
                  <a:srgbClr val="0070C0"/>
                </a:solidFill>
                <a:latin typeface="Arial" panose="020B0604020202020204" pitchFamily="34" charset="0"/>
              </a:rPr>
              <a:t>FROM</a:t>
            </a:r>
            <a:r>
              <a:rPr lang="en-US" altLang="x-none" sz="3500" dirty="0" err="1">
                <a:solidFill>
                  <a:srgbClr val="000000"/>
                </a:solidFill>
                <a:latin typeface="Arial" panose="020B0604020202020204" pitchFamily="34" charset="0"/>
              </a:rPr>
              <a:t> Product), (</a:t>
            </a:r>
            <a:r>
              <a:rPr lang="en-US" altLang="x-none" sz="3500" dirty="0" err="1">
                <a:solidFill>
                  <a:srgbClr val="0070C0"/>
                </a:solidFill>
                <a:latin typeface="Arial" panose="020B0604020202020204" pitchFamily="34" charset="0"/>
              </a:rPr>
              <a:t>SELECT</a:t>
            </a:r>
            <a:r>
              <a:rPr lang="en-US" altLang="x-none" sz="3500" dirty="0" err="1">
                <a:solidFill>
                  <a:srgbClr val="000000"/>
                </a:solidFill>
                <a:latin typeface="Arial" panose="020B0604020202020204" pitchFamily="34" charset="0"/>
              </a:rPr>
              <a:t> </a:t>
            </a:r>
            <a:r>
              <a:rPr lang="en-US" altLang="x-none" sz="3500" dirty="0" err="1">
                <a:solidFill>
                  <a:srgbClr val="7030A0"/>
                </a:solidFill>
                <a:latin typeface="Arial" panose="020B0604020202020204" pitchFamily="34" charset="0"/>
              </a:rPr>
              <a:t>MIN</a:t>
            </a:r>
            <a:r>
              <a:rPr lang="en-US" altLang="x-none" sz="3500" dirty="0" err="1">
                <a:solidFill>
                  <a:srgbClr val="000000"/>
                </a:solidFill>
                <a:latin typeface="Arial" panose="020B0604020202020204" pitchFamily="34" charset="0"/>
              </a:rPr>
              <a:t>(price) </a:t>
            </a:r>
            <a:r>
              <a:rPr lang="en-US" altLang="x-none" sz="3500" dirty="0" err="1">
                <a:solidFill>
                  <a:srgbClr val="0070C0"/>
                </a:solidFill>
                <a:latin typeface="Arial" panose="020B0604020202020204" pitchFamily="34" charset="0"/>
              </a:rPr>
              <a:t>FROM</a:t>
            </a:r>
            <a:r>
              <a:rPr lang="en-US" altLang="x-none" sz="3500" dirty="0" err="1">
                <a:solidFill>
                  <a:srgbClr val="000000"/>
                </a:solidFill>
                <a:latin typeface="Arial" panose="020B0604020202020204" pitchFamily="34" charset="0"/>
              </a:rPr>
              <a:t> Product)</a:t>
            </a:r>
            <a:endParaRPr lang="en-US" altLang="x-none" sz="3500" dirty="0" err="1">
              <a:solidFill>
                <a:srgbClr val="000000"/>
              </a:solidFill>
              <a:latin typeface="Arial" panose="020B0604020202020204" pitchFamily="34"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Text Box 2764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Практика</a:t>
            </a:r>
            <a:endParaRPr lang="ru-RU" altLang="x-none" sz="4200" dirty="0" err="1">
              <a:solidFill>
                <a:srgbClr val="FFFFFF"/>
              </a:solidFill>
              <a:latin typeface="Arial" panose="020B0604020202020204" pitchFamily="34" charset="0"/>
            </a:endParaRPr>
          </a:p>
        </p:txBody>
      </p:sp>
      <p:sp>
        <p:nvSpPr>
          <p:cNvPr id="51202" name="Text Box 27649"/>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Визначити, скільки товарів</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 </a:t>
            </a:r>
            <a:r>
              <a:rPr lang="uk-UA" altLang="en-US" sz="3200" dirty="0" err="1">
                <a:solidFill>
                  <a:srgbClr val="000000"/>
                </a:solidFill>
                <a:latin typeface="Arial" panose="020B0604020202020204" pitchFamily="34" charset="0"/>
              </a:rPr>
              <a:t>у</a:t>
            </a:r>
            <a:r>
              <a:rPr lang="en-US" altLang="en-US" sz="3200" dirty="0" err="1">
                <a:solidFill>
                  <a:srgbClr val="000000"/>
                </a:solidFill>
                <a:latin typeface="Arial" panose="020B0604020202020204" pitchFamily="34" charset="0"/>
              </a:rPr>
              <a:t> процентному співвідношенні виробляє кожен виробник. Застосувати підзапит у виразі SELECT.</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 Box 2867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Звичайні підзапити</a:t>
            </a:r>
            <a:endParaRPr lang="uk-UA" altLang="ru-RU" sz="4200" dirty="0" err="1">
              <a:solidFill>
                <a:srgbClr val="FFFFFF"/>
              </a:solidFill>
              <a:latin typeface="Arial" panose="020B0604020202020204" pitchFamily="34" charset="0"/>
            </a:endParaRPr>
          </a:p>
        </p:txBody>
      </p:sp>
      <p:sp>
        <p:nvSpPr>
          <p:cNvPr id="53250" name="Text Box 28673"/>
          <p:cNvSpPr txBox="1"/>
          <p:nvPr/>
        </p:nvSpPr>
        <p:spPr>
          <a:xfrm>
            <a:off x="542925" y="1386205"/>
            <a:ext cx="8133080" cy="4419600"/>
          </a:xfrm>
          <a:prstGeom prst="rect">
            <a:avLst/>
          </a:prstGeom>
          <a:noFill/>
          <a:ln w="9525">
            <a:noFill/>
          </a:ln>
        </p:spPr>
        <p:txBody>
          <a:bodyPr wrap="square" lIns="91440" tIns="45720" rIns="91440" bIns="45720" anchor="t" anchorCtr="0"/>
          <a:p>
            <a:pPr defTabSz="457200">
              <a:spcBef>
                <a:spcPts val="7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100" dirty="0" err="1">
                <a:solidFill>
                  <a:srgbClr val="000000"/>
                </a:solidFill>
                <a:latin typeface="Arial" panose="020B0604020202020204" pitchFamily="34" charset="0"/>
              </a:rPr>
              <a:t>У всіх наведених прикладах підзапит обчислюється один раз до виконання основного запиту, і його значення фактично стає постійним на момент виконання цього запиту. Отже, зовнішній запит залежить від підзапиту, але </a:t>
            </a:r>
            <a:r>
              <a:rPr lang="uk-UA" altLang="en-US" sz="3100" dirty="0" err="1">
                <a:solidFill>
                  <a:srgbClr val="000000"/>
                </a:solidFill>
                <a:latin typeface="Arial" panose="020B0604020202020204" pitchFamily="34" charset="0"/>
              </a:rPr>
              <a:t>            </a:t>
            </a:r>
            <a:r>
              <a:rPr lang="en-US" altLang="en-US" sz="3100" dirty="0" err="1">
                <a:solidFill>
                  <a:srgbClr val="000000"/>
                </a:solidFill>
                <a:latin typeface="Arial" panose="020B0604020202020204" pitchFamily="34" charset="0"/>
              </a:rPr>
              <a:t>не навпаки — підзапит не змінюється протягом виконання зовнішнього запиту, створюючи просту залежність без </a:t>
            </a:r>
            <a:r>
              <a:rPr lang="uk-UA" altLang="en-US" sz="3100" dirty="0" err="1">
                <a:solidFill>
                  <a:srgbClr val="000000"/>
                </a:solidFill>
                <a:latin typeface="Arial" panose="020B0604020202020204" pitchFamily="34" charset="0"/>
              </a:rPr>
              <a:t>	</a:t>
            </a:r>
            <a:r>
              <a:rPr lang="en-US" altLang="en-US" sz="3100" dirty="0" err="1">
                <a:solidFill>
                  <a:srgbClr val="000000"/>
                </a:solidFill>
                <a:latin typeface="Arial" panose="020B0604020202020204" pitchFamily="34" charset="0"/>
              </a:rPr>
              <a:t>зворотної взаємодії.</a:t>
            </a:r>
            <a:endParaRPr lang="en-US" altLang="en-US" sz="3100" dirty="0" err="1">
              <a:solidFill>
                <a:srgbClr val="000000"/>
              </a:solidFill>
              <a:latin typeface="Arial" panose="020B0604020202020204" pitchFamily="34" charset="0"/>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Text Box 2969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3800" dirty="0" err="1">
                <a:solidFill>
                  <a:srgbClr val="FFFFFF"/>
                </a:solidFill>
                <a:latin typeface="Arial" panose="020B0604020202020204" pitchFamily="34" charset="0"/>
              </a:rPr>
              <a:t>Залежність від зовнішнього запиту</a:t>
            </a:r>
            <a:endParaRPr lang="uk-UA" altLang="ru-RU" sz="3800" dirty="0" err="1">
              <a:solidFill>
                <a:srgbClr val="FFFFFF"/>
              </a:solidFill>
              <a:latin typeface="Arial" panose="020B0604020202020204" pitchFamily="34" charset="0"/>
            </a:endParaRPr>
          </a:p>
        </p:txBody>
      </p:sp>
      <p:sp>
        <p:nvSpPr>
          <p:cNvPr id="55298" name="Text Box 29697"/>
          <p:cNvSpPr txBox="1"/>
          <p:nvPr/>
        </p:nvSpPr>
        <p:spPr>
          <a:xfrm>
            <a:off x="679450" y="1484313"/>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Однак бувають ситуації, коли значення, яке має повернути підзапит, повинно залежати від зовнішнього запиту. Тобто значення, яке повертає підзапит, повинно бути не одним загальним </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для всього зовнішнього запиту, </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а відповідати кожному запису зовнішнього запиту окремо.</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Text Box 3072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Пов’язані підзапити</a:t>
            </a:r>
            <a:endParaRPr lang="uk-UA" altLang="ru-RU" sz="4200" dirty="0" err="1">
              <a:solidFill>
                <a:srgbClr val="FFFFFF"/>
              </a:solidFill>
              <a:latin typeface="Arial" panose="020B0604020202020204" pitchFamily="34" charset="0"/>
            </a:endParaRPr>
          </a:p>
        </p:txBody>
      </p:sp>
      <p:sp>
        <p:nvSpPr>
          <p:cNvPr id="57346" name="Text Box 30721"/>
          <p:cNvSpPr txBox="1"/>
          <p:nvPr/>
        </p:nvSpPr>
        <p:spPr>
          <a:xfrm>
            <a:off x="609600" y="1557338"/>
            <a:ext cx="7924800" cy="4419600"/>
          </a:xfrm>
          <a:prstGeom prst="rect">
            <a:avLst/>
          </a:prstGeom>
          <a:noFill/>
          <a:ln w="9525">
            <a:noFill/>
          </a:ln>
        </p:spPr>
        <p:txBody>
          <a:bodyPr wrap="square" lIns="91440" tIns="45720" rIns="91440" bIns="45720" anchor="t" anchorCtr="0"/>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000" dirty="0" err="1">
                <a:solidFill>
                  <a:srgbClr val="000000"/>
                </a:solidFill>
                <a:latin typeface="Arial" panose="020B0604020202020204" pitchFamily="34" charset="0"/>
              </a:rPr>
              <a:t>Такі запити називаються взаємозалежними (correlated) підзапитами. Вони залежать </a:t>
            </a:r>
            <a:r>
              <a:rPr lang="uk-UA" altLang="en-US" sz="3000" dirty="0" err="1">
                <a:solidFill>
                  <a:srgbClr val="000000"/>
                </a:solidFill>
                <a:latin typeface="Arial" panose="020B0604020202020204" pitchFamily="34" charset="0"/>
              </a:rPr>
              <a:t> </a:t>
            </a:r>
            <a:r>
              <a:rPr lang="en-US" altLang="en-US" sz="3000" dirty="0" err="1">
                <a:solidFill>
                  <a:srgbClr val="000000"/>
                </a:solidFill>
                <a:latin typeface="Arial" panose="020B0604020202020204" pitchFamily="34" charset="0"/>
              </a:rPr>
              <a:t>від значень полів зовнішнього запиту та виконуються не один раз до його виконання, а для кожного запису зовнішнього запиту окремо. Це означає, що результат підзапиту змінюється</a:t>
            </a:r>
            <a:r>
              <a:rPr lang="uk-UA" altLang="en-US" sz="3000" dirty="0" err="1">
                <a:solidFill>
                  <a:srgbClr val="000000"/>
                </a:solidFill>
                <a:latin typeface="Arial" panose="020B0604020202020204" pitchFamily="34" charset="0"/>
              </a:rPr>
              <a:t>            </a:t>
            </a:r>
            <a:r>
              <a:rPr lang="en-US" altLang="en-US" sz="3000" dirty="0" err="1">
                <a:solidFill>
                  <a:srgbClr val="000000"/>
                </a:solidFill>
                <a:latin typeface="Arial" panose="020B0604020202020204" pitchFamily="34" charset="0"/>
              </a:rPr>
              <a:t> в залежності від значень кожного запису зовнішнього запиту.</a:t>
            </a:r>
            <a:endParaRPr lang="en-US" altLang="en-US" sz="3000" dirty="0" err="1">
              <a:solidFill>
                <a:srgbClr val="000000"/>
              </a:solidFill>
              <a:latin typeface="Arial" panose="020B0604020202020204" pitchFamily="34" charset="0"/>
            </a:endParaRPr>
          </a:p>
        </p:txBody>
      </p:sp>
      <p:sp>
        <p:nvSpPr>
          <p:cNvPr id="57347" name="Rectangles 30722"/>
          <p:cNvSpPr/>
          <p:nvPr/>
        </p:nvSpPr>
        <p:spPr>
          <a:xfrm>
            <a:off x="1403350" y="6381750"/>
            <a:ext cx="7416800" cy="369570"/>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x-none" dirty="0" err="1">
              <a:solidFill>
                <a:srgbClr val="000000"/>
              </a:solidFill>
              <a:latin typeface="Arial" panose="020B0604020202020204" pitchFamily="34" charset="0"/>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Text Box 31744"/>
          <p:cNvSpPr txBox="1"/>
          <p:nvPr/>
        </p:nvSpPr>
        <p:spPr>
          <a:xfrm>
            <a:off x="195263" y="228600"/>
            <a:ext cx="81930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Приклад пов’язаного підзапиту</a:t>
            </a:r>
            <a:endParaRPr lang="uk-UA" altLang="ru-RU" sz="4200" dirty="0" err="1">
              <a:solidFill>
                <a:srgbClr val="FFFFFF"/>
              </a:solidFill>
              <a:latin typeface="Arial" panose="020B0604020202020204" pitchFamily="34" charset="0"/>
            </a:endParaRPr>
          </a:p>
        </p:txBody>
      </p:sp>
      <p:sp>
        <p:nvSpPr>
          <p:cNvPr id="59394" name="Text Box 31745"/>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500" dirty="0" err="1">
                <a:solidFill>
                  <a:schemeClr val="tx1"/>
                </a:solidFill>
                <a:latin typeface="Arial" panose="020B0604020202020204" pitchFamily="34" charset="0"/>
              </a:rPr>
              <a:t>Показати всіх постачальників, які поставляли товар більше 2 разів:</a:t>
            </a:r>
            <a:endParaRPr lang="en-US" altLang="en-US" sz="3500" dirty="0" err="1">
              <a:solidFill>
                <a:schemeClr val="tx1"/>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500" b="1" dirty="0" err="1">
                <a:solidFill>
                  <a:srgbClr val="0070C0"/>
                </a:solidFill>
                <a:latin typeface="Arial" panose="020B0604020202020204" pitchFamily="34" charset="0"/>
              </a:rPr>
              <a:t>SELECT</a:t>
            </a:r>
            <a:r>
              <a:rPr lang="en-US" altLang="x-none" sz="3500" b="1" dirty="0" err="1">
                <a:solidFill>
                  <a:srgbClr val="000000"/>
                </a:solidFill>
                <a:latin typeface="Arial" panose="020B0604020202020204" pitchFamily="34" charset="0"/>
              </a:rPr>
              <a:t> *</a:t>
            </a:r>
            <a:endParaRPr lang="en-US" altLang="x-none" sz="3500" b="1" dirty="0" err="1">
              <a:solidFill>
                <a:srgbClr val="000000"/>
              </a:solidFill>
              <a:latin typeface="Arial" panose="020B0604020202020204" pitchFamily="34" charset="0"/>
            </a:endParaRPr>
          </a:p>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500" b="1" dirty="0" err="1">
                <a:solidFill>
                  <a:srgbClr val="0070C0"/>
                </a:solidFill>
                <a:latin typeface="Arial" panose="020B0604020202020204" pitchFamily="34" charset="0"/>
              </a:rPr>
              <a:t>FROM</a:t>
            </a:r>
            <a:r>
              <a:rPr lang="en-US" altLang="x-none" sz="3500" b="1" dirty="0" err="1">
                <a:solidFill>
                  <a:srgbClr val="000000"/>
                </a:solidFill>
                <a:latin typeface="Arial" panose="020B0604020202020204" pitchFamily="34" charset="0"/>
              </a:rPr>
              <a:t> Supplier s</a:t>
            </a:r>
            <a:endParaRPr lang="en-US" altLang="x-none" sz="3500" b="1" dirty="0" err="1">
              <a:solidFill>
                <a:srgbClr val="000000"/>
              </a:solidFill>
              <a:latin typeface="Arial" panose="020B0604020202020204" pitchFamily="34" charset="0"/>
            </a:endParaRPr>
          </a:p>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500" b="1" dirty="0" err="1">
                <a:solidFill>
                  <a:srgbClr val="0070C0"/>
                </a:solidFill>
                <a:latin typeface="Arial" panose="020B0604020202020204" pitchFamily="34" charset="0"/>
              </a:rPr>
              <a:t>WHERE</a:t>
            </a:r>
            <a:r>
              <a:rPr lang="en-US" altLang="x-none" sz="3500" b="1" dirty="0" err="1">
                <a:solidFill>
                  <a:srgbClr val="000000"/>
                </a:solidFill>
                <a:latin typeface="Arial" panose="020B0604020202020204" pitchFamily="34" charset="0"/>
              </a:rPr>
              <a:t> 2 &lt; (</a:t>
            </a:r>
            <a:r>
              <a:rPr lang="en-US" altLang="x-none" sz="3500" b="1" dirty="0" err="1">
                <a:solidFill>
                  <a:srgbClr val="0070C0"/>
                </a:solidFill>
                <a:latin typeface="Arial" panose="020B0604020202020204" pitchFamily="34" charset="0"/>
              </a:rPr>
              <a:t>SELECT</a:t>
            </a:r>
            <a:r>
              <a:rPr lang="en-US" altLang="x-none" sz="3500" b="1" dirty="0" err="1">
                <a:solidFill>
                  <a:srgbClr val="000000"/>
                </a:solidFill>
                <a:latin typeface="Arial" panose="020B0604020202020204" pitchFamily="34" charset="0"/>
              </a:rPr>
              <a:t> COUNT(*)</a:t>
            </a:r>
            <a:endParaRPr lang="en-US" altLang="x-none" sz="3500" b="1" dirty="0" err="1">
              <a:solidFill>
                <a:srgbClr val="000000"/>
              </a:solidFill>
              <a:latin typeface="Arial" panose="020B0604020202020204" pitchFamily="34" charset="0"/>
            </a:endParaRPr>
          </a:p>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500" b="1" dirty="0" err="1">
                <a:solidFill>
                  <a:srgbClr val="000000"/>
                </a:solidFill>
                <a:latin typeface="Arial" panose="020B0604020202020204" pitchFamily="34" charset="0"/>
              </a:rPr>
              <a:t>		       </a:t>
            </a:r>
            <a:r>
              <a:rPr lang="en-US" altLang="x-none" sz="3500" b="1" dirty="0" err="1">
                <a:solidFill>
                  <a:srgbClr val="0070C0"/>
                </a:solidFill>
                <a:latin typeface="Arial" panose="020B0604020202020204" pitchFamily="34" charset="0"/>
              </a:rPr>
              <a:t>FROM</a:t>
            </a:r>
            <a:r>
              <a:rPr lang="en-US" altLang="x-none" sz="3500" b="1" dirty="0" err="1">
                <a:solidFill>
                  <a:srgbClr val="000000"/>
                </a:solidFill>
                <a:latin typeface="Arial" panose="020B0604020202020204" pitchFamily="34" charset="0"/>
              </a:rPr>
              <a:t> Delivery d</a:t>
            </a:r>
            <a:endParaRPr lang="en-US" altLang="x-none" sz="3500" b="1" dirty="0" err="1">
              <a:solidFill>
                <a:srgbClr val="000000"/>
              </a:solidFill>
              <a:latin typeface="Arial" panose="020B0604020202020204" pitchFamily="34" charset="0"/>
            </a:endParaRPr>
          </a:p>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500" b="1" dirty="0" err="1">
                <a:solidFill>
                  <a:srgbClr val="000000"/>
                </a:solidFill>
                <a:latin typeface="Arial" panose="020B0604020202020204" pitchFamily="34" charset="0"/>
              </a:rPr>
              <a:t>	</a:t>
            </a:r>
            <a:r>
              <a:rPr lang="en-US" altLang="x-none" sz="3500" b="1" dirty="0" err="1">
                <a:solidFill>
                  <a:srgbClr val="0070C0"/>
                </a:solidFill>
                <a:latin typeface="Arial" panose="020B0604020202020204" pitchFamily="34" charset="0"/>
              </a:rPr>
              <a:t>WHERE</a:t>
            </a:r>
            <a:r>
              <a:rPr lang="en-US" altLang="x-none" sz="3500" b="1" dirty="0" err="1">
                <a:solidFill>
                  <a:srgbClr val="000000"/>
                </a:solidFill>
                <a:latin typeface="Arial" panose="020B0604020202020204" pitchFamily="34" charset="0"/>
              </a:rPr>
              <a:t> s.id = d.id_supplier)</a:t>
            </a:r>
            <a:endParaRPr lang="en-US" altLang="x-none" sz="3500" b="1" dirty="0" err="1">
              <a:solidFill>
                <a:srgbClr val="000000"/>
              </a:solidFill>
              <a:latin typeface="Arial" panose="020B0604020202020204" pitchFamily="34" charset="0"/>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 Box 3276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Практика</a:t>
            </a:r>
            <a:endParaRPr lang="ru-RU" altLang="x-none" sz="4200" dirty="0" err="1">
              <a:solidFill>
                <a:srgbClr val="FFFFFF"/>
              </a:solidFill>
              <a:latin typeface="Arial" panose="020B0604020202020204" pitchFamily="34" charset="0"/>
            </a:endParaRPr>
          </a:p>
        </p:txBody>
      </p:sp>
      <p:sp>
        <p:nvSpPr>
          <p:cNvPr id="61442" name="Text Box 32769"/>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Показати всіх виробників, чию продукцію продавали більше 3 разів.</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Text Box 3379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EXISTS</a:t>
            </a:r>
            <a:endParaRPr lang="en-US" altLang="x-none" sz="4200" dirty="0" err="1">
              <a:solidFill>
                <a:srgbClr val="FFFFFF"/>
              </a:solidFill>
              <a:latin typeface="Arial" panose="020B0604020202020204" pitchFamily="34" charset="0"/>
            </a:endParaRPr>
          </a:p>
        </p:txBody>
      </p:sp>
      <p:sp>
        <p:nvSpPr>
          <p:cNvPr id="63490" name="Text Box 33793"/>
          <p:cNvSpPr txBox="1"/>
          <p:nvPr/>
        </p:nvSpPr>
        <p:spPr>
          <a:xfrm>
            <a:off x="476885" y="1448118"/>
            <a:ext cx="8140700" cy="4419600"/>
          </a:xfrm>
          <a:prstGeom prst="rect">
            <a:avLst/>
          </a:prstGeom>
          <a:noFill/>
          <a:ln w="9525">
            <a:noFill/>
          </a:ln>
        </p:spPr>
        <p:txBody>
          <a:bodyPr wrap="square" lIns="91440" tIns="45720" rIns="91440" bIns="45720" anchor="t" anchorCtr="0"/>
          <a:p>
            <a:pPr defTabSz="457200">
              <a:spcBef>
                <a:spcPts val="725"/>
              </a:spcBef>
              <a:buClrTx/>
              <a:buSzPct val="8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3100" dirty="0" err="1">
                <a:solidFill>
                  <a:srgbClr val="000000"/>
                </a:solidFill>
                <a:latin typeface="Arial" panose="020B0604020202020204" pitchFamily="34" charset="0"/>
              </a:rPr>
              <a:t>Оператор EXISTS розглядає результат підзапиту не як числове значення або множину значень, а як логічне значення. Він вважається істинним, якщо підзапит повертає хоча б один запис, і хибним, якщо підзапит не повертає жодного результату. Таким чином, оператор</a:t>
            </a:r>
            <a:r>
              <a:rPr lang="uk-UA" altLang="en-US" sz="3100" dirty="0" err="1">
                <a:solidFill>
                  <a:srgbClr val="000000"/>
                </a:solidFill>
                <a:latin typeface="Arial" panose="020B0604020202020204" pitchFamily="34" charset="0"/>
              </a:rPr>
              <a:t> </a:t>
            </a:r>
            <a:r>
              <a:rPr lang="en-US" altLang="en-US" sz="3100" dirty="0" err="1">
                <a:solidFill>
                  <a:srgbClr val="000000"/>
                </a:solidFill>
                <a:latin typeface="Arial" panose="020B0604020202020204" pitchFamily="34" charset="0"/>
              </a:rPr>
              <a:t> EXISTS повертає або значення TRUE,</a:t>
            </a:r>
            <a:r>
              <a:rPr lang="uk-UA" altLang="en-US" sz="3100" dirty="0" err="1">
                <a:solidFill>
                  <a:srgbClr val="000000"/>
                </a:solidFill>
                <a:latin typeface="Arial" panose="020B0604020202020204" pitchFamily="34" charset="0"/>
              </a:rPr>
              <a:t>  </a:t>
            </a:r>
            <a:r>
              <a:rPr lang="en-US" altLang="en-US" sz="3100" dirty="0" err="1">
                <a:solidFill>
                  <a:srgbClr val="000000"/>
                </a:solidFill>
                <a:latin typeface="Arial" panose="020B0604020202020204" pitchFamily="34" charset="0"/>
              </a:rPr>
              <a:t> або значення FALSE.</a:t>
            </a:r>
            <a:endParaRPr lang="en-US" altLang="en-US" sz="3100" dirty="0" err="1">
              <a:solidFill>
                <a:srgbClr val="000000"/>
              </a:solidFill>
              <a:latin typeface="Arial" panose="020B060402020202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ext Box 716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Пошук по категорії</a:t>
            </a:r>
            <a:endParaRPr lang="uk-UA" altLang="ru-RU" sz="4200" dirty="0" err="1">
              <a:solidFill>
                <a:srgbClr val="FFFFFF"/>
              </a:solidFill>
              <a:latin typeface="Arial" panose="020B0604020202020204" pitchFamily="34" charset="0"/>
            </a:endParaRPr>
          </a:p>
        </p:txBody>
      </p:sp>
      <p:sp>
        <p:nvSpPr>
          <p:cNvPr id="10242" name="Text Box 7169"/>
          <p:cNvSpPr txBox="1"/>
          <p:nvPr/>
        </p:nvSpPr>
        <p:spPr>
          <a:xfrm>
            <a:off x="609600" y="1457325"/>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Завдання: показати список назв продуктів, що належать до категорії </a:t>
            </a:r>
            <a:r>
              <a:rPr lang="en-US" altLang="en-US" sz="3200" dirty="0" err="1">
                <a:solidFill>
                  <a:srgbClr val="000000"/>
                </a:solidFill>
                <a:latin typeface="Arial" panose="020B0604020202020204" pitchFamily="34" charset="0"/>
              </a:rPr>
              <a:t>«</a:t>
            </a:r>
            <a:r>
              <a:rPr lang="en-US" altLang="en-US" sz="3200" dirty="0" err="1">
                <a:solidFill>
                  <a:srgbClr val="000000"/>
                </a:solidFill>
                <a:latin typeface="Arial" panose="020B0604020202020204" pitchFamily="34" charset="0"/>
              </a:rPr>
              <a:t>Молочні</a:t>
            </a:r>
            <a:r>
              <a:rPr lang="en-US" altLang="en-US" sz="3200" dirty="0" err="1">
                <a:solidFill>
                  <a:srgbClr val="000000"/>
                </a:solidFill>
                <a:latin typeface="Arial" panose="020B0604020202020204" pitchFamily="34" charset="0"/>
              </a:rPr>
              <a:t>»</a:t>
            </a:r>
            <a:r>
              <a:rPr lang="en-US" altLang="en-US" sz="3200" dirty="0" err="1">
                <a:solidFill>
                  <a:srgbClr val="000000"/>
                </a:solidFill>
                <a:latin typeface="Arial" panose="020B0604020202020204" pitchFamily="34" charset="0"/>
              </a:rPr>
              <a:t>:</a:t>
            </a:r>
            <a:endParaRPr lang="en-US" altLang="en-US"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en-US"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p.name</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Product p </a:t>
            </a:r>
            <a:r>
              <a:rPr lang="en-US" altLang="x-none" sz="3200" b="1" dirty="0" err="1">
                <a:solidFill>
                  <a:srgbClr val="0070C0"/>
                </a:solidFill>
                <a:latin typeface="Arial" panose="020B0604020202020204" pitchFamily="34" charset="0"/>
              </a:rPr>
              <a:t>JOIN</a:t>
            </a:r>
            <a:r>
              <a:rPr lang="en-US" altLang="x-none" sz="3200" b="1" dirty="0" err="1">
                <a:solidFill>
                  <a:srgbClr val="000000"/>
                </a:solidFill>
                <a:latin typeface="Arial" panose="020B0604020202020204" pitchFamily="34" charset="0"/>
              </a:rPr>
              <a:t> Category c</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ON</a:t>
            </a:r>
            <a:r>
              <a:rPr lang="en-US" altLang="x-none" sz="3200" b="1" dirty="0" err="1">
                <a:solidFill>
                  <a:srgbClr val="000000"/>
                </a:solidFill>
                <a:latin typeface="Arial" panose="020B0604020202020204" pitchFamily="34" charset="0"/>
              </a:rPr>
              <a:t> p.id_category = c.id</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c.name = </a:t>
            </a:r>
            <a:r>
              <a:rPr lang="en-US" altLang="x-none" sz="3200" b="1" dirty="0" err="1">
                <a:solidFill>
                  <a:srgbClr val="C00000"/>
                </a:solidFill>
                <a:latin typeface="Arial" panose="020B0604020202020204" pitchFamily="34" charset="0"/>
              </a:rPr>
              <a:t>'</a:t>
            </a:r>
            <a:r>
              <a:rPr lang="ru-RU" altLang="x-none" sz="3200" b="1" dirty="0" err="1">
                <a:solidFill>
                  <a:srgbClr val="C00000"/>
                </a:solidFill>
                <a:latin typeface="Arial" panose="020B0604020202020204" pitchFamily="34" charset="0"/>
              </a:rPr>
              <a:t>Молочн</a:t>
            </a:r>
            <a:r>
              <a:rPr lang="uk-UA" altLang="ru-RU" sz="3200" b="1" dirty="0" err="1">
                <a:solidFill>
                  <a:srgbClr val="C00000"/>
                </a:solidFill>
                <a:latin typeface="Arial" panose="020B0604020202020204" pitchFamily="34" charset="0"/>
              </a:rPr>
              <a:t>і</a:t>
            </a:r>
            <a:r>
              <a:rPr lang="en-US" altLang="x-none" sz="3200" b="1" dirty="0" err="1">
                <a:solidFill>
                  <a:srgbClr val="C00000"/>
                </a:solidFill>
                <a:latin typeface="Arial" panose="020B0604020202020204" pitchFamily="34" charset="0"/>
              </a:rPr>
              <a:t>'</a:t>
            </a:r>
            <a:endParaRPr lang="en-US" altLang="x-none" sz="3200" b="1" dirty="0" err="1">
              <a:solidFill>
                <a:srgbClr val="C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3200" b="1" dirty="0" err="1">
              <a:solidFill>
                <a:srgbClr val="C00000"/>
              </a:solidFill>
              <a:latin typeface="Arial" panose="020B0604020202020204" pitchFamily="34" charset="0"/>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ext Box 3481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Приклад </a:t>
            </a:r>
            <a:r>
              <a:rPr lang="ru-RU" altLang="x-none" sz="4200" dirty="0" err="1">
                <a:solidFill>
                  <a:srgbClr val="FFFFFF"/>
                </a:solidFill>
                <a:latin typeface="Arial" panose="020B0604020202020204" pitchFamily="34" charset="0"/>
              </a:rPr>
              <a:t>на </a:t>
            </a:r>
            <a:r>
              <a:rPr lang="en-US" altLang="x-none" sz="4200" dirty="0" err="1">
                <a:solidFill>
                  <a:srgbClr val="FFFFFF"/>
                </a:solidFill>
                <a:latin typeface="Arial" panose="020B0604020202020204" pitchFamily="34" charset="0"/>
              </a:rPr>
              <a:t>EXISTS</a:t>
            </a:r>
            <a:endParaRPr lang="en-US" altLang="x-none" sz="4200" dirty="0" err="1">
              <a:solidFill>
                <a:srgbClr val="FFFFFF"/>
              </a:solidFill>
              <a:latin typeface="Arial" panose="020B0604020202020204" pitchFamily="34" charset="0"/>
            </a:endParaRPr>
          </a:p>
        </p:txBody>
      </p:sp>
      <p:sp>
        <p:nvSpPr>
          <p:cNvPr id="65538" name="Text Box 34817"/>
          <p:cNvSpPr txBox="1"/>
          <p:nvPr/>
        </p:nvSpPr>
        <p:spPr>
          <a:xfrm>
            <a:off x="608013" y="1457325"/>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dirty="0" err="1">
                <a:solidFill>
                  <a:srgbClr val="000000"/>
                </a:solidFill>
                <a:latin typeface="Arial" panose="020B0604020202020204" pitchFamily="34" charset="0"/>
              </a:rPr>
              <a:t>Показа</a:t>
            </a:r>
            <a:r>
              <a:rPr lang="uk-UA" altLang="ru-RU" sz="3200" dirty="0" err="1">
                <a:solidFill>
                  <a:srgbClr val="000000"/>
                </a:solidFill>
                <a:latin typeface="Arial" panose="020B0604020202020204" pitchFamily="34" charset="0"/>
              </a:rPr>
              <a:t>ти, товари яких категорій наразі є в БД:</a:t>
            </a:r>
            <a:endParaRPr lang="ru-RU" altLang="x-none"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name</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Category c</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EXISTS</a:t>
            </a:r>
            <a:r>
              <a:rPr lang="en-US" altLang="x-none" sz="3200" b="1" dirty="0" err="1">
                <a:solidFill>
                  <a:srgbClr val="000000"/>
                </a:solidFill>
                <a:latin typeface="Arial" panose="020B0604020202020204" pitchFamily="34" charset="0"/>
              </a:rPr>
              <a:t> (</a:t>
            </a:r>
            <a:endParaRPr lang="en-US" altLang="x-none" sz="3200" b="1" dirty="0" err="1">
              <a:solidFill>
                <a:srgbClr val="000000"/>
              </a:solidFill>
              <a:latin typeface="Arial" panose="020B0604020202020204" pitchFamily="34" charset="0"/>
            </a:endParaRPr>
          </a:p>
          <a:p>
            <a:pPr lvl="4"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a:t>
            </a:r>
            <a:endParaRPr lang="en-US" altLang="x-none" sz="3200" b="1" dirty="0" err="1">
              <a:solidFill>
                <a:srgbClr val="000000"/>
              </a:solidFill>
              <a:latin typeface="Arial" panose="020B0604020202020204" pitchFamily="34" charset="0"/>
            </a:endParaRPr>
          </a:p>
          <a:p>
            <a:pPr lvl="4"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Product p</a:t>
            </a:r>
            <a:endParaRPr lang="en-US" altLang="x-none" sz="3200" b="1" dirty="0" err="1">
              <a:solidFill>
                <a:srgbClr val="000000"/>
              </a:solidFill>
              <a:latin typeface="Arial" panose="020B0604020202020204" pitchFamily="34" charset="0"/>
            </a:endParaRPr>
          </a:p>
          <a:p>
            <a:pPr lvl="4"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p.id_category = c.id)</a:t>
            </a:r>
            <a:endParaRPr lang="en-US"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Text Box 3584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Ще приклад</a:t>
            </a:r>
            <a:r>
              <a:rPr lang="ru-RU" altLang="x-none" sz="4200" dirty="0" err="1">
                <a:solidFill>
                  <a:srgbClr val="FFFFFF"/>
                </a:solidFill>
                <a:latin typeface="Arial" panose="020B0604020202020204" pitchFamily="34" charset="0"/>
              </a:rPr>
              <a:t> на </a:t>
            </a:r>
            <a:r>
              <a:rPr lang="en-US" altLang="x-none" sz="4200" dirty="0" err="1">
                <a:solidFill>
                  <a:srgbClr val="FFFFFF"/>
                </a:solidFill>
                <a:latin typeface="Arial" panose="020B0604020202020204" pitchFamily="34" charset="0"/>
              </a:rPr>
              <a:t>EXISTS</a:t>
            </a:r>
            <a:endParaRPr lang="en-US" altLang="x-none" sz="4200" dirty="0" err="1">
              <a:solidFill>
                <a:srgbClr val="FFFFFF"/>
              </a:solidFill>
              <a:latin typeface="Arial" panose="020B0604020202020204" pitchFamily="34" charset="0"/>
            </a:endParaRPr>
          </a:p>
        </p:txBody>
      </p:sp>
      <p:sp>
        <p:nvSpPr>
          <p:cNvPr id="67586" name="Text Box 35841"/>
          <p:cNvSpPr txBox="1"/>
          <p:nvPr/>
        </p:nvSpPr>
        <p:spPr>
          <a:xfrm>
            <a:off x="608013" y="1457325"/>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Показати інформацію про всіх постачальників, які коли-небудь постачали товари в магазин</a:t>
            </a:r>
            <a:r>
              <a:rPr lang="ru-RU" altLang="x-none" sz="3200" dirty="0" err="1">
                <a:solidFill>
                  <a:srgbClr val="000000"/>
                </a:solidFill>
                <a:latin typeface="Arial" panose="020B0604020202020204" pitchFamily="34" charset="0"/>
              </a:rPr>
              <a:t>:</a:t>
            </a:r>
            <a:endParaRPr lang="ru-RU" altLang="x-none"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Supplier s</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EXISTS</a:t>
            </a:r>
            <a:r>
              <a:rPr lang="en-US" altLang="x-none" sz="3200" b="1" dirty="0" err="1">
                <a:solidFill>
                  <a:srgbClr val="000000"/>
                </a:solidFill>
                <a:latin typeface="Arial" panose="020B0604020202020204" pitchFamily="34" charset="0"/>
              </a:rPr>
              <a:t> (</a:t>
            </a:r>
            <a:endParaRPr lang="en-US" altLang="x-none" sz="3200" b="1" dirty="0" err="1">
              <a:solidFill>
                <a:srgbClr val="000000"/>
              </a:solidFill>
              <a:latin typeface="Arial" panose="020B0604020202020204" pitchFamily="34" charset="0"/>
            </a:endParaRPr>
          </a:p>
          <a:p>
            <a:pPr lvl="2"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ru-RU" altLang="en-US"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 </a:t>
            </a: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Delivery d</a:t>
            </a:r>
            <a:endParaRPr lang="en-US" altLang="x-none" sz="3200" b="1" dirty="0" err="1">
              <a:solidFill>
                <a:srgbClr val="000000"/>
              </a:solidFill>
              <a:latin typeface="Arial" panose="020B0604020202020204" pitchFamily="34" charset="0"/>
            </a:endParaRPr>
          </a:p>
          <a:p>
            <a:pPr lvl="2" indent="457200"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s.id = d.id_supplier)</a:t>
            </a:r>
            <a:endParaRPr lang="en-US"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Text Box 3686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Іще приклад</a:t>
            </a:r>
            <a:r>
              <a:rPr lang="ru-RU" altLang="x-none" sz="4200" dirty="0" err="1">
                <a:solidFill>
                  <a:srgbClr val="FFFFFF"/>
                </a:solidFill>
                <a:latin typeface="Arial" panose="020B0604020202020204" pitchFamily="34" charset="0"/>
              </a:rPr>
              <a:t> на </a:t>
            </a:r>
            <a:r>
              <a:rPr lang="en-US" altLang="x-none" sz="4200" dirty="0" err="1">
                <a:solidFill>
                  <a:srgbClr val="FFFFFF"/>
                </a:solidFill>
                <a:latin typeface="Arial" panose="020B0604020202020204" pitchFamily="34" charset="0"/>
              </a:rPr>
              <a:t>EXISTS</a:t>
            </a:r>
            <a:endParaRPr lang="en-US" altLang="x-none" sz="4200" dirty="0" err="1">
              <a:solidFill>
                <a:srgbClr val="FFFFFF"/>
              </a:solidFill>
              <a:latin typeface="Arial" panose="020B0604020202020204" pitchFamily="34" charset="0"/>
            </a:endParaRPr>
          </a:p>
        </p:txBody>
      </p:sp>
      <p:sp>
        <p:nvSpPr>
          <p:cNvPr id="69634" name="Text Box 36865"/>
          <p:cNvSpPr txBox="1"/>
          <p:nvPr/>
        </p:nvSpPr>
        <p:spPr>
          <a:xfrm>
            <a:off x="608013" y="1457325"/>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Показати кількість виробників, товари яких відсутні в магазині</a:t>
            </a:r>
            <a:r>
              <a:rPr lang="ru-RU" altLang="x-none" sz="3200" dirty="0" err="1">
                <a:solidFill>
                  <a:srgbClr val="000000"/>
                </a:solidFill>
                <a:latin typeface="Arial" panose="020B0604020202020204" pitchFamily="34" charset="0"/>
              </a:rPr>
              <a:t>:</a:t>
            </a:r>
            <a:endParaRPr lang="ru-RU" altLang="x-none"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a:t>
            </a:r>
            <a:r>
              <a:rPr lang="en-US" altLang="x-none" sz="3200" b="1" dirty="0" err="1">
                <a:solidFill>
                  <a:srgbClr val="7030A0"/>
                </a:solidFill>
                <a:latin typeface="Arial" panose="020B0604020202020204" pitchFamily="34" charset="0"/>
              </a:rPr>
              <a:t>COUNT</a:t>
            </a:r>
            <a:r>
              <a:rPr lang="en-US" altLang="x-none" sz="3200" b="1" dirty="0" err="1">
                <a:solidFill>
                  <a:srgbClr val="000000"/>
                </a:solidFill>
                <a:latin typeface="Arial" panose="020B0604020202020204" pitchFamily="34" charset="0"/>
              </a:rPr>
              <a:t>(*)</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Producer pr</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NOT</a:t>
            </a: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EXISTS</a:t>
            </a:r>
            <a:r>
              <a:rPr lang="en-US" altLang="x-none" sz="3200" b="1" dirty="0" err="1">
                <a:solidFill>
                  <a:srgbClr val="000000"/>
                </a:solidFill>
                <a:latin typeface="Arial" panose="020B0604020202020204" pitchFamily="34" charset="0"/>
              </a:rPr>
              <a:t> (</a:t>
            </a:r>
            <a:endParaRPr lang="en-US" altLang="x-none" sz="3200" b="1" dirty="0" err="1">
              <a:solidFill>
                <a:srgbClr val="000000"/>
              </a:solidFill>
              <a:latin typeface="Arial" panose="020B0604020202020204" pitchFamily="34" charset="0"/>
            </a:endParaRPr>
          </a:p>
          <a:p>
            <a:pPr lvl="2"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a:t>
            </a:r>
            <a:endParaRPr lang="en-US" altLang="x-none" sz="3200" b="1" dirty="0" err="1">
              <a:solidFill>
                <a:srgbClr val="000000"/>
              </a:solidFill>
              <a:latin typeface="Arial" panose="020B0604020202020204" pitchFamily="34" charset="0"/>
            </a:endParaRPr>
          </a:p>
          <a:p>
            <a:pPr lvl="2"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Product p</a:t>
            </a:r>
            <a:endParaRPr lang="en-US" altLang="x-none" sz="3200" b="1" dirty="0" err="1">
              <a:solidFill>
                <a:srgbClr val="000000"/>
              </a:solidFill>
              <a:latin typeface="Arial" panose="020B0604020202020204" pitchFamily="34" charset="0"/>
            </a:endParaRPr>
          </a:p>
          <a:p>
            <a:pPr lvl="2"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p.id_producer = pr.id)</a:t>
            </a:r>
            <a:endParaRPr lang="en-US"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Text Box 3891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Оператор</a:t>
            </a:r>
            <a:r>
              <a:rPr lang="uk-UA" altLang="ru-RU" sz="4200" dirty="0" err="1">
                <a:solidFill>
                  <a:srgbClr val="FFFFFF"/>
                </a:solidFill>
                <a:latin typeface="Arial" panose="020B0604020202020204" pitchFamily="34" charset="0"/>
              </a:rPr>
              <a:t>и</a:t>
            </a:r>
            <a:r>
              <a:rPr lang="ru-RU" altLang="x-none" sz="4200" dirty="0" err="1">
                <a:solidFill>
                  <a:srgbClr val="FFFFFF"/>
                </a:solidFill>
                <a:latin typeface="Arial" panose="020B0604020202020204" pitchFamily="34" charset="0"/>
              </a:rPr>
              <a:t> </a:t>
            </a:r>
            <a:r>
              <a:rPr lang="en-US" altLang="x-none" sz="4200" dirty="0" err="1">
                <a:solidFill>
                  <a:srgbClr val="FFFFFF"/>
                </a:solidFill>
                <a:latin typeface="Arial" panose="020B0604020202020204" pitchFamily="34" charset="0"/>
              </a:rPr>
              <a:t>ANY </a:t>
            </a:r>
            <a:r>
              <a:rPr lang="uk-UA" altLang="ru-RU" sz="4200" dirty="0" err="1">
                <a:solidFill>
                  <a:srgbClr val="FFFFFF"/>
                </a:solidFill>
                <a:latin typeface="Arial" panose="020B0604020202020204" pitchFamily="34" charset="0"/>
              </a:rPr>
              <a:t>та</a:t>
            </a:r>
            <a:r>
              <a:rPr lang="ru-RU" altLang="x-none" sz="4200" dirty="0" err="1">
                <a:solidFill>
                  <a:srgbClr val="FFFFFF"/>
                </a:solidFill>
                <a:latin typeface="Arial" panose="020B0604020202020204" pitchFamily="34" charset="0"/>
              </a:rPr>
              <a:t> </a:t>
            </a:r>
            <a:r>
              <a:rPr lang="en-US" altLang="x-none" sz="4200" dirty="0" err="1">
                <a:solidFill>
                  <a:srgbClr val="FFFFFF"/>
                </a:solidFill>
                <a:latin typeface="Arial" panose="020B0604020202020204" pitchFamily="34" charset="0"/>
              </a:rPr>
              <a:t>SOME</a:t>
            </a:r>
            <a:endParaRPr lang="en-US" altLang="x-none" sz="4200" dirty="0" err="1">
              <a:solidFill>
                <a:srgbClr val="FFFFFF"/>
              </a:solidFill>
              <a:latin typeface="Arial" panose="020B0604020202020204" pitchFamily="34" charset="0"/>
            </a:endParaRPr>
          </a:p>
        </p:txBody>
      </p:sp>
      <p:sp>
        <p:nvSpPr>
          <p:cNvPr id="73730" name="Text Box 38913"/>
          <p:cNvSpPr txBox="1"/>
          <p:nvPr/>
        </p:nvSpPr>
        <p:spPr>
          <a:xfrm>
            <a:off x="468313" y="1412875"/>
            <a:ext cx="8207375" cy="4419600"/>
          </a:xfrm>
          <a:prstGeom prst="rect">
            <a:avLst/>
          </a:prstGeom>
          <a:noFill/>
          <a:ln w="9525">
            <a:noFill/>
          </a:ln>
        </p:spPr>
        <p:txBody>
          <a:bodyPr wrap="square" lIns="91440" tIns="45720" rIns="91440" bIns="45720" anchor="t" anchorCtr="0"/>
          <a:p>
            <a:pPr defTabSz="457200">
              <a:spcBef>
                <a:spcPts val="700"/>
              </a:spcBef>
              <a:buClrTx/>
              <a:buSzPct val="8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dirty="0" err="1">
                <a:solidFill>
                  <a:srgbClr val="000000"/>
                </a:solidFill>
                <a:latin typeface="Arial" panose="020B0604020202020204" pitchFamily="34" charset="0"/>
              </a:rPr>
              <a:t>Це два абсолютно рівнозначних оператора. Чому їх два, якщо вони позначають одне й те ж? Це не пов'язано з самим SQL, а з англійською мовою, де ANY використовується у заперечних і питальних реченнях, а SOME — </a:t>
            </a:r>
            <a:r>
              <a:rPr lang="uk-UA" altLang="en-US" sz="2800" dirty="0" err="1">
                <a:solidFill>
                  <a:srgbClr val="000000"/>
                </a:solidFill>
                <a:latin typeface="Arial" panose="020B0604020202020204" pitchFamily="34" charset="0"/>
              </a:rPr>
              <a:t>                         </a:t>
            </a:r>
            <a:r>
              <a:rPr lang="en-US" altLang="en-US" sz="2800" dirty="0" err="1">
                <a:solidFill>
                  <a:srgbClr val="000000"/>
                </a:solidFill>
                <a:latin typeface="Arial" panose="020B0604020202020204" pitchFamily="34" charset="0"/>
              </a:rPr>
              <a:t>в стверджувальних. Тому дві форми одного і того ж оператора були введені для зручності англомовних розробників, щоб зробити SQL більш високорівневим.</a:t>
            </a:r>
            <a:endParaRPr lang="en-US" altLang="en-US" sz="2800" dirty="0" err="1">
              <a:solidFill>
                <a:srgbClr val="000000"/>
              </a:solidFill>
              <a:latin typeface="Arial" panose="020B0604020202020204" pitchFamily="34" charset="0"/>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Text Box 3993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sym typeface="+mn-ea"/>
              </a:rPr>
              <a:t>Оператор</a:t>
            </a:r>
            <a:r>
              <a:rPr lang="uk-UA" altLang="ru-RU" sz="4200" dirty="0" err="1">
                <a:solidFill>
                  <a:srgbClr val="FFFFFF"/>
                </a:solidFill>
                <a:sym typeface="+mn-ea"/>
              </a:rPr>
              <a:t>и</a:t>
            </a:r>
            <a:r>
              <a:rPr lang="ru-RU" altLang="x-none" sz="4200" dirty="0" err="1">
                <a:solidFill>
                  <a:srgbClr val="FFFFFF"/>
                </a:solidFill>
                <a:sym typeface="+mn-ea"/>
              </a:rPr>
              <a:t> </a:t>
            </a:r>
            <a:r>
              <a:rPr lang="en-US" altLang="x-none" sz="4200" dirty="0" err="1">
                <a:solidFill>
                  <a:srgbClr val="FFFFFF"/>
                </a:solidFill>
                <a:sym typeface="+mn-ea"/>
              </a:rPr>
              <a:t>ANY </a:t>
            </a:r>
            <a:r>
              <a:rPr lang="uk-UA" altLang="ru-RU" sz="4200" dirty="0" err="1">
                <a:solidFill>
                  <a:srgbClr val="FFFFFF"/>
                </a:solidFill>
                <a:sym typeface="+mn-ea"/>
              </a:rPr>
              <a:t>та</a:t>
            </a:r>
            <a:r>
              <a:rPr lang="ru-RU" altLang="x-none" sz="4200" dirty="0" err="1">
                <a:solidFill>
                  <a:srgbClr val="FFFFFF"/>
                </a:solidFill>
                <a:sym typeface="+mn-ea"/>
              </a:rPr>
              <a:t> </a:t>
            </a:r>
            <a:r>
              <a:rPr lang="en-US" altLang="x-none" sz="4200" dirty="0" err="1">
                <a:solidFill>
                  <a:srgbClr val="FFFFFF"/>
                </a:solidFill>
                <a:sym typeface="+mn-ea"/>
              </a:rPr>
              <a:t>SOME</a:t>
            </a:r>
            <a:endParaRPr lang="en-US" altLang="x-none" sz="4200" dirty="0" err="1">
              <a:solidFill>
                <a:srgbClr val="FFFFFF"/>
              </a:solidFill>
              <a:latin typeface="Arial" panose="020B0604020202020204" pitchFamily="34" charset="0"/>
            </a:endParaRPr>
          </a:p>
        </p:txBody>
      </p:sp>
      <p:sp>
        <p:nvSpPr>
          <p:cNvPr id="75778" name="Text Box 39937"/>
          <p:cNvSpPr txBox="1"/>
          <p:nvPr/>
        </p:nvSpPr>
        <p:spPr>
          <a:xfrm>
            <a:off x="468313" y="1412875"/>
            <a:ext cx="8207375" cy="4419600"/>
          </a:xfrm>
          <a:prstGeom prst="rect">
            <a:avLst/>
          </a:prstGeom>
          <a:noFill/>
          <a:ln w="9525">
            <a:noFill/>
          </a:ln>
        </p:spPr>
        <p:txBody>
          <a:bodyPr wrap="square" lIns="91440" tIns="45720" rIns="91440" bIns="45720" anchor="t" anchorCtr="0"/>
          <a:p>
            <a:pPr defTabSz="457200">
              <a:spcBef>
                <a:spcPts val="7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800" dirty="0" err="1">
                <a:solidFill>
                  <a:srgbClr val="000000"/>
                </a:solidFill>
                <a:latin typeface="Arial" panose="020B0604020202020204" pitchFamily="34" charset="0"/>
              </a:rPr>
              <a:t>Оператори ANY та SOME дозволяють використовувати всі логічні операції порівняння з підзапитами, що повертають кілька значень. Це означає, що можна перевірити, наприклад, чи є значення більшим за будь-яке значення, яке повертається підзапитом. Наприклад, щоб показати всіх студентів, яким належить стипендія:</a:t>
            </a:r>
            <a:endParaRPr lang="en-US" altLang="en-US" sz="2800" dirty="0" err="1">
              <a:solidFill>
                <a:srgbClr val="000000"/>
              </a:solidFill>
              <a:latin typeface="Arial" panose="020B0604020202020204" pitchFamily="34" charset="0"/>
            </a:endParaRPr>
          </a:p>
          <a:p>
            <a:pPr defTabSz="457200">
              <a:spcBef>
                <a:spcPts val="7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800" dirty="0" err="1">
                <a:solidFill>
                  <a:srgbClr val="000000"/>
                </a:solidFill>
                <a:latin typeface="Arial" panose="020B0604020202020204" pitchFamily="34" charset="0"/>
              </a:rPr>
              <a:t>&lt; ANY</a:t>
            </a:r>
            <a:endParaRPr lang="en-US" altLang="x-none" sz="2800" dirty="0" err="1">
              <a:solidFill>
                <a:srgbClr val="000000"/>
              </a:solidFill>
              <a:latin typeface="Arial" panose="020B0604020202020204" pitchFamily="34" charset="0"/>
            </a:endParaRPr>
          </a:p>
          <a:p>
            <a:pPr defTabSz="457200">
              <a:spcBef>
                <a:spcPts val="7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800" dirty="0" err="1">
                <a:solidFill>
                  <a:srgbClr val="000000"/>
                </a:solidFill>
                <a:latin typeface="Arial" panose="020B0604020202020204" pitchFamily="34" charset="0"/>
              </a:rPr>
              <a:t>&gt; ANY</a:t>
            </a:r>
            <a:endParaRPr lang="en-US" altLang="x-none" sz="2800" dirty="0" err="1">
              <a:solidFill>
                <a:srgbClr val="000000"/>
              </a:solidFill>
              <a:latin typeface="Arial" panose="020B0604020202020204" pitchFamily="34" charset="0"/>
            </a:endParaRPr>
          </a:p>
          <a:p>
            <a:pPr defTabSz="457200">
              <a:spcBef>
                <a:spcPts val="7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2800" dirty="0" err="1">
              <a:solidFill>
                <a:srgbClr val="000000"/>
              </a:solidFill>
              <a:latin typeface="Arial" panose="020B0604020202020204" pitchFamily="34" charset="0"/>
            </a:endParaRPr>
          </a:p>
          <a:p>
            <a:pPr defTabSz="457200">
              <a:spcBef>
                <a:spcPts val="7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2800" dirty="0" err="1">
              <a:solidFill>
                <a:srgbClr val="000000"/>
              </a:solidFill>
              <a:latin typeface="Arial" panose="020B0604020202020204" pitchFamily="34" charset="0"/>
            </a:endParaRPr>
          </a:p>
        </p:txBody>
      </p:sp>
      <p:pic>
        <p:nvPicPr>
          <p:cNvPr id="75779" name="Picture 39938"/>
          <p:cNvPicPr>
            <a:picLocks noChangeAspect="1"/>
          </p:cNvPicPr>
          <p:nvPr/>
        </p:nvPicPr>
        <p:blipFill>
          <a:blip r:embed="rId1"/>
          <a:stretch>
            <a:fillRect/>
          </a:stretch>
        </p:blipFill>
        <p:spPr>
          <a:xfrm>
            <a:off x="3221990" y="4531360"/>
            <a:ext cx="3548380" cy="2371090"/>
          </a:xfrm>
          <a:prstGeom prst="rect">
            <a:avLst/>
          </a:prstGeom>
          <a:noFill/>
          <a:ln w="9525">
            <a:noFill/>
          </a:ln>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Text Box 4096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Оператор </a:t>
            </a:r>
            <a:r>
              <a:rPr lang="en-US" altLang="x-none" sz="4200" dirty="0" err="1">
                <a:solidFill>
                  <a:srgbClr val="FFFFFF"/>
                </a:solidFill>
                <a:latin typeface="Arial" panose="020B0604020202020204" pitchFamily="34" charset="0"/>
              </a:rPr>
              <a:t>ALL</a:t>
            </a:r>
            <a:endParaRPr lang="en-US" altLang="x-none" sz="4200" dirty="0" err="1">
              <a:solidFill>
                <a:srgbClr val="FFFFFF"/>
              </a:solidFill>
              <a:latin typeface="Arial" panose="020B0604020202020204" pitchFamily="34" charset="0"/>
            </a:endParaRPr>
          </a:p>
        </p:txBody>
      </p:sp>
      <p:sp>
        <p:nvSpPr>
          <p:cNvPr id="77826" name="Text Box 40961"/>
          <p:cNvSpPr txBox="1"/>
          <p:nvPr/>
        </p:nvSpPr>
        <p:spPr>
          <a:xfrm>
            <a:off x="468313" y="1412875"/>
            <a:ext cx="8135937" cy="4419600"/>
          </a:xfrm>
          <a:prstGeom prst="rect">
            <a:avLst/>
          </a:prstGeom>
          <a:noFill/>
          <a:ln w="9525">
            <a:noFill/>
          </a:ln>
        </p:spPr>
        <p:txBody>
          <a:bodyPr wrap="square" lIns="91440" tIns="45720" rIns="91440" bIns="45720" anchor="t" anchorCtr="0"/>
          <a:p>
            <a:pPr defTabSz="457200">
              <a:spcBef>
                <a:spcPts val="6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400" dirty="0" err="1">
                <a:solidFill>
                  <a:srgbClr val="000000"/>
                </a:solidFill>
                <a:latin typeface="Arial" panose="020B0604020202020204" pitchFamily="34" charset="0"/>
              </a:rPr>
              <a:t>Поведінка оператора ALL схожа на ANY та SOME, </a:t>
            </a:r>
            <a:r>
              <a:rPr lang="uk-UA" altLang="en-US" sz="2400" dirty="0" err="1">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але має суттєву відмінність: тут вимагається відповідність не хоча б одн</a:t>
            </a:r>
            <a:r>
              <a:rPr lang="uk-UA" altLang="en-US" sz="2400" dirty="0" err="1">
                <a:solidFill>
                  <a:srgbClr val="000000"/>
                </a:solidFill>
                <a:latin typeface="Arial" panose="020B0604020202020204" pitchFamily="34" charset="0"/>
              </a:rPr>
              <a:t>ому</a:t>
            </a:r>
            <a:r>
              <a:rPr lang="en-US" altLang="en-US" sz="2400" dirty="0" err="1">
                <a:solidFill>
                  <a:srgbClr val="000000"/>
                </a:solidFill>
                <a:latin typeface="Arial" panose="020B0604020202020204" pitchFamily="34" charset="0"/>
              </a:rPr>
              <a:t> запис</a:t>
            </a:r>
            <a:r>
              <a:rPr lang="uk-UA" altLang="en-US" sz="2400" dirty="0" err="1">
                <a:solidFill>
                  <a:srgbClr val="000000"/>
                </a:solidFill>
                <a:latin typeface="Arial" panose="020B0604020202020204" pitchFamily="34" charset="0"/>
              </a:rPr>
              <a:t>у</a:t>
            </a:r>
            <a:r>
              <a:rPr lang="en-US" altLang="en-US" sz="2400" dirty="0" err="1">
                <a:solidFill>
                  <a:srgbClr val="000000"/>
                </a:solidFill>
                <a:latin typeface="Arial" panose="020B0604020202020204" pitchFamily="34" charset="0"/>
              </a:rPr>
              <a:t>, що повертається підзапитом, а всім записам.</a:t>
            </a:r>
            <a:endParaRPr lang="en-US" altLang="en-US" sz="2400" dirty="0" err="1">
              <a:solidFill>
                <a:srgbClr val="000000"/>
              </a:solidFill>
              <a:latin typeface="Arial" panose="020B0604020202020204" pitchFamily="34" charset="0"/>
            </a:endParaRPr>
          </a:p>
          <a:p>
            <a:pPr defTabSz="457200">
              <a:spcBef>
                <a:spcPts val="6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400" dirty="0" err="1">
                <a:solidFill>
                  <a:srgbClr val="000000"/>
                </a:solidFill>
                <a:latin typeface="Arial" panose="020B0604020202020204" pitchFamily="34" charset="0"/>
              </a:rPr>
              <a:t>Наприклад, як показати всіх авторів, чиї книги товстіші за будь-яку книгу видавництва </a:t>
            </a:r>
            <a:r>
              <a:rPr lang="en-US" altLang="en-US" sz="2400" dirty="0" err="1">
                <a:solidFill>
                  <a:srgbClr val="000000"/>
                </a:solidFill>
                <a:latin typeface="Arial" panose="020B0604020202020204" pitchFamily="34" charset="0"/>
              </a:rPr>
              <a:t>«</a:t>
            </a:r>
            <a:r>
              <a:rPr lang="en-US" altLang="en-US" sz="2400" dirty="0" err="1">
                <a:solidFill>
                  <a:srgbClr val="000000"/>
                </a:solidFill>
                <a:latin typeface="Arial" panose="020B0604020202020204" pitchFamily="34" charset="0"/>
              </a:rPr>
              <a:t>BHV</a:t>
            </a:r>
            <a:r>
              <a:rPr lang="en-US" altLang="en-US" sz="2400" dirty="0" err="1">
                <a:solidFill>
                  <a:srgbClr val="000000"/>
                </a:solidFill>
                <a:latin typeface="Arial" panose="020B0604020202020204" pitchFamily="34" charset="0"/>
              </a:rPr>
              <a:t>»</a:t>
            </a:r>
            <a:r>
              <a:rPr lang="en-US" altLang="en-US" sz="2400" dirty="0" err="1">
                <a:solidFill>
                  <a:srgbClr val="000000"/>
                </a:solidFill>
                <a:latin typeface="Arial" panose="020B0604020202020204" pitchFamily="34" charset="0"/>
              </a:rPr>
              <a:t>:</a:t>
            </a:r>
            <a:endParaRPr lang="en-US" altLang="en-US" sz="2400" dirty="0" err="1">
              <a:solidFill>
                <a:srgbClr val="000000"/>
              </a:solidFill>
              <a:latin typeface="Arial" panose="020B0604020202020204" pitchFamily="34" charset="0"/>
            </a:endParaRPr>
          </a:p>
        </p:txBody>
      </p:sp>
      <p:pic>
        <p:nvPicPr>
          <p:cNvPr id="77827" name="Picture 40962"/>
          <p:cNvPicPr>
            <a:picLocks noChangeAspect="1"/>
          </p:cNvPicPr>
          <p:nvPr/>
        </p:nvPicPr>
        <p:blipFill>
          <a:blip r:embed="rId1"/>
          <a:stretch>
            <a:fillRect/>
          </a:stretch>
        </p:blipFill>
        <p:spPr>
          <a:xfrm>
            <a:off x="2339975" y="4129088"/>
            <a:ext cx="4032250" cy="2755900"/>
          </a:xfrm>
          <a:prstGeom prst="rect">
            <a:avLst/>
          </a:prstGeom>
          <a:noFill/>
          <a:ln w="9525">
            <a:noFill/>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Text Box 4198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Приклад </a:t>
            </a:r>
            <a:r>
              <a:rPr lang="ru-RU" altLang="x-none" sz="4200" dirty="0" err="1">
                <a:solidFill>
                  <a:srgbClr val="FFFFFF"/>
                </a:solidFill>
                <a:latin typeface="Arial" panose="020B0604020202020204" pitchFamily="34" charset="0"/>
              </a:rPr>
              <a:t>на </a:t>
            </a:r>
            <a:r>
              <a:rPr lang="en-US" altLang="x-none" sz="4200" dirty="0" err="1">
                <a:solidFill>
                  <a:srgbClr val="FFFFFF"/>
                </a:solidFill>
                <a:latin typeface="Arial" panose="020B0604020202020204" pitchFamily="34" charset="0"/>
              </a:rPr>
              <a:t>ALL</a:t>
            </a:r>
            <a:endParaRPr lang="en-US" altLang="x-none" sz="4200" dirty="0" err="1">
              <a:solidFill>
                <a:srgbClr val="FFFFFF"/>
              </a:solidFill>
              <a:latin typeface="Arial" panose="020B0604020202020204" pitchFamily="34" charset="0"/>
            </a:endParaRPr>
          </a:p>
        </p:txBody>
      </p:sp>
      <p:sp>
        <p:nvSpPr>
          <p:cNvPr id="79874" name="Text Box 41985"/>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6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uk-UA" altLang="en-US" sz="2400" dirty="0" err="1">
                <a:solidFill>
                  <a:srgbClr val="000000"/>
                </a:solidFill>
                <a:latin typeface="Arial" panose="020B0604020202020204" pitchFamily="34" charset="0"/>
              </a:rPr>
              <a:t>Надати доказ</a:t>
            </a:r>
            <a:r>
              <a:rPr lang="en-US" altLang="en-US" sz="2400" dirty="0" err="1">
                <a:solidFill>
                  <a:srgbClr val="000000"/>
                </a:solidFill>
                <a:latin typeface="Arial" panose="020B0604020202020204" pitchFamily="34" charset="0"/>
              </a:rPr>
              <a:t>, що товари категорії </a:t>
            </a:r>
            <a:r>
              <a:rPr lang="en-US" altLang="en-US" sz="2400" dirty="0" err="1">
                <a:solidFill>
                  <a:srgbClr val="000000"/>
                </a:solidFill>
                <a:latin typeface="Arial" panose="020B0604020202020204" pitchFamily="34" charset="0"/>
              </a:rPr>
              <a:t>«</a:t>
            </a:r>
            <a:r>
              <a:rPr lang="en-US" altLang="en-US" sz="2400" dirty="0" err="1">
                <a:solidFill>
                  <a:srgbClr val="000000"/>
                </a:solidFill>
                <a:latin typeface="Arial" panose="020B0604020202020204" pitchFamily="34" charset="0"/>
              </a:rPr>
              <a:t>фрукти</a:t>
            </a:r>
            <a:r>
              <a:rPr lang="en-US" altLang="en-US" sz="2400" dirty="0" err="1">
                <a:solidFill>
                  <a:srgbClr val="000000"/>
                </a:solidFill>
                <a:latin typeface="Arial" panose="020B0604020202020204" pitchFamily="34" charset="0"/>
              </a:rPr>
              <a:t>»</a:t>
            </a:r>
            <a:r>
              <a:rPr lang="en-US" altLang="en-US" sz="2400" dirty="0" err="1">
                <a:solidFill>
                  <a:srgbClr val="000000"/>
                </a:solidFill>
                <a:latin typeface="Arial" panose="020B0604020202020204" pitchFamily="34" charset="0"/>
              </a:rPr>
              <a:t> продаються найкраще:</a:t>
            </a:r>
            <a:endParaRPr lang="en-US" altLang="en-US" sz="2400" dirty="0" err="1">
              <a:solidFill>
                <a:srgbClr val="000000"/>
              </a:solidFill>
              <a:latin typeface="Arial" panose="020B0604020202020204" pitchFamily="34" charset="0"/>
            </a:endParaRPr>
          </a:p>
          <a:p>
            <a:pPr defTabSz="457200">
              <a:spcBef>
                <a:spcPts val="6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en-US" sz="2400" dirty="0" err="1">
              <a:solidFill>
                <a:srgbClr val="000000"/>
              </a:solidFill>
              <a:latin typeface="Arial" panose="020B0604020202020204" pitchFamily="34" charset="0"/>
            </a:endParaRPr>
          </a:p>
          <a:p>
            <a:pPr defTabSz="457200">
              <a:spcBef>
                <a:spcPts val="6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400" b="1" dirty="0" err="1">
                <a:solidFill>
                  <a:srgbClr val="000000"/>
                </a:solidFill>
                <a:latin typeface="Arial" panose="020B0604020202020204" pitchFamily="34" charset="0"/>
              </a:rPr>
              <a:t>SELECT p.name</a:t>
            </a:r>
            <a:endParaRPr lang="en-US" altLang="x-none" sz="2400" b="1" dirty="0" err="1">
              <a:solidFill>
                <a:srgbClr val="000000"/>
              </a:solidFill>
              <a:latin typeface="Arial" panose="020B0604020202020204" pitchFamily="34" charset="0"/>
            </a:endParaRPr>
          </a:p>
          <a:p>
            <a:pPr defTabSz="457200">
              <a:spcBef>
                <a:spcPts val="6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400" b="1" dirty="0" err="1">
                <a:solidFill>
                  <a:srgbClr val="000000"/>
                </a:solidFill>
                <a:latin typeface="Arial" panose="020B0604020202020204" pitchFamily="34" charset="0"/>
              </a:rPr>
              <a:t>FROM Product p JOIN Sale s</a:t>
            </a:r>
            <a:endParaRPr lang="en-US" altLang="x-none" sz="2400" b="1" dirty="0" err="1">
              <a:solidFill>
                <a:srgbClr val="000000"/>
              </a:solidFill>
              <a:latin typeface="Arial" panose="020B0604020202020204" pitchFamily="34" charset="0"/>
            </a:endParaRPr>
          </a:p>
          <a:p>
            <a:pPr defTabSz="457200">
              <a:spcBef>
                <a:spcPts val="6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400" b="1" dirty="0" err="1">
                <a:solidFill>
                  <a:srgbClr val="000000"/>
                </a:solidFill>
                <a:latin typeface="Arial" panose="020B0604020202020204" pitchFamily="34" charset="0"/>
              </a:rPr>
              <a:t>ON p.id = s.id_product</a:t>
            </a:r>
            <a:endParaRPr lang="en-US" altLang="x-none" sz="2400" b="1" dirty="0" err="1">
              <a:solidFill>
                <a:srgbClr val="000000"/>
              </a:solidFill>
              <a:latin typeface="Arial" panose="020B0604020202020204" pitchFamily="34" charset="0"/>
            </a:endParaRPr>
          </a:p>
          <a:p>
            <a:pPr defTabSz="457200">
              <a:spcBef>
                <a:spcPts val="6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400" b="1" dirty="0" err="1">
                <a:solidFill>
                  <a:srgbClr val="000000"/>
                </a:solidFill>
                <a:latin typeface="Arial" panose="020B0604020202020204" pitchFamily="34" charset="0"/>
              </a:rPr>
              <a:t>WHERE s.quantity &gt; ALL(SELECT s.quantity</a:t>
            </a:r>
            <a:endParaRPr lang="en-US" altLang="x-none" sz="2400" b="1" dirty="0" err="1">
              <a:solidFill>
                <a:srgbClr val="000000"/>
              </a:solidFill>
              <a:latin typeface="Arial" panose="020B0604020202020204" pitchFamily="34" charset="0"/>
            </a:endParaRPr>
          </a:p>
          <a:p>
            <a:pPr defTabSz="457200">
              <a:spcBef>
                <a:spcPts val="6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400" b="1" dirty="0" err="1">
                <a:solidFill>
                  <a:srgbClr val="000000"/>
                </a:solidFill>
                <a:latin typeface="Arial" panose="020B0604020202020204" pitchFamily="34" charset="0"/>
              </a:rPr>
              <a:t>FROM Sale s JOIN Product p ON p.id = s.id_product</a:t>
            </a:r>
            <a:endParaRPr lang="en-US" altLang="x-none" sz="2400" b="1" dirty="0" err="1">
              <a:solidFill>
                <a:srgbClr val="000000"/>
              </a:solidFill>
              <a:latin typeface="Arial" panose="020B0604020202020204" pitchFamily="34" charset="0"/>
            </a:endParaRPr>
          </a:p>
          <a:p>
            <a:pPr defTabSz="457200">
              <a:spcBef>
                <a:spcPts val="6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400" b="1" dirty="0" err="1">
                <a:solidFill>
                  <a:srgbClr val="000000"/>
                </a:solidFill>
                <a:latin typeface="Arial" panose="020B0604020202020204" pitchFamily="34" charset="0"/>
              </a:rPr>
              <a:t>JOIN Category c ON p.id_category = c.id</a:t>
            </a:r>
            <a:endParaRPr lang="en-US" altLang="x-none" sz="2400" b="1" dirty="0" err="1">
              <a:solidFill>
                <a:srgbClr val="000000"/>
              </a:solidFill>
              <a:latin typeface="Arial" panose="020B0604020202020204" pitchFamily="34" charset="0"/>
            </a:endParaRPr>
          </a:p>
          <a:p>
            <a:pPr defTabSz="457200">
              <a:spcBef>
                <a:spcPts val="6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400" b="1" dirty="0" err="1">
                <a:solidFill>
                  <a:srgbClr val="000000"/>
                </a:solidFill>
                <a:latin typeface="Arial" panose="020B0604020202020204" pitchFamily="34" charset="0"/>
              </a:rPr>
              <a:t>WHERE c.name LIKE '</a:t>
            </a:r>
            <a:r>
              <a:rPr lang="ru-RU" altLang="x-none" sz="2400" b="1" dirty="0" err="1">
                <a:solidFill>
                  <a:srgbClr val="000000"/>
                </a:solidFill>
                <a:latin typeface="Arial" panose="020B0604020202020204" pitchFamily="34" charset="0"/>
              </a:rPr>
              <a:t>Фрукт</a:t>
            </a:r>
            <a:r>
              <a:rPr lang="uk-UA" altLang="ru-RU" sz="2400" b="1" dirty="0" err="1">
                <a:solidFill>
                  <a:srgbClr val="000000"/>
                </a:solidFill>
                <a:latin typeface="Arial" panose="020B0604020202020204" pitchFamily="34" charset="0"/>
              </a:rPr>
              <a:t>и</a:t>
            </a:r>
            <a:r>
              <a:rPr lang="ru-RU" altLang="x-none" sz="2400" b="1" dirty="0" err="1">
                <a:solidFill>
                  <a:srgbClr val="000000"/>
                </a:solidFill>
                <a:latin typeface="Arial" panose="020B0604020202020204" pitchFamily="34" charset="0"/>
              </a:rPr>
              <a:t>')</a:t>
            </a:r>
            <a:endParaRPr lang="ru-RU" altLang="x-none" sz="2400" b="1" dirty="0" err="1">
              <a:solidFill>
                <a:srgbClr val="000000"/>
              </a:solidFill>
              <a:latin typeface="Arial" panose="020B0604020202020204" pitchFamily="34" charset="0"/>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Text Box 430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UNION</a:t>
            </a:r>
            <a:endParaRPr lang="en-US" altLang="x-none" sz="4200" dirty="0" err="1">
              <a:solidFill>
                <a:srgbClr val="FFFFFF"/>
              </a:solidFill>
              <a:latin typeface="Arial" panose="020B0604020202020204" pitchFamily="34" charset="0"/>
            </a:endParaRPr>
          </a:p>
        </p:txBody>
      </p:sp>
      <p:sp>
        <p:nvSpPr>
          <p:cNvPr id="81922" name="Text Box 43009"/>
          <p:cNvSpPr txBox="1"/>
          <p:nvPr/>
        </p:nvSpPr>
        <p:spPr>
          <a:xfrm>
            <a:off x="609283" y="1493203"/>
            <a:ext cx="7924800" cy="4419600"/>
          </a:xfrm>
          <a:prstGeom prst="rect">
            <a:avLst/>
          </a:prstGeom>
          <a:noFill/>
          <a:ln w="9525">
            <a:noFill/>
          </a:ln>
        </p:spPr>
        <p:txBody>
          <a:bodyPr wrap="square" lIns="91440" tIns="45720" rIns="91440" bIns="45720" anchor="t" anchorCtr="0"/>
          <a:p>
            <a:pPr defTabSz="457200">
              <a:spcBef>
                <a:spcPts val="8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400" dirty="0" err="1">
                <a:solidFill>
                  <a:srgbClr val="000000"/>
                </a:solidFill>
                <a:latin typeface="Arial" panose="020B0604020202020204" pitchFamily="34" charset="0"/>
              </a:rPr>
              <a:t>Бувають ситуації, коли потрібно об'єднати в єдиний запит результати кількох різних запитів. Мова SQL надає таку можливість за умови, </a:t>
            </a:r>
            <a:r>
              <a:rPr lang="uk-UA" altLang="en-US" sz="3400" dirty="0" err="1">
                <a:solidFill>
                  <a:srgbClr val="000000"/>
                </a:solidFill>
                <a:latin typeface="Arial" panose="020B0604020202020204" pitchFamily="34" charset="0"/>
              </a:rPr>
              <a:t>    як</a:t>
            </a:r>
            <a:r>
              <a:rPr lang="en-US" altLang="en-US" sz="3400" dirty="0" err="1">
                <a:solidFill>
                  <a:srgbClr val="000000"/>
                </a:solidFill>
                <a:latin typeface="Arial" panose="020B0604020202020204" pitchFamily="34" charset="0"/>
              </a:rPr>
              <a:t>що типи і кількість полів, що повертаються всіма запитами, будуть однакові. Для цього використовується оператор UNION.</a:t>
            </a:r>
            <a:endParaRPr lang="en-US" altLang="en-US" sz="3400" dirty="0" err="1">
              <a:solidFill>
                <a:srgbClr val="000000"/>
              </a:solidFill>
              <a:latin typeface="Arial" panose="020B0604020202020204" pitchFamily="34"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Text Box 4403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Синтаксис </a:t>
            </a:r>
            <a:r>
              <a:rPr lang="en-US" altLang="x-none" sz="4200" dirty="0" err="1">
                <a:solidFill>
                  <a:srgbClr val="FFFFFF"/>
                </a:solidFill>
                <a:latin typeface="Arial" panose="020B0604020202020204" pitchFamily="34" charset="0"/>
              </a:rPr>
              <a:t>UNION</a:t>
            </a:r>
            <a:endParaRPr lang="en-US" altLang="x-none" sz="4200" dirty="0" err="1">
              <a:solidFill>
                <a:srgbClr val="FFFFFF"/>
              </a:solidFill>
              <a:latin typeface="Arial" panose="020B0604020202020204" pitchFamily="34" charset="0"/>
            </a:endParaRPr>
          </a:p>
        </p:txBody>
      </p:sp>
      <p:sp>
        <p:nvSpPr>
          <p:cNvPr id="83970" name="Text Box 44033"/>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uk-UA" altLang="ru-RU" sz="3200" dirty="0" err="1">
                <a:solidFill>
                  <a:srgbClr val="000000"/>
                </a:solidFill>
                <a:latin typeface="Arial" panose="020B0604020202020204" pitchFamily="34" charset="0"/>
              </a:rPr>
              <a:t>Загальний вигляд</a:t>
            </a:r>
            <a:r>
              <a:rPr lang="ru-RU" altLang="x-none" sz="3200" dirty="0" err="1">
                <a:solidFill>
                  <a:srgbClr val="000000"/>
                </a:solidFill>
                <a:latin typeface="Arial" panose="020B0604020202020204" pitchFamily="34" charset="0"/>
              </a:rPr>
              <a:t> оператора </a:t>
            </a:r>
            <a:r>
              <a:rPr lang="en-US" altLang="x-none" sz="3200" dirty="0" err="1">
                <a:solidFill>
                  <a:srgbClr val="000000"/>
                </a:solidFill>
                <a:latin typeface="Arial" panose="020B0604020202020204" pitchFamily="34" charset="0"/>
              </a:rPr>
              <a:t>UNION:</a:t>
            </a:r>
            <a:endParaRPr lang="en-US" altLang="x-none" sz="3200" dirty="0" err="1">
              <a:solidFill>
                <a:srgbClr val="000000"/>
              </a:solidFill>
              <a:latin typeface="Arial" panose="020B0604020202020204" pitchFamily="34" charset="0"/>
            </a:endParaRPr>
          </a:p>
          <a:p>
            <a:pPr defTabSz="457200">
              <a:spcBef>
                <a:spcPts val="800"/>
              </a:spcBef>
              <a:buClr>
                <a:srgbClr val="996666"/>
              </a:buClr>
              <a:buSzPct val="80000"/>
              <a:buFont typeface="Wingdings" panose="05000000000000000000" pitchFamily="2" charset="2"/>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SELECT ...</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UNION</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SELECT</a:t>
            </a:r>
            <a:r>
              <a:rPr lang="ru-RU" altLang="x-none" sz="3200" b="1" dirty="0" err="1">
                <a:solidFill>
                  <a:srgbClr val="000000"/>
                </a:solidFill>
                <a:latin typeface="Arial" panose="020B0604020202020204" pitchFamily="34" charset="0"/>
              </a:rPr>
              <a:t> ...</a:t>
            </a:r>
            <a:endParaRPr lang="ru-RU"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UNION</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SELECT</a:t>
            </a:r>
            <a:r>
              <a:rPr lang="ru-RU" altLang="x-none" sz="3200" b="1" dirty="0" err="1">
                <a:solidFill>
                  <a:srgbClr val="000000"/>
                </a:solidFill>
                <a:latin typeface="Arial" panose="020B0604020202020204" pitchFamily="34" charset="0"/>
              </a:rPr>
              <a:t> ...</a:t>
            </a:r>
            <a:endParaRPr lang="ru-RU"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Text Box 4505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Приклад </a:t>
            </a:r>
            <a:r>
              <a:rPr lang="ru-RU" altLang="x-none" sz="4200" dirty="0" err="1">
                <a:solidFill>
                  <a:srgbClr val="FFFFFF"/>
                </a:solidFill>
                <a:latin typeface="Arial" panose="020B0604020202020204" pitchFamily="34" charset="0"/>
              </a:rPr>
              <a:t>на </a:t>
            </a:r>
            <a:r>
              <a:rPr lang="en-US" altLang="x-none" sz="4200" dirty="0" err="1">
                <a:solidFill>
                  <a:srgbClr val="FFFFFF"/>
                </a:solidFill>
                <a:latin typeface="Arial" panose="020B0604020202020204" pitchFamily="34" charset="0"/>
              </a:rPr>
              <a:t>UNION</a:t>
            </a:r>
            <a:endParaRPr lang="en-US" altLang="x-none" sz="4200" dirty="0" err="1">
              <a:solidFill>
                <a:srgbClr val="FFFFFF"/>
              </a:solidFill>
              <a:latin typeface="Arial" panose="020B0604020202020204" pitchFamily="34" charset="0"/>
            </a:endParaRPr>
          </a:p>
        </p:txBody>
      </p:sp>
      <p:sp>
        <p:nvSpPr>
          <p:cNvPr id="86018" name="Text Box 45057"/>
          <p:cNvSpPr txBox="1"/>
          <p:nvPr/>
        </p:nvSpPr>
        <p:spPr>
          <a:xfrm>
            <a:off x="609600" y="1484313"/>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Наприклад, якщо є таблиці </a:t>
            </a:r>
            <a:r>
              <a:rPr lang="en-US" altLang="en-US" sz="3200" dirty="0" err="1">
                <a:solidFill>
                  <a:srgbClr val="000000"/>
                </a:solidFill>
                <a:latin typeface="Arial" panose="020B0604020202020204" pitchFamily="34" charset="0"/>
              </a:rPr>
              <a:t>«</a:t>
            </a:r>
            <a:r>
              <a:rPr lang="en-US" altLang="en-US" sz="3200" dirty="0" err="1">
                <a:solidFill>
                  <a:srgbClr val="000000"/>
                </a:solidFill>
                <a:latin typeface="Arial" panose="020B0604020202020204" pitchFamily="34" charset="0"/>
              </a:rPr>
              <a:t>Студенти</a:t>
            </a:r>
            <a:r>
              <a:rPr lang="en-US" altLang="en-US" sz="3200" dirty="0" err="1">
                <a:solidFill>
                  <a:srgbClr val="000000"/>
                </a:solidFill>
                <a:latin typeface="Arial" panose="020B0604020202020204" pitchFamily="34" charset="0"/>
              </a:rPr>
              <a:t>»</a:t>
            </a:r>
            <a:r>
              <a:rPr lang="en-US" altLang="en-US" sz="3200" dirty="0" err="1">
                <a:solidFill>
                  <a:srgbClr val="000000"/>
                </a:solidFill>
                <a:latin typeface="Arial" panose="020B0604020202020204" pitchFamily="34" charset="0"/>
              </a:rPr>
              <a:t> </a:t>
            </a:r>
            <a:r>
              <a:rPr lang="uk-UA" altLang="en-US" sz="3200" dirty="0" err="1">
                <a:solidFill>
                  <a:srgbClr val="000000"/>
                </a:solidFill>
                <a:latin typeface="Arial" panose="020B0604020202020204" pitchFamily="34" charset="0"/>
              </a:rPr>
              <a:t> та</a:t>
            </a:r>
            <a:r>
              <a:rPr lang="en-US"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a:t>
            </a:r>
            <a:r>
              <a:rPr lang="en-US" altLang="en-US" sz="3200" dirty="0" err="1">
                <a:solidFill>
                  <a:srgbClr val="000000"/>
                </a:solidFill>
                <a:latin typeface="Arial" panose="020B0604020202020204" pitchFamily="34" charset="0"/>
              </a:rPr>
              <a:t>Викладачі</a:t>
            </a:r>
            <a:r>
              <a:rPr lang="en-US" altLang="en-US" sz="3200" dirty="0" err="1">
                <a:solidFill>
                  <a:srgbClr val="000000"/>
                </a:solidFill>
                <a:latin typeface="Arial" panose="020B0604020202020204" pitchFamily="34" charset="0"/>
              </a:rPr>
              <a:t>»</a:t>
            </a:r>
            <a:r>
              <a:rPr lang="en-US" altLang="en-US" sz="3200" dirty="0" err="1">
                <a:solidFill>
                  <a:srgbClr val="000000"/>
                </a:solidFill>
                <a:latin typeface="Arial" panose="020B0604020202020204" pitchFamily="34" charset="0"/>
              </a:rPr>
              <a:t>, то отримати загальний список прізвищ обох можна наступним чином</a:t>
            </a:r>
            <a:r>
              <a:rPr lang="ru-RU" altLang="x-none" sz="3200" dirty="0" err="1">
                <a:solidFill>
                  <a:srgbClr val="000000"/>
                </a:solidFill>
                <a:latin typeface="Arial" panose="020B0604020202020204" pitchFamily="34" charset="0"/>
              </a:rPr>
              <a:t>:</a:t>
            </a:r>
            <a:endParaRPr lang="ru-RU" altLang="x-none"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name</a:t>
            </a:r>
            <a:r>
              <a:rPr lang="ru-RU" altLang="x-none" sz="3200"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Students</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UNION</a:t>
            </a:r>
            <a:endParaRPr lang="en-US" altLang="x-none" sz="3200" b="1" dirty="0" err="1">
              <a:solidFill>
                <a:srgbClr val="0070C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name</a:t>
            </a:r>
            <a:r>
              <a:rPr lang="ru-RU" altLang="x-none" sz="3200"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Teachers</a:t>
            </a:r>
            <a:endParaRPr lang="en-US"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ext Box 819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Декартовий добуток</a:t>
            </a:r>
            <a:endParaRPr lang="uk-UA" altLang="ru-RU" sz="4200" dirty="0" err="1">
              <a:solidFill>
                <a:srgbClr val="FFFFFF"/>
              </a:solidFill>
              <a:latin typeface="Arial" panose="020B0604020202020204" pitchFamily="34" charset="0"/>
            </a:endParaRPr>
          </a:p>
        </p:txBody>
      </p:sp>
      <p:sp>
        <p:nvSpPr>
          <p:cNvPr id="12290" name="Text Box 8193"/>
          <p:cNvSpPr txBox="1"/>
          <p:nvPr/>
        </p:nvSpPr>
        <p:spPr>
          <a:xfrm>
            <a:off x="609600" y="1484313"/>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900" dirty="0" err="1">
                <a:solidFill>
                  <a:srgbClr val="000000"/>
                </a:solidFill>
                <a:latin typeface="Arial" panose="020B0604020202020204" pitchFamily="34" charset="0"/>
              </a:rPr>
              <a:t>Логіка роботи запропонованого прикладу базується на принципі декартового добутку, </a:t>
            </a:r>
            <a:r>
              <a:rPr lang="uk-UA" altLang="en-US" sz="2900" dirty="0" err="1">
                <a:solidFill>
                  <a:srgbClr val="000000"/>
                </a:solidFill>
                <a:latin typeface="Arial" panose="020B0604020202020204" pitchFamily="34" charset="0"/>
              </a:rPr>
              <a:t>а це </a:t>
            </a:r>
            <a:r>
              <a:rPr lang="en-US" altLang="en-US" sz="2900" dirty="0" err="1">
                <a:solidFill>
                  <a:srgbClr val="000000"/>
                </a:solidFill>
                <a:latin typeface="Arial" panose="020B0604020202020204" pitchFamily="34" charset="0"/>
              </a:rPr>
              <a:t>означає, що система управління базами даних (СУБД) повинна перебирати всі можливі комбінації записів з таблиць </a:t>
            </a:r>
            <a:r>
              <a:rPr lang="en-US" altLang="en-US" sz="2900" dirty="0" err="1">
                <a:solidFill>
                  <a:srgbClr val="000000"/>
                </a:solidFill>
                <a:latin typeface="Arial" panose="020B0604020202020204" pitchFamily="34" charset="0"/>
              </a:rPr>
              <a:t>«</a:t>
            </a:r>
            <a:r>
              <a:rPr lang="en-US" altLang="en-US" sz="2900" dirty="0" err="1">
                <a:solidFill>
                  <a:srgbClr val="000000"/>
                </a:solidFill>
                <a:latin typeface="Arial" panose="020B0604020202020204" pitchFamily="34" charset="0"/>
              </a:rPr>
              <a:t>Продукти</a:t>
            </a:r>
            <a:r>
              <a:rPr lang="en-US" altLang="en-US" sz="2900" dirty="0" err="1">
                <a:solidFill>
                  <a:srgbClr val="000000"/>
                </a:solidFill>
                <a:latin typeface="Arial" panose="020B0604020202020204" pitchFamily="34" charset="0"/>
              </a:rPr>
              <a:t>»</a:t>
            </a:r>
            <a:r>
              <a:rPr lang="en-US" altLang="en-US" sz="2900" dirty="0" err="1">
                <a:solidFill>
                  <a:srgbClr val="000000"/>
                </a:solidFill>
                <a:latin typeface="Arial" panose="020B0604020202020204" pitchFamily="34" charset="0"/>
              </a:rPr>
              <a:t> та </a:t>
            </a:r>
            <a:r>
              <a:rPr lang="en-US" altLang="en-US" sz="2900" dirty="0" err="1">
                <a:solidFill>
                  <a:srgbClr val="000000"/>
                </a:solidFill>
                <a:latin typeface="Arial" panose="020B0604020202020204" pitchFamily="34" charset="0"/>
              </a:rPr>
              <a:t>«</a:t>
            </a:r>
            <a:r>
              <a:rPr lang="en-US" altLang="en-US" sz="2900" dirty="0" err="1">
                <a:solidFill>
                  <a:srgbClr val="000000"/>
                </a:solidFill>
                <a:latin typeface="Arial" panose="020B0604020202020204" pitchFamily="34" charset="0"/>
              </a:rPr>
              <a:t>Категорії</a:t>
            </a:r>
            <a:r>
              <a:rPr lang="en-US" altLang="en-US" sz="2900" dirty="0" err="1">
                <a:solidFill>
                  <a:srgbClr val="000000"/>
                </a:solidFill>
                <a:latin typeface="Arial" panose="020B0604020202020204" pitchFamily="34" charset="0"/>
              </a:rPr>
              <a:t>»</a:t>
            </a:r>
            <a:r>
              <a:rPr lang="en-US" altLang="en-US" sz="2900" dirty="0" err="1">
                <a:solidFill>
                  <a:srgbClr val="000000"/>
                </a:solidFill>
                <a:latin typeface="Arial" panose="020B0604020202020204" pitchFamily="34" charset="0"/>
              </a:rPr>
              <a:t>. Це може призвести до значного зростання кількості операцій при виконанні запиту, особливо якщо таблиці містять велику кількість записів.</a:t>
            </a:r>
            <a:endParaRPr lang="en-US" altLang="en-US" sz="2900" dirty="0" err="1">
              <a:solidFill>
                <a:srgbClr val="000000"/>
              </a:solidFill>
              <a:latin typeface="Arial" panose="020B0604020202020204" pitchFamily="34" charset="0"/>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Text Box 4608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Обмеження </a:t>
            </a:r>
            <a:r>
              <a:rPr lang="en-US" altLang="x-none" sz="4200" dirty="0" err="1">
                <a:solidFill>
                  <a:srgbClr val="FFFFFF"/>
                </a:solidFill>
                <a:latin typeface="Arial" panose="020B0604020202020204" pitchFamily="34" charset="0"/>
              </a:rPr>
              <a:t>UNION</a:t>
            </a:r>
            <a:endParaRPr lang="en-US" altLang="x-none" sz="4200" dirty="0" err="1">
              <a:solidFill>
                <a:srgbClr val="FFFFFF"/>
              </a:solidFill>
              <a:latin typeface="Arial" panose="020B0604020202020204" pitchFamily="34" charset="0"/>
            </a:endParaRPr>
          </a:p>
        </p:txBody>
      </p:sp>
      <p:sp>
        <p:nvSpPr>
          <p:cNvPr id="88066" name="Text Box 46081"/>
          <p:cNvSpPr txBox="1"/>
          <p:nvPr/>
        </p:nvSpPr>
        <p:spPr>
          <a:xfrm>
            <a:off x="609600" y="1484313"/>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По-перше, обидва запити повинні повертати однакову кількість полів. </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По-друге, типи цих полів мають бути однаковими. Ці обмеження логічні, </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адже в іншому випадку не зрозуміло, </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як С</a:t>
            </a:r>
            <a:r>
              <a:rPr lang="uk-UA" altLang="en-US" sz="3200" dirty="0" err="1">
                <a:solidFill>
                  <a:srgbClr val="000000"/>
                </a:solidFill>
                <a:latin typeface="Arial" panose="020B0604020202020204" pitchFamily="34" charset="0"/>
              </a:rPr>
              <a:t>К</a:t>
            </a:r>
            <a:r>
              <a:rPr lang="en-US" altLang="en-US" sz="3200" dirty="0" err="1">
                <a:solidFill>
                  <a:srgbClr val="000000"/>
                </a:solidFill>
                <a:latin typeface="Arial" panose="020B0604020202020204" pitchFamily="34" charset="0"/>
              </a:rPr>
              <a:t>БД, яка обробляє вибірки, повинна буде поєднувати в єдину вибірку абсолютно різні поля.</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Text Box 4710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Ще приклад </a:t>
            </a:r>
            <a:r>
              <a:rPr lang="ru-RU" altLang="x-none" sz="4200" dirty="0" err="1">
                <a:solidFill>
                  <a:srgbClr val="FFFFFF"/>
                </a:solidFill>
                <a:latin typeface="Arial" panose="020B0604020202020204" pitchFamily="34" charset="0"/>
              </a:rPr>
              <a:t>на </a:t>
            </a:r>
            <a:r>
              <a:rPr lang="en-US" altLang="x-none" sz="4200" dirty="0" err="1">
                <a:solidFill>
                  <a:srgbClr val="FFFFFF"/>
                </a:solidFill>
                <a:latin typeface="Arial" panose="020B0604020202020204" pitchFamily="34" charset="0"/>
              </a:rPr>
              <a:t>UNION</a:t>
            </a:r>
            <a:endParaRPr lang="en-US" altLang="x-none" sz="4200" dirty="0" err="1">
              <a:solidFill>
                <a:srgbClr val="FFFFFF"/>
              </a:solidFill>
              <a:latin typeface="Arial" panose="020B0604020202020204" pitchFamily="34" charset="0"/>
            </a:endParaRPr>
          </a:p>
        </p:txBody>
      </p:sp>
      <p:sp>
        <p:nvSpPr>
          <p:cNvPr id="90114" name="Text Box 47105"/>
          <p:cNvSpPr txBox="1"/>
          <p:nvPr/>
        </p:nvSpPr>
        <p:spPr>
          <a:xfrm>
            <a:off x="463550" y="1341438"/>
            <a:ext cx="8140700" cy="4419600"/>
          </a:xfrm>
          <a:prstGeom prst="rect">
            <a:avLst/>
          </a:prstGeom>
          <a:noFill/>
          <a:ln w="9525">
            <a:noFill/>
          </a:ln>
        </p:spPr>
        <p:txBody>
          <a:bodyPr wrap="square" lIns="91440" tIns="45720" rIns="91440" bIns="45720" anchor="t" anchorCtr="0"/>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uk-UA" altLang="en-US" sz="2500" dirty="0" err="1">
                <a:solidFill>
                  <a:srgbClr val="000000"/>
                </a:solidFill>
                <a:latin typeface="Arial" panose="020B0604020202020204" pitchFamily="34" charset="0"/>
              </a:rPr>
              <a:t>З</a:t>
            </a:r>
            <a:r>
              <a:rPr lang="en-US" altLang="en-US" sz="2500" dirty="0" err="1">
                <a:solidFill>
                  <a:srgbClr val="000000"/>
                </a:solidFill>
                <a:latin typeface="Arial" panose="020B0604020202020204" pitchFamily="34" charset="0"/>
              </a:rPr>
              <a:t>апити</a:t>
            </a:r>
            <a:r>
              <a:rPr lang="uk-UA" altLang="en-US" sz="2500" dirty="0" err="1">
                <a:solidFill>
                  <a:srgbClr val="000000"/>
                </a:solidFill>
                <a:latin typeface="Arial" panose="020B0604020202020204" pitchFamily="34" charset="0"/>
              </a:rPr>
              <a:t>, що об’єднуються,</a:t>
            </a:r>
            <a:r>
              <a:rPr lang="en-US" altLang="en-US" sz="2500" dirty="0" err="1">
                <a:solidFill>
                  <a:srgbClr val="000000"/>
                </a:solidFill>
                <a:latin typeface="Arial" panose="020B0604020202020204" pitchFamily="34" charset="0"/>
              </a:rPr>
              <a:t> можуть бути будь-якої складності, головне, щоб виконувались вказані обмеження. Наприклад, можна скористатися агрегатними функціями</a:t>
            </a:r>
            <a:r>
              <a:rPr lang="ru-RU" altLang="x-none" sz="2500" dirty="0" err="1">
                <a:solidFill>
                  <a:srgbClr val="000000"/>
                </a:solidFill>
                <a:latin typeface="Arial" panose="020B0604020202020204" pitchFamily="34" charset="0"/>
              </a:rPr>
              <a:t>:</a:t>
            </a:r>
            <a:endParaRPr lang="ru-RU" altLang="x-none" sz="2500" dirty="0" err="1">
              <a:solidFill>
                <a:srgbClr val="00000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2700" dirty="0" err="1">
              <a:solidFill>
                <a:srgbClr val="00000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700" b="1" dirty="0" err="1">
                <a:solidFill>
                  <a:srgbClr val="0070C0"/>
                </a:solidFill>
                <a:latin typeface="Arial" panose="020B0604020202020204" pitchFamily="34" charset="0"/>
              </a:rPr>
              <a:t>SELECT</a:t>
            </a:r>
            <a:r>
              <a:rPr lang="en-US" altLang="x-none" sz="2700" b="1" dirty="0" err="1">
                <a:solidFill>
                  <a:srgbClr val="000000"/>
                </a:solidFill>
                <a:latin typeface="Arial" panose="020B0604020202020204" pitchFamily="34" charset="0"/>
              </a:rPr>
              <a:t> </a:t>
            </a:r>
            <a:r>
              <a:rPr lang="en-US" altLang="x-none" sz="2700" b="1" dirty="0" err="1">
                <a:solidFill>
                  <a:srgbClr val="C00000"/>
                </a:solidFill>
                <a:latin typeface="Arial" panose="020B0604020202020204" pitchFamily="34" charset="0"/>
              </a:rPr>
              <a:t>'</a:t>
            </a:r>
            <a:r>
              <a:rPr lang="ru-RU" altLang="x-none" sz="2700" b="1" dirty="0" err="1">
                <a:solidFill>
                  <a:srgbClr val="C00000"/>
                </a:solidFill>
                <a:latin typeface="Arial" panose="020B0604020202020204" pitchFamily="34" charset="0"/>
              </a:rPr>
              <a:t>Студент</a:t>
            </a:r>
            <a:r>
              <a:rPr lang="uk-UA" altLang="ru-RU" sz="2700" b="1" dirty="0" err="1">
                <a:solidFill>
                  <a:srgbClr val="C00000"/>
                </a:solidFill>
                <a:latin typeface="Arial" panose="020B0604020202020204" pitchFamily="34" charset="0"/>
              </a:rPr>
              <a:t>и</a:t>
            </a:r>
            <a:r>
              <a:rPr lang="en-US" altLang="x-none" sz="2700" b="1" dirty="0" err="1">
                <a:solidFill>
                  <a:srgbClr val="C00000"/>
                </a:solidFill>
                <a:latin typeface="Arial" panose="020B0604020202020204" pitchFamily="34" charset="0"/>
              </a:rPr>
              <a:t>'</a:t>
            </a:r>
            <a:r>
              <a:rPr lang="en-US" altLang="x-none" sz="2700" b="1" dirty="0" err="1">
                <a:solidFill>
                  <a:srgbClr val="000000"/>
                </a:solidFill>
                <a:latin typeface="Arial" panose="020B0604020202020204" pitchFamily="34" charset="0"/>
              </a:rPr>
              <a:t> </a:t>
            </a:r>
            <a:r>
              <a:rPr lang="en-US" altLang="x-none" sz="2700" b="1" dirty="0" err="1">
                <a:solidFill>
                  <a:srgbClr val="0070C0"/>
                </a:solidFill>
                <a:latin typeface="Arial" panose="020B0604020202020204" pitchFamily="34" charset="0"/>
              </a:rPr>
              <a:t>AS</a:t>
            </a:r>
            <a:r>
              <a:rPr lang="en-US" altLang="x-none" sz="2700" b="1" dirty="0" err="1">
                <a:solidFill>
                  <a:srgbClr val="000000"/>
                </a:solidFill>
                <a:latin typeface="Arial" panose="020B0604020202020204" pitchFamily="34" charset="0"/>
              </a:rPr>
              <a:t> </a:t>
            </a:r>
            <a:r>
              <a:rPr lang="en-US" altLang="x-none" sz="2700" b="1" dirty="0" err="1">
                <a:solidFill>
                  <a:srgbClr val="C00000"/>
                </a:solidFill>
                <a:latin typeface="Arial" panose="020B0604020202020204" pitchFamily="34" charset="0"/>
              </a:rPr>
              <a:t>'</a:t>
            </a:r>
            <a:r>
              <a:rPr lang="uk-UA" altLang="en-US" sz="2700" b="1" dirty="0" err="1">
                <a:solidFill>
                  <a:srgbClr val="C00000"/>
                </a:solidFill>
                <a:latin typeface="Arial" panose="020B0604020202020204" pitchFamily="34" charset="0"/>
              </a:rPr>
              <a:t>Х</a:t>
            </a:r>
            <a:r>
              <a:rPr lang="ru-RU" altLang="x-none" sz="2700" b="1" dirty="0" err="1">
                <a:solidFill>
                  <a:srgbClr val="C00000"/>
                </a:solidFill>
                <a:latin typeface="Arial" panose="020B0604020202020204" pitchFamily="34" charset="0"/>
              </a:rPr>
              <a:t>то</a:t>
            </a:r>
            <a:r>
              <a:rPr lang="uk-UA" altLang="ru-RU" sz="2700" b="1" dirty="0" err="1">
                <a:solidFill>
                  <a:srgbClr val="C00000"/>
                </a:solidFill>
                <a:latin typeface="Arial" panose="020B0604020202020204" pitchFamily="34" charset="0"/>
              </a:rPr>
              <a:t> це</a:t>
            </a:r>
            <a:r>
              <a:rPr lang="en-US" altLang="x-none" sz="2700" b="1" dirty="0" err="1">
                <a:solidFill>
                  <a:srgbClr val="C00000"/>
                </a:solidFill>
                <a:latin typeface="Arial" panose="020B0604020202020204" pitchFamily="34" charset="0"/>
              </a:rPr>
              <a:t>'</a:t>
            </a:r>
            <a:r>
              <a:rPr lang="en-US" altLang="x-none" sz="2700" b="1" dirty="0" err="1">
                <a:solidFill>
                  <a:srgbClr val="000000"/>
                </a:solidFill>
                <a:latin typeface="Arial" panose="020B0604020202020204" pitchFamily="34" charset="0"/>
              </a:rPr>
              <a:t>, </a:t>
            </a:r>
            <a:r>
              <a:rPr lang="en-US" altLang="x-none" sz="2700" b="1" dirty="0" err="1">
                <a:solidFill>
                  <a:srgbClr val="7030A0"/>
                </a:solidFill>
                <a:latin typeface="Arial" panose="020B0604020202020204" pitchFamily="34" charset="0"/>
              </a:rPr>
              <a:t>COUNT</a:t>
            </a:r>
            <a:r>
              <a:rPr lang="en-US" altLang="x-none" sz="2700" b="1" dirty="0" err="1">
                <a:solidFill>
                  <a:srgbClr val="000000"/>
                </a:solidFill>
                <a:latin typeface="Arial" panose="020B0604020202020204" pitchFamily="34" charset="0"/>
              </a:rPr>
              <a:t>(*) </a:t>
            </a:r>
            <a:r>
              <a:rPr lang="en-US" altLang="x-none" sz="2700" b="1" dirty="0" err="1">
                <a:solidFill>
                  <a:srgbClr val="0070C0"/>
                </a:solidFill>
                <a:latin typeface="Arial" panose="020B0604020202020204" pitchFamily="34" charset="0"/>
              </a:rPr>
              <a:t>AS</a:t>
            </a:r>
            <a:r>
              <a:rPr lang="en-US" altLang="x-none" sz="2700" b="1" dirty="0" err="1">
                <a:solidFill>
                  <a:srgbClr val="000000"/>
                </a:solidFill>
                <a:latin typeface="Arial" panose="020B0604020202020204" pitchFamily="34" charset="0"/>
              </a:rPr>
              <a:t> </a:t>
            </a:r>
            <a:r>
              <a:rPr lang="en-US" altLang="x-none" sz="2700" b="1" dirty="0" err="1">
                <a:solidFill>
                  <a:srgbClr val="C00000"/>
                </a:solidFill>
                <a:latin typeface="Arial" panose="020B0604020202020204" pitchFamily="34" charset="0"/>
              </a:rPr>
              <a:t>'</a:t>
            </a:r>
            <a:r>
              <a:rPr lang="ru-RU" altLang="x-none" sz="2700" b="1" dirty="0" err="1">
                <a:solidFill>
                  <a:srgbClr val="C00000"/>
                </a:solidFill>
                <a:latin typeface="Arial" panose="020B0604020202020204" pitchFamily="34" charset="0"/>
              </a:rPr>
              <a:t>К</a:t>
            </a:r>
            <a:r>
              <a:rPr lang="uk-UA" altLang="ru-RU" sz="2700" b="1" dirty="0" err="1">
                <a:solidFill>
                  <a:srgbClr val="C00000"/>
                </a:solidFill>
                <a:latin typeface="Arial" panose="020B0604020202020204" pitchFamily="34" charset="0"/>
              </a:rPr>
              <a:t>ількість</a:t>
            </a:r>
            <a:r>
              <a:rPr lang="en-US" altLang="x-none" sz="2700" b="1" dirty="0" err="1">
                <a:solidFill>
                  <a:srgbClr val="C00000"/>
                </a:solidFill>
                <a:latin typeface="Arial" panose="020B0604020202020204" pitchFamily="34" charset="0"/>
              </a:rPr>
              <a:t>'</a:t>
            </a:r>
            <a:r>
              <a:rPr lang="ru-RU" altLang="x-none" sz="2700" dirty="0" err="1">
                <a:solidFill>
                  <a:srgbClr val="000000"/>
                </a:solidFill>
                <a:latin typeface="Arial" panose="020B0604020202020204" pitchFamily="34" charset="0"/>
              </a:rPr>
              <a:t> </a:t>
            </a:r>
            <a:r>
              <a:rPr lang="en-US" altLang="x-none" sz="2700" b="1" dirty="0" err="1">
                <a:solidFill>
                  <a:srgbClr val="0070C0"/>
                </a:solidFill>
                <a:latin typeface="Arial" panose="020B0604020202020204" pitchFamily="34" charset="0"/>
              </a:rPr>
              <a:t>FROM</a:t>
            </a:r>
            <a:r>
              <a:rPr lang="en-US" altLang="x-none" sz="2700" b="1" dirty="0" err="1">
                <a:solidFill>
                  <a:srgbClr val="000000"/>
                </a:solidFill>
                <a:latin typeface="Arial" panose="020B0604020202020204" pitchFamily="34" charset="0"/>
              </a:rPr>
              <a:t> Students</a:t>
            </a:r>
            <a:endParaRPr lang="en-US" altLang="x-none" sz="2700" b="1" dirty="0" err="1">
              <a:solidFill>
                <a:srgbClr val="00000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700" b="1" dirty="0" err="1">
                <a:solidFill>
                  <a:srgbClr val="0070C0"/>
                </a:solidFill>
                <a:latin typeface="Arial" panose="020B0604020202020204" pitchFamily="34" charset="0"/>
              </a:rPr>
              <a:t>UNION</a:t>
            </a:r>
            <a:endParaRPr lang="en-US" altLang="x-none" sz="2700" b="1" dirty="0" err="1">
              <a:solidFill>
                <a:srgbClr val="0070C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700" b="1" dirty="0" err="1">
                <a:solidFill>
                  <a:srgbClr val="0070C0"/>
                </a:solidFill>
                <a:latin typeface="Arial" panose="020B0604020202020204" pitchFamily="34" charset="0"/>
              </a:rPr>
              <a:t>SELECT</a:t>
            </a:r>
            <a:r>
              <a:rPr lang="en-US" altLang="x-none" sz="2700" b="1" dirty="0" err="1">
                <a:solidFill>
                  <a:srgbClr val="000000"/>
                </a:solidFill>
                <a:latin typeface="Arial" panose="020B0604020202020204" pitchFamily="34" charset="0"/>
              </a:rPr>
              <a:t> </a:t>
            </a:r>
            <a:r>
              <a:rPr lang="en-US" altLang="x-none" sz="2700" b="1" dirty="0" err="1">
                <a:solidFill>
                  <a:srgbClr val="C00000"/>
                </a:solidFill>
                <a:latin typeface="Arial" panose="020B0604020202020204" pitchFamily="34" charset="0"/>
              </a:rPr>
              <a:t>'</a:t>
            </a:r>
            <a:r>
              <a:rPr lang="uk-UA" altLang="en-US" sz="2700" b="1" dirty="0" err="1">
                <a:solidFill>
                  <a:srgbClr val="C00000"/>
                </a:solidFill>
                <a:latin typeface="Arial" panose="020B0604020202020204" pitchFamily="34" charset="0"/>
              </a:rPr>
              <a:t>Викладачі</a:t>
            </a:r>
            <a:r>
              <a:rPr lang="en-US" altLang="x-none" sz="2700" b="1" dirty="0" err="1">
                <a:solidFill>
                  <a:srgbClr val="C00000"/>
                </a:solidFill>
                <a:latin typeface="Arial" panose="020B0604020202020204" pitchFamily="34" charset="0"/>
              </a:rPr>
              <a:t>'</a:t>
            </a:r>
            <a:r>
              <a:rPr lang="ru-RU" altLang="x-none" sz="2700" b="1" dirty="0" err="1">
                <a:solidFill>
                  <a:srgbClr val="000000"/>
                </a:solidFill>
                <a:latin typeface="Arial" panose="020B0604020202020204" pitchFamily="34" charset="0"/>
              </a:rPr>
              <a:t>, </a:t>
            </a:r>
            <a:r>
              <a:rPr lang="en-US" altLang="x-none" sz="2700" b="1" dirty="0" err="1">
                <a:solidFill>
                  <a:srgbClr val="7030A0"/>
                </a:solidFill>
                <a:latin typeface="Arial" panose="020B0604020202020204" pitchFamily="34" charset="0"/>
              </a:rPr>
              <a:t>COUNT</a:t>
            </a:r>
            <a:r>
              <a:rPr lang="en-US" altLang="x-none" sz="2700" b="1" dirty="0" err="1">
                <a:solidFill>
                  <a:srgbClr val="000000"/>
                </a:solidFill>
                <a:latin typeface="Arial" panose="020B0604020202020204" pitchFamily="34" charset="0"/>
              </a:rPr>
              <a:t>(*)</a:t>
            </a:r>
            <a:endParaRPr lang="en-US" altLang="x-none" sz="2700" b="1" dirty="0" err="1">
              <a:solidFill>
                <a:srgbClr val="00000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700" b="1" dirty="0" err="1">
                <a:solidFill>
                  <a:srgbClr val="0070C0"/>
                </a:solidFill>
                <a:latin typeface="Arial" panose="020B0604020202020204" pitchFamily="34" charset="0"/>
              </a:rPr>
              <a:t>FROM</a:t>
            </a:r>
            <a:r>
              <a:rPr lang="en-US" altLang="x-none" sz="2700" b="1" dirty="0" err="1">
                <a:solidFill>
                  <a:srgbClr val="000000"/>
                </a:solidFill>
                <a:latin typeface="Arial" panose="020B0604020202020204" pitchFamily="34" charset="0"/>
              </a:rPr>
              <a:t> Teachers</a:t>
            </a:r>
            <a:endParaRPr lang="en-US" altLang="x-none" sz="2700" b="1" dirty="0" err="1">
              <a:solidFill>
                <a:srgbClr val="00000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2700" b="1" dirty="0" err="1">
              <a:solidFill>
                <a:srgbClr val="000000"/>
              </a:solidFill>
              <a:latin typeface="Arial" panose="020B0604020202020204" pitchFamily="34" charset="0"/>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Text Box 4812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900" dirty="0" err="1">
                <a:solidFill>
                  <a:srgbClr val="FFFFFF"/>
                </a:solidFill>
                <a:latin typeface="Arial" panose="020B0604020202020204" pitchFamily="34" charset="0"/>
              </a:rPr>
              <a:t>UNION </a:t>
            </a:r>
            <a:r>
              <a:rPr lang="uk-UA" altLang="en-US" sz="3900" dirty="0" err="1">
                <a:solidFill>
                  <a:srgbClr val="FFFFFF"/>
                </a:solidFill>
                <a:latin typeface="Arial" panose="020B0604020202020204" pitchFamily="34" charset="0"/>
              </a:rPr>
              <a:t>та повтори записів</a:t>
            </a:r>
            <a:endParaRPr lang="uk-UA" altLang="en-US" sz="3900" dirty="0" err="1">
              <a:solidFill>
                <a:srgbClr val="FFFFFF"/>
              </a:solidFill>
              <a:latin typeface="Arial" panose="020B0604020202020204" pitchFamily="34" charset="0"/>
            </a:endParaRPr>
          </a:p>
        </p:txBody>
      </p:sp>
      <p:sp>
        <p:nvSpPr>
          <p:cNvPr id="92162" name="Text Box 48129"/>
          <p:cNvSpPr txBox="1"/>
          <p:nvPr/>
        </p:nvSpPr>
        <p:spPr>
          <a:xfrm>
            <a:off x="476885" y="1403668"/>
            <a:ext cx="8208963" cy="4419600"/>
          </a:xfrm>
          <a:prstGeom prst="rect">
            <a:avLst/>
          </a:prstGeom>
          <a:noFill/>
          <a:ln w="9525">
            <a:noFill/>
          </a:ln>
        </p:spPr>
        <p:txBody>
          <a:bodyPr wrap="square" lIns="91440" tIns="45720" rIns="91440" bIns="45720" anchor="t" anchorCtr="0"/>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100" dirty="0" err="1">
                <a:solidFill>
                  <a:srgbClr val="000000"/>
                </a:solidFill>
                <a:latin typeface="Arial" panose="020B0604020202020204" pitchFamily="34" charset="0"/>
              </a:rPr>
              <a:t>Може виникнути ситуація, коли й у першій, й у другій об'єднуваних вибірках можуть зустрічатися однакові записи. Оператор UNION відкидає повторювані записи, працюючи за принципом конструкції DISTINCT. Якщо потрібно, щоб результуюча вибірка містила всі повторювані записи, замість оператора UNION слід використовувати оператор </a:t>
            </a:r>
            <a:r>
              <a:rPr lang="uk-UA" altLang="en-US" sz="3100" dirty="0" err="1">
                <a:solidFill>
                  <a:srgbClr val="000000"/>
                </a:solidFill>
                <a:latin typeface="Arial" panose="020B0604020202020204" pitchFamily="34" charset="0"/>
              </a:rPr>
              <a:t>	</a:t>
            </a:r>
            <a:r>
              <a:rPr lang="en-US" altLang="en-US" sz="3100" dirty="0" err="1">
                <a:solidFill>
                  <a:srgbClr val="000000"/>
                </a:solidFill>
                <a:latin typeface="Arial" panose="020B0604020202020204" pitchFamily="34" charset="0"/>
              </a:rPr>
              <a:t>UNION ALL.</a:t>
            </a:r>
            <a:endParaRPr lang="en-US" altLang="en-US" sz="3100" dirty="0" err="1">
              <a:solidFill>
                <a:srgbClr val="000000"/>
              </a:solidFill>
              <a:latin typeface="Arial" panose="020B0604020202020204" pitchFamily="34" charset="0"/>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Text Box 4915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JOIN </a:t>
            </a:r>
            <a:r>
              <a:rPr lang="uk-UA" altLang="ru-RU" sz="4200" dirty="0" err="1">
                <a:solidFill>
                  <a:srgbClr val="FFFFFF"/>
                </a:solidFill>
                <a:latin typeface="Arial" panose="020B0604020202020204" pitchFamily="34" charset="0"/>
              </a:rPr>
              <a:t>або підзапити</a:t>
            </a:r>
            <a:r>
              <a:rPr lang="ru-RU" altLang="x-none" sz="4200" dirty="0" err="1">
                <a:solidFill>
                  <a:srgbClr val="FFFFFF"/>
                </a:solidFill>
                <a:latin typeface="Arial" panose="020B0604020202020204" pitchFamily="34" charset="0"/>
              </a:rPr>
              <a:t>?</a:t>
            </a:r>
            <a:endParaRPr lang="ru-RU" altLang="x-none" sz="4200" dirty="0" err="1">
              <a:solidFill>
                <a:srgbClr val="FFFFFF"/>
              </a:solidFill>
              <a:latin typeface="Arial" panose="020B0604020202020204" pitchFamily="34" charset="0"/>
            </a:endParaRPr>
          </a:p>
        </p:txBody>
      </p:sp>
      <p:sp>
        <p:nvSpPr>
          <p:cNvPr id="94210" name="Text Box 49153"/>
          <p:cNvSpPr txBox="1"/>
          <p:nvPr/>
        </p:nvSpPr>
        <p:spPr>
          <a:xfrm>
            <a:off x="521335" y="1448435"/>
            <a:ext cx="8080375" cy="4419600"/>
          </a:xfrm>
          <a:prstGeom prst="rect">
            <a:avLst/>
          </a:prstGeom>
          <a:noFill/>
          <a:ln w="9525">
            <a:noFill/>
          </a:ln>
        </p:spPr>
        <p:txBody>
          <a:bodyPr wrap="square" lIns="91440" tIns="45720" rIns="91440" bIns="45720" anchor="t" anchorCtr="0"/>
          <a:p>
            <a:pPr defTabSz="457200">
              <a:spcBef>
                <a:spcPts val="675"/>
              </a:spcBef>
              <a:buClrTx/>
              <a:buSzPct val="8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700" dirty="0" err="1">
                <a:solidFill>
                  <a:srgbClr val="000000"/>
                </a:solidFill>
                <a:latin typeface="Arial" panose="020B0604020202020204" pitchFamily="34" charset="0"/>
              </a:rPr>
              <a:t>Майже всі інструкції SELECT для з'єднання таблиць за допомогою оператора з'єднання JOIN можна замінити інструкціями підзапиту і навпаки. Конструкція SELECT з використанням оператора з'єднання часто є більш зручною для читання та розуміння, а також може допомогти компоненту Database Engine знайти ефективнішу стратегію вибірки необхідних даних. Однак деякі завдання все ж легше вирішуються за допомогою підзапитів.</a:t>
            </a:r>
            <a:endParaRPr lang="en-US" altLang="en-US" sz="2700" dirty="0" err="1">
              <a:solidFill>
                <a:srgbClr val="000000"/>
              </a:solidFill>
              <a:latin typeface="Arial" panose="020B0604020202020204" pitchFamily="3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Text Box 5017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Переваги підзапитів</a:t>
            </a:r>
            <a:endParaRPr lang="uk-UA" altLang="ru-RU" sz="4200" dirty="0" err="1">
              <a:solidFill>
                <a:srgbClr val="FFFFFF"/>
              </a:solidFill>
              <a:latin typeface="Arial" panose="020B0604020202020204" pitchFamily="34" charset="0"/>
            </a:endParaRPr>
          </a:p>
        </p:txBody>
      </p:sp>
      <p:sp>
        <p:nvSpPr>
          <p:cNvPr id="96258" name="Text Box 50177"/>
          <p:cNvSpPr txBox="1"/>
          <p:nvPr/>
        </p:nvSpPr>
        <p:spPr>
          <a:xfrm>
            <a:off x="468313" y="1412875"/>
            <a:ext cx="8135937" cy="4419600"/>
          </a:xfrm>
          <a:prstGeom prst="rect">
            <a:avLst/>
          </a:prstGeom>
          <a:noFill/>
          <a:ln w="9525">
            <a:noFill/>
          </a:ln>
        </p:spPr>
        <p:txBody>
          <a:bodyPr wrap="square" lIns="91440" tIns="45720" rIns="91440" bIns="45720" anchor="t" anchorCtr="0"/>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latin typeface="Arial" panose="020B0604020202020204" pitchFamily="34" charset="0"/>
              </a:rPr>
              <a:t>Підзапити вигідніше використовувати в ситуаціях, коли потрібно обчислити агрегатне значення</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 "на ходу" і використовувати його в іншому запиті</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 для порівняння</a:t>
            </a:r>
            <a:r>
              <a:rPr lang="ru-RU" altLang="x-none" sz="2500" dirty="0" err="1">
                <a:solidFill>
                  <a:srgbClr val="000000"/>
                </a:solidFill>
                <a:latin typeface="Arial" panose="020B0604020202020204" pitchFamily="34" charset="0"/>
              </a:rPr>
              <a:t>:</a:t>
            </a:r>
            <a:endParaRPr lang="ru-RU" altLang="x-none" sz="2500"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2500"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500" b="1" dirty="0" err="1">
                <a:solidFill>
                  <a:srgbClr val="0070C0"/>
                </a:solidFill>
                <a:latin typeface="Arial" panose="020B0604020202020204" pitchFamily="34" charset="0"/>
              </a:rPr>
              <a:t>SELECT</a:t>
            </a:r>
            <a:r>
              <a:rPr lang="en-US" altLang="x-none" sz="2500" b="1" dirty="0" err="1">
                <a:solidFill>
                  <a:srgbClr val="000000"/>
                </a:solidFill>
                <a:latin typeface="Arial" panose="020B0604020202020204" pitchFamily="34" charset="0"/>
              </a:rPr>
              <a:t> p.name</a:t>
            </a:r>
            <a:endParaRPr lang="en-US" altLang="x-none" sz="2500" b="1"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500" b="1" dirty="0" err="1">
                <a:solidFill>
                  <a:srgbClr val="0070C0"/>
                </a:solidFill>
                <a:latin typeface="Arial" panose="020B0604020202020204" pitchFamily="34" charset="0"/>
              </a:rPr>
              <a:t>FROM</a:t>
            </a:r>
            <a:r>
              <a:rPr lang="en-US" altLang="x-none" sz="2500" b="1" dirty="0" err="1">
                <a:solidFill>
                  <a:srgbClr val="000000"/>
                </a:solidFill>
                <a:latin typeface="Arial" panose="020B0604020202020204" pitchFamily="34" charset="0"/>
              </a:rPr>
              <a:t> Product p </a:t>
            </a:r>
            <a:r>
              <a:rPr lang="en-US" altLang="x-none" sz="2500" b="1" dirty="0" err="1">
                <a:solidFill>
                  <a:srgbClr val="0070C0"/>
                </a:solidFill>
                <a:latin typeface="Arial" panose="020B0604020202020204" pitchFamily="34" charset="0"/>
              </a:rPr>
              <a:t>JOIN</a:t>
            </a:r>
            <a:r>
              <a:rPr lang="en-US" altLang="x-none" sz="2500" b="1" dirty="0" err="1">
                <a:solidFill>
                  <a:srgbClr val="000000"/>
                </a:solidFill>
                <a:latin typeface="Arial" panose="020B0604020202020204" pitchFamily="34" charset="0"/>
              </a:rPr>
              <a:t> Sale s</a:t>
            </a:r>
            <a:endParaRPr lang="en-US" altLang="x-none" sz="2500" b="1"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500" b="1" dirty="0" err="1">
                <a:solidFill>
                  <a:srgbClr val="0070C0"/>
                </a:solidFill>
                <a:latin typeface="Arial" panose="020B0604020202020204" pitchFamily="34" charset="0"/>
              </a:rPr>
              <a:t>ON</a:t>
            </a:r>
            <a:r>
              <a:rPr lang="en-US" altLang="x-none" sz="2500" b="1" dirty="0" err="1">
                <a:solidFill>
                  <a:srgbClr val="000000"/>
                </a:solidFill>
                <a:latin typeface="Arial" panose="020B0604020202020204" pitchFamily="34" charset="0"/>
              </a:rPr>
              <a:t> p.id = s.id_product</a:t>
            </a:r>
            <a:endParaRPr lang="en-US" altLang="x-none" sz="2500" b="1"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500" b="1" dirty="0" err="1">
                <a:solidFill>
                  <a:srgbClr val="0070C0"/>
                </a:solidFill>
                <a:latin typeface="Arial" panose="020B0604020202020204" pitchFamily="34" charset="0"/>
              </a:rPr>
              <a:t>WHERE</a:t>
            </a:r>
            <a:r>
              <a:rPr lang="en-US" altLang="x-none" sz="2500" b="1" dirty="0" err="1">
                <a:solidFill>
                  <a:srgbClr val="000000"/>
                </a:solidFill>
                <a:latin typeface="Arial" panose="020B0604020202020204" pitchFamily="34" charset="0"/>
              </a:rPr>
              <a:t> s.price = (</a:t>
            </a:r>
            <a:endParaRPr lang="en-US" altLang="x-none" sz="2500" b="1"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500" b="1" dirty="0" err="1">
                <a:solidFill>
                  <a:srgbClr val="000000"/>
                </a:solidFill>
                <a:latin typeface="Arial" panose="020B0604020202020204" pitchFamily="34" charset="0"/>
              </a:rPr>
              <a:t>	</a:t>
            </a:r>
            <a:r>
              <a:rPr lang="en-US" altLang="x-none" sz="2500" b="1" dirty="0" err="1">
                <a:solidFill>
                  <a:srgbClr val="0070C0"/>
                </a:solidFill>
                <a:latin typeface="Arial" panose="020B0604020202020204" pitchFamily="34" charset="0"/>
              </a:rPr>
              <a:t>SELECT</a:t>
            </a:r>
            <a:r>
              <a:rPr lang="en-US" altLang="x-none" sz="2500" b="1" dirty="0" err="1">
                <a:solidFill>
                  <a:srgbClr val="000000"/>
                </a:solidFill>
                <a:latin typeface="Arial" panose="020B0604020202020204" pitchFamily="34" charset="0"/>
              </a:rPr>
              <a:t> </a:t>
            </a:r>
            <a:r>
              <a:rPr lang="en-US" altLang="x-none" sz="2500" b="1" dirty="0" err="1">
                <a:solidFill>
                  <a:srgbClr val="7030A0"/>
                </a:solidFill>
                <a:latin typeface="Arial" panose="020B0604020202020204" pitchFamily="34" charset="0"/>
              </a:rPr>
              <a:t>MAX</a:t>
            </a:r>
            <a:r>
              <a:rPr lang="en-US" altLang="x-none" sz="2500" b="1" dirty="0" err="1">
                <a:solidFill>
                  <a:srgbClr val="000000"/>
                </a:solidFill>
                <a:latin typeface="Arial" panose="020B0604020202020204" pitchFamily="34" charset="0"/>
              </a:rPr>
              <a:t>(price)</a:t>
            </a:r>
            <a:endParaRPr lang="en-US" altLang="x-none" sz="2500" b="1"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500" b="1" dirty="0" err="1">
                <a:solidFill>
                  <a:srgbClr val="000000"/>
                </a:solidFill>
                <a:latin typeface="Arial" panose="020B0604020202020204" pitchFamily="34" charset="0"/>
              </a:rPr>
              <a:t>	</a:t>
            </a:r>
            <a:r>
              <a:rPr lang="en-US" altLang="x-none" sz="2500" b="1" dirty="0" err="1">
                <a:solidFill>
                  <a:srgbClr val="0070C0"/>
                </a:solidFill>
                <a:latin typeface="Arial" panose="020B0604020202020204" pitchFamily="34" charset="0"/>
              </a:rPr>
              <a:t>FROM</a:t>
            </a:r>
            <a:r>
              <a:rPr lang="en-US" altLang="x-none" sz="2500" b="1" dirty="0" err="1">
                <a:solidFill>
                  <a:srgbClr val="000000"/>
                </a:solidFill>
                <a:latin typeface="Arial" panose="020B0604020202020204" pitchFamily="34" charset="0"/>
              </a:rPr>
              <a:t> Sale)</a:t>
            </a:r>
            <a:endParaRPr lang="en-US" altLang="x-none" sz="2500" b="1"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2500" b="1" dirty="0" err="1">
              <a:solidFill>
                <a:srgbClr val="000000"/>
              </a:solidFill>
              <a:latin typeface="Arial" panose="020B0604020202020204" pitchFamily="34" charset="0"/>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Text Box 5120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Переваги джойн</a:t>
            </a:r>
            <a:r>
              <a:rPr lang="uk-UA" altLang="x-none" sz="4200" dirty="0" err="1">
                <a:solidFill>
                  <a:srgbClr val="FFFFFF"/>
                </a:solidFill>
                <a:latin typeface="Arial" panose="020B0604020202020204" pitchFamily="34" charset="0"/>
              </a:rPr>
              <a:t>ів</a:t>
            </a:r>
            <a:endParaRPr lang="uk-UA" altLang="x-none" sz="4200" dirty="0" err="1">
              <a:solidFill>
                <a:srgbClr val="FFFFFF"/>
              </a:solidFill>
              <a:latin typeface="Arial" panose="020B0604020202020204" pitchFamily="34" charset="0"/>
            </a:endParaRPr>
          </a:p>
        </p:txBody>
      </p:sp>
      <p:sp>
        <p:nvSpPr>
          <p:cNvPr id="98306" name="Text Box 51201"/>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Використовувати з'єднання замість підзапитів вигідніше в тих випадках, коли список вибору інструкції SELECT </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у запиті містить стовпці більше ніж </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з однієї таблиці.</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ext Box 614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DDL</a:t>
            </a:r>
            <a:endParaRPr lang="en-US" altLang="x-none" sz="4200" dirty="0" err="1">
              <a:solidFill>
                <a:srgbClr val="FFFFFF"/>
              </a:solidFill>
              <a:latin typeface="Arial" panose="020B0604020202020204" pitchFamily="34" charset="0"/>
            </a:endParaRPr>
          </a:p>
        </p:txBody>
      </p:sp>
      <p:sp>
        <p:nvSpPr>
          <p:cNvPr id="8194" name="Text Box 6145"/>
          <p:cNvSpPr txBox="1"/>
          <p:nvPr/>
        </p:nvSpPr>
        <p:spPr>
          <a:xfrm>
            <a:off x="609600" y="1484313"/>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Мова опису даних DDL — це набір команд, що використовуються </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для визначення (створення, зміни та видалення) структур даних у SQL. Основні команди:</a:t>
            </a:r>
            <a:endParaRPr lang="en-US" altLang="en-US" sz="3200" dirty="0" err="1">
              <a:solidFill>
                <a:srgbClr val="000000"/>
              </a:solidFill>
              <a:latin typeface="Arial" panose="020B0604020202020204" pitchFamily="34" charset="0"/>
            </a:endParaRPr>
          </a:p>
          <a:p>
            <a:pPr marL="457200" indent="-457200" defTabSz="457200">
              <a:spcBef>
                <a:spcPts val="800"/>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b="1" dirty="0" err="1">
                <a:solidFill>
                  <a:srgbClr val="000000"/>
                </a:solidFill>
                <a:latin typeface="Arial" panose="020B0604020202020204" pitchFamily="34" charset="0"/>
              </a:rPr>
              <a:t>CREATE </a:t>
            </a:r>
            <a:r>
              <a:rPr lang="en-US" altLang="en-US" sz="3200" dirty="0" err="1">
                <a:solidFill>
                  <a:srgbClr val="000000"/>
                </a:solidFill>
                <a:latin typeface="Arial" panose="020B0604020202020204" pitchFamily="34" charset="0"/>
              </a:rPr>
              <a:t>— створення об'єкта</a:t>
            </a:r>
            <a:endParaRPr lang="en-US" altLang="en-US" sz="3200" dirty="0" err="1">
              <a:solidFill>
                <a:srgbClr val="000000"/>
              </a:solidFill>
              <a:latin typeface="Arial" panose="020B0604020202020204" pitchFamily="34" charset="0"/>
            </a:endParaRPr>
          </a:p>
          <a:p>
            <a:pPr marL="457200" indent="-457200" defTabSz="457200">
              <a:spcBef>
                <a:spcPts val="800"/>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b="1" dirty="0" err="1">
                <a:solidFill>
                  <a:srgbClr val="000000"/>
                </a:solidFill>
                <a:latin typeface="Arial" panose="020B0604020202020204" pitchFamily="34" charset="0"/>
              </a:rPr>
              <a:t>ALTER </a:t>
            </a:r>
            <a:r>
              <a:rPr lang="en-US" altLang="en-US" sz="3200" dirty="0" err="1">
                <a:solidFill>
                  <a:srgbClr val="000000"/>
                </a:solidFill>
                <a:latin typeface="Arial" panose="020B0604020202020204" pitchFamily="34" charset="0"/>
              </a:rPr>
              <a:t>— зміна об'єкта</a:t>
            </a:r>
            <a:endParaRPr lang="en-US" altLang="en-US" sz="3200" dirty="0" err="1">
              <a:solidFill>
                <a:srgbClr val="000000"/>
              </a:solidFill>
              <a:latin typeface="Arial" panose="020B0604020202020204" pitchFamily="34" charset="0"/>
            </a:endParaRPr>
          </a:p>
          <a:p>
            <a:pPr marL="457200" indent="-457200" defTabSz="457200">
              <a:spcBef>
                <a:spcPts val="800"/>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b="1" dirty="0" err="1">
                <a:solidFill>
                  <a:srgbClr val="000000"/>
                </a:solidFill>
                <a:latin typeface="Arial" panose="020B0604020202020204" pitchFamily="34" charset="0"/>
              </a:rPr>
              <a:t>DROP </a:t>
            </a:r>
            <a:r>
              <a:rPr lang="en-US" altLang="en-US" sz="3200" dirty="0" err="1">
                <a:solidFill>
                  <a:srgbClr val="000000"/>
                </a:solidFill>
                <a:latin typeface="Arial" panose="020B0604020202020204" pitchFamily="34" charset="0"/>
              </a:rPr>
              <a:t>— видалення об'єкта</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ext Box 716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CREATE</a:t>
            </a:r>
            <a:endParaRPr lang="en-US" altLang="x-none" sz="4200" dirty="0" err="1">
              <a:solidFill>
                <a:srgbClr val="FFFFFF"/>
              </a:solidFill>
              <a:latin typeface="Arial" panose="020B0604020202020204" pitchFamily="34" charset="0"/>
            </a:endParaRPr>
          </a:p>
        </p:txBody>
      </p:sp>
      <p:sp>
        <p:nvSpPr>
          <p:cNvPr id="10242" name="Text Box 7169"/>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Команда CREATE використовується </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для визначення нових сутностей (DATABASE, TABLE, VIEW, PROCEDURE, TRIGGER, FUNCTION, INDEX, DEFAULT, TYPE, ROLE, RULE). Наприклад, таким чином можна додати нову таблицю в базу даних.</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ext Box 819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CREATE DATABASE</a:t>
            </a:r>
            <a:endParaRPr lang="en-US" altLang="x-none" sz="4200" dirty="0" err="1">
              <a:solidFill>
                <a:srgbClr val="FFFFFF"/>
              </a:solidFill>
              <a:latin typeface="Arial" panose="020B0604020202020204" pitchFamily="34" charset="0"/>
            </a:endParaRPr>
          </a:p>
        </p:txBody>
      </p:sp>
      <p:sp>
        <p:nvSpPr>
          <p:cNvPr id="12290" name="Text Box 8193"/>
          <p:cNvSpPr txBox="1"/>
          <p:nvPr/>
        </p:nvSpPr>
        <p:spPr>
          <a:xfrm>
            <a:off x="611188" y="1530350"/>
            <a:ext cx="8716962" cy="4419600"/>
          </a:xfrm>
          <a:prstGeom prst="rect">
            <a:avLst/>
          </a:prstGeom>
          <a:noFill/>
          <a:ln w="9525">
            <a:noFill/>
          </a:ln>
        </p:spPr>
        <p:txBody>
          <a:bodyPr wrap="square" lIns="91440" tIns="45720" rIns="91440" bIns="45720" anchor="t" anchorCtr="0"/>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700" b="1" dirty="0" err="1">
                <a:solidFill>
                  <a:srgbClr val="0070C0"/>
                </a:solidFill>
                <a:latin typeface="Arial" panose="020B0604020202020204" pitchFamily="34" charset="0"/>
              </a:rPr>
              <a:t>CREATE</a:t>
            </a:r>
            <a:r>
              <a:rPr lang="en-US" altLang="x-none" sz="2700" b="1" dirty="0" err="1">
                <a:solidFill>
                  <a:srgbClr val="000000"/>
                </a:solidFill>
                <a:latin typeface="Arial" panose="020B0604020202020204" pitchFamily="34" charset="0"/>
              </a:rPr>
              <a:t> </a:t>
            </a:r>
            <a:r>
              <a:rPr lang="en-US" altLang="x-none" sz="2700" b="1" dirty="0" err="1">
                <a:solidFill>
                  <a:srgbClr val="0070C0"/>
                </a:solidFill>
                <a:latin typeface="Arial" panose="020B0604020202020204" pitchFamily="34" charset="0"/>
              </a:rPr>
              <a:t>DATABASE</a:t>
            </a:r>
            <a:r>
              <a:rPr lang="en-US" altLang="x-none" sz="2700" b="1" dirty="0" err="1">
                <a:solidFill>
                  <a:srgbClr val="000000"/>
                </a:solidFill>
                <a:latin typeface="Arial" panose="020B0604020202020204" pitchFamily="34" charset="0"/>
              </a:rPr>
              <a:t> Test</a:t>
            </a:r>
            <a:endParaRPr lang="en-US" altLang="x-none" sz="2700" b="1" dirty="0" err="1">
              <a:solidFill>
                <a:srgbClr val="00000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2700" b="1" dirty="0" err="1">
              <a:solidFill>
                <a:srgbClr val="0070C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2700" b="1" dirty="0" err="1">
              <a:solidFill>
                <a:srgbClr val="0070C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2700" b="1" dirty="0" err="1">
              <a:solidFill>
                <a:srgbClr val="0070C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700" b="1" dirty="0" err="1">
                <a:solidFill>
                  <a:srgbClr val="0070C0"/>
                </a:solidFill>
                <a:latin typeface="Arial" panose="020B0604020202020204" pitchFamily="34" charset="0"/>
              </a:rPr>
              <a:t>SELECT</a:t>
            </a:r>
            <a:r>
              <a:rPr lang="en-US" altLang="x-none" sz="2700" b="1" dirty="0" err="1">
                <a:solidFill>
                  <a:srgbClr val="000000"/>
                </a:solidFill>
                <a:latin typeface="Arial" panose="020B0604020202020204" pitchFamily="34" charset="0"/>
              </a:rPr>
              <a:t> name, size / 128.0 AS</a:t>
            </a:r>
            <a:r>
              <a:rPr lang="ru-RU" altLang="en-US" sz="2700" b="1" dirty="0" err="1">
                <a:solidFill>
                  <a:srgbClr val="000000"/>
                </a:solidFill>
                <a:latin typeface="Arial" panose="020B0604020202020204" pitchFamily="34" charset="0"/>
              </a:rPr>
              <a:t> </a:t>
            </a:r>
            <a:r>
              <a:rPr lang="en-US" altLang="x-none" sz="2700" b="1" dirty="0" err="1">
                <a:solidFill>
                  <a:srgbClr val="000000"/>
                </a:solidFill>
                <a:latin typeface="Arial" panose="020B0604020202020204" pitchFamily="34" charset="0"/>
              </a:rPr>
              <a:t>[Size in MBs]  </a:t>
            </a:r>
            <a:endParaRPr lang="en-US" altLang="x-none" sz="2700" b="1" dirty="0" err="1">
              <a:solidFill>
                <a:srgbClr val="00000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700" b="1" dirty="0" err="1">
                <a:solidFill>
                  <a:srgbClr val="0070C0"/>
                </a:solidFill>
                <a:latin typeface="Arial" panose="020B0604020202020204" pitchFamily="34" charset="0"/>
              </a:rPr>
              <a:t>FROM</a:t>
            </a:r>
            <a:r>
              <a:rPr lang="en-US" altLang="x-none" sz="2700" b="1" dirty="0" err="1">
                <a:solidFill>
                  <a:srgbClr val="000000"/>
                </a:solidFill>
                <a:latin typeface="Arial" panose="020B0604020202020204" pitchFamily="34" charset="0"/>
              </a:rPr>
              <a:t> sys.master_files  </a:t>
            </a:r>
            <a:endParaRPr lang="en-US" altLang="x-none" sz="2700" b="1" dirty="0" err="1">
              <a:solidFill>
                <a:srgbClr val="00000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700" b="1" dirty="0" err="1">
                <a:solidFill>
                  <a:srgbClr val="0070C0"/>
                </a:solidFill>
                <a:latin typeface="Arial" panose="020B0604020202020204" pitchFamily="34" charset="0"/>
              </a:rPr>
              <a:t>WHERE</a:t>
            </a:r>
            <a:r>
              <a:rPr lang="en-US" altLang="x-none" sz="2700" b="1" dirty="0" err="1">
                <a:solidFill>
                  <a:srgbClr val="000000"/>
                </a:solidFill>
                <a:latin typeface="Arial" panose="020B0604020202020204" pitchFamily="34" charset="0"/>
              </a:rPr>
              <a:t> name = </a:t>
            </a:r>
            <a:r>
              <a:rPr lang="en-US" altLang="x-none" sz="2700" b="1" dirty="0" err="1">
                <a:solidFill>
                  <a:srgbClr val="C00000"/>
                </a:solidFill>
                <a:latin typeface="Arial" panose="020B0604020202020204" pitchFamily="34" charset="0"/>
              </a:rPr>
              <a:t>N'</a:t>
            </a:r>
            <a:r>
              <a:rPr lang="en-US" altLang="x-none" sz="2700" b="1" dirty="0" err="1">
                <a:solidFill>
                  <a:srgbClr val="C00000"/>
                </a:solidFill>
                <a:sym typeface="+mn-ea"/>
              </a:rPr>
              <a:t>Test</a:t>
            </a:r>
            <a:r>
              <a:rPr lang="en-US" altLang="x-none" sz="2700" b="1" dirty="0" err="1">
                <a:solidFill>
                  <a:srgbClr val="C00000"/>
                </a:solidFill>
                <a:latin typeface="Arial" panose="020B0604020202020204" pitchFamily="34" charset="0"/>
              </a:rPr>
              <a:t>'</a:t>
            </a:r>
            <a:r>
              <a:rPr lang="en-US" altLang="x-none" sz="2700" b="1" dirty="0" err="1">
                <a:solidFill>
                  <a:srgbClr val="000000"/>
                </a:solidFill>
                <a:latin typeface="Arial" panose="020B0604020202020204" pitchFamily="34" charset="0"/>
              </a:rPr>
              <a:t>;  </a:t>
            </a:r>
            <a:endParaRPr lang="en-US" altLang="x-none" sz="2700" b="1" dirty="0" err="1">
              <a:solidFill>
                <a:srgbClr val="00000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2700" b="1" dirty="0" err="1">
              <a:solidFill>
                <a:srgbClr val="0070C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2700" b="1" dirty="0" err="1">
              <a:solidFill>
                <a:srgbClr val="0070C0"/>
              </a:solidFill>
              <a:latin typeface="Arial" panose="020B0604020202020204" pitchFamily="34" charset="0"/>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ext Box 921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CREATE DATABASE</a:t>
            </a:r>
            <a:endParaRPr lang="en-US" altLang="x-none" sz="4200" dirty="0" err="1">
              <a:solidFill>
                <a:srgbClr val="FFFFFF"/>
              </a:solidFill>
              <a:latin typeface="Arial" panose="020B0604020202020204" pitchFamily="34" charset="0"/>
            </a:endParaRPr>
          </a:p>
        </p:txBody>
      </p:sp>
      <p:sp>
        <p:nvSpPr>
          <p:cNvPr id="14338" name="Text Box 9217"/>
          <p:cNvSpPr txBox="1"/>
          <p:nvPr/>
        </p:nvSpPr>
        <p:spPr>
          <a:xfrm>
            <a:off x="611188" y="1530350"/>
            <a:ext cx="81407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600" b="1" dirty="0" err="1">
                <a:solidFill>
                  <a:srgbClr val="0070C0"/>
                </a:solidFill>
                <a:latin typeface="Arial" panose="020B0604020202020204" pitchFamily="34" charset="0"/>
              </a:rPr>
              <a:t>CREATE</a:t>
            </a:r>
            <a:r>
              <a:rPr lang="en-US" altLang="x-none" sz="2600" b="1" dirty="0" err="1">
                <a:solidFill>
                  <a:srgbClr val="000000"/>
                </a:solidFill>
                <a:latin typeface="Arial" panose="020B0604020202020204" pitchFamily="34" charset="0"/>
              </a:rPr>
              <a:t> </a:t>
            </a:r>
            <a:r>
              <a:rPr lang="en-US" altLang="x-none" sz="2600" b="1" dirty="0" err="1">
                <a:solidFill>
                  <a:srgbClr val="0070C0"/>
                </a:solidFill>
                <a:latin typeface="Arial" panose="020B0604020202020204" pitchFamily="34" charset="0"/>
              </a:rPr>
              <a:t>DATABASE</a:t>
            </a:r>
            <a:r>
              <a:rPr lang="en-US" altLang="x-none" sz="2600" b="1" dirty="0" err="1">
                <a:solidFill>
                  <a:srgbClr val="000000"/>
                </a:solidFill>
                <a:latin typeface="Arial" panose="020B0604020202020204" pitchFamily="34" charset="0"/>
              </a:rPr>
              <a:t> Sales</a:t>
            </a:r>
            <a:endParaRPr lang="en-US" altLang="x-none" sz="26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600" b="1" dirty="0" err="1">
                <a:solidFill>
                  <a:srgbClr val="0070C0"/>
                </a:solidFill>
                <a:latin typeface="Arial" panose="020B0604020202020204" pitchFamily="34" charset="0"/>
              </a:rPr>
              <a:t>ON</a:t>
            </a:r>
            <a:r>
              <a:rPr lang="en-US" altLang="x-none" sz="2600" b="1" dirty="0" err="1">
                <a:solidFill>
                  <a:srgbClr val="000000"/>
                </a:solidFill>
                <a:latin typeface="Arial" panose="020B0604020202020204" pitchFamily="34" charset="0"/>
              </a:rPr>
              <a:t> (NAME = Sales_dat,</a:t>
            </a:r>
            <a:endParaRPr lang="en-US" altLang="x-none" sz="26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600" b="1" dirty="0" err="1">
                <a:solidFill>
                  <a:srgbClr val="000000"/>
                </a:solidFill>
                <a:latin typeface="Arial" panose="020B0604020202020204" pitchFamily="34" charset="0"/>
              </a:rPr>
              <a:t>FILENAME = </a:t>
            </a:r>
            <a:r>
              <a:rPr lang="en-US" altLang="x-none" sz="2600" b="1" dirty="0" err="1">
                <a:solidFill>
                  <a:srgbClr val="C00000"/>
                </a:solidFill>
                <a:latin typeface="Arial" panose="020B0604020202020204" pitchFamily="34" charset="0"/>
              </a:rPr>
              <a:t>'C:\1\sales.mdf'</a:t>
            </a:r>
            <a:r>
              <a:rPr lang="en-US" altLang="x-none" sz="2600" b="1" dirty="0" err="1">
                <a:solidFill>
                  <a:srgbClr val="000000"/>
                </a:solidFill>
                <a:latin typeface="Arial" panose="020B0604020202020204" pitchFamily="34" charset="0"/>
              </a:rPr>
              <a:t>, SIZE = 10MB,</a:t>
            </a:r>
            <a:endParaRPr lang="en-US" altLang="x-none" sz="26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600" b="1" dirty="0" err="1">
                <a:solidFill>
                  <a:srgbClr val="000000"/>
                </a:solidFill>
                <a:latin typeface="Arial" panose="020B0604020202020204" pitchFamily="34" charset="0"/>
              </a:rPr>
              <a:t>MAXSIZE = 50MB, FILEGROWTH = 5PERCENT)</a:t>
            </a:r>
            <a:endParaRPr lang="en-US" altLang="x-none" sz="26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600" b="1" dirty="0" err="1">
                <a:solidFill>
                  <a:srgbClr val="0070C0"/>
                </a:solidFill>
                <a:latin typeface="Arial" panose="020B0604020202020204" pitchFamily="34" charset="0"/>
              </a:rPr>
              <a:t>LOG ON </a:t>
            </a:r>
            <a:r>
              <a:rPr lang="en-US" altLang="x-none" sz="2600" b="1" dirty="0" err="1">
                <a:solidFill>
                  <a:srgbClr val="000000"/>
                </a:solidFill>
                <a:latin typeface="Arial" panose="020B0604020202020204" pitchFamily="34" charset="0"/>
              </a:rPr>
              <a:t>(NAME = Sales_log,</a:t>
            </a:r>
            <a:endParaRPr lang="en-US" altLang="x-none" sz="26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600" b="1" dirty="0" err="1">
                <a:solidFill>
                  <a:srgbClr val="000000"/>
                </a:solidFill>
                <a:latin typeface="Arial" panose="020B0604020202020204" pitchFamily="34" charset="0"/>
              </a:rPr>
              <a:t>FILENAME = </a:t>
            </a:r>
            <a:r>
              <a:rPr lang="en-US" altLang="x-none" sz="2600" b="1" dirty="0" err="1">
                <a:solidFill>
                  <a:srgbClr val="C00000"/>
                </a:solidFill>
                <a:latin typeface="Arial" panose="020B0604020202020204" pitchFamily="34" charset="0"/>
              </a:rPr>
              <a:t>'C:\1\sales_log.ldf'</a:t>
            </a:r>
            <a:r>
              <a:rPr lang="en-US" altLang="x-none" sz="2600" b="1" dirty="0" err="1">
                <a:solidFill>
                  <a:srgbClr val="000000"/>
                </a:solidFill>
                <a:latin typeface="Arial" panose="020B0604020202020204" pitchFamily="34" charset="0"/>
              </a:rPr>
              <a:t>, SIZE = 5MB,</a:t>
            </a:r>
            <a:endParaRPr lang="en-US" altLang="x-none" sz="26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600" b="1" dirty="0" err="1">
                <a:solidFill>
                  <a:srgbClr val="000000"/>
                </a:solidFill>
                <a:latin typeface="Arial" panose="020B0604020202020204" pitchFamily="34" charset="0"/>
              </a:rPr>
              <a:t>MAXSIZE = 25MB, FILEGROWTH = 5MB)</a:t>
            </a:r>
            <a:br>
              <a:rPr lang="en-US" altLang="x-none" sz="2600" b="1" dirty="0" err="1">
                <a:solidFill>
                  <a:srgbClr val="000000"/>
                </a:solidFill>
                <a:latin typeface="Arial" panose="020B0604020202020204" pitchFamily="34" charset="0"/>
              </a:rPr>
            </a:br>
            <a:endParaRPr lang="en-US" altLang="x-none" sz="2600" b="1" dirty="0" err="1">
              <a:solidFill>
                <a:srgbClr val="000000"/>
              </a:solidFill>
              <a:latin typeface="Arial" panose="020B0604020202020204"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ext Box 921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Оптимізація запиту</a:t>
            </a:r>
            <a:endParaRPr lang="uk-UA" altLang="ru-RU" sz="4200" dirty="0" err="1">
              <a:solidFill>
                <a:srgbClr val="FFFFFF"/>
              </a:solidFill>
              <a:latin typeface="Arial" panose="020B0604020202020204" pitchFamily="34" charset="0"/>
            </a:endParaRPr>
          </a:p>
        </p:txBody>
      </p:sp>
      <p:sp>
        <p:nvSpPr>
          <p:cNvPr id="14338" name="Text Box 9217"/>
          <p:cNvSpPr txBox="1"/>
          <p:nvPr/>
        </p:nvSpPr>
        <p:spPr>
          <a:xfrm>
            <a:off x="538480" y="1484630"/>
            <a:ext cx="7997190" cy="4419600"/>
          </a:xfrm>
          <a:prstGeom prst="rect">
            <a:avLst/>
          </a:prstGeom>
          <a:noFill/>
          <a:ln w="9525">
            <a:noFill/>
          </a:ln>
        </p:spPr>
        <p:txBody>
          <a:bodyPr wrap="square" lIns="91440" tIns="45720" rIns="91440" bIns="45720" anchor="t" anchorCtr="0"/>
          <a:p>
            <a:pPr defTabSz="457200">
              <a:spcBef>
                <a:spcPts val="7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000" dirty="0" err="1">
                <a:solidFill>
                  <a:srgbClr val="000000"/>
                </a:solidFill>
                <a:latin typeface="Arial" panose="020B0604020202020204" pitchFamily="34" charset="0"/>
              </a:rPr>
              <a:t>У такій ситуації більш логічно спочатку знайти ідентифікатор запису в таблиці </a:t>
            </a:r>
            <a:r>
              <a:rPr lang="en-US" altLang="en-US" sz="3000" dirty="0" err="1">
                <a:solidFill>
                  <a:srgbClr val="000000"/>
                </a:solidFill>
                <a:latin typeface="Arial" panose="020B0604020202020204" pitchFamily="34" charset="0"/>
              </a:rPr>
              <a:t>«</a:t>
            </a:r>
            <a:r>
              <a:rPr lang="en-US" altLang="en-US" sz="3000" dirty="0" err="1">
                <a:solidFill>
                  <a:srgbClr val="000000"/>
                </a:solidFill>
                <a:latin typeface="Arial" panose="020B0604020202020204" pitchFamily="34" charset="0"/>
              </a:rPr>
              <a:t>Категорії</a:t>
            </a:r>
            <a:r>
              <a:rPr lang="en-US" altLang="en-US" sz="3000" dirty="0" err="1">
                <a:solidFill>
                  <a:srgbClr val="000000"/>
                </a:solidFill>
                <a:latin typeface="Arial" panose="020B0604020202020204" pitchFamily="34" charset="0"/>
              </a:rPr>
              <a:t>»</a:t>
            </a:r>
            <a:r>
              <a:rPr lang="en-US" altLang="en-US" sz="3000" dirty="0" err="1">
                <a:solidFill>
                  <a:srgbClr val="000000"/>
                </a:solidFill>
                <a:latin typeface="Arial" panose="020B0604020202020204" pitchFamily="34" charset="0"/>
              </a:rPr>
              <a:t>, який відповідає назві </a:t>
            </a:r>
            <a:r>
              <a:rPr lang="en-US" altLang="en-US" sz="3000" dirty="0" err="1">
                <a:solidFill>
                  <a:srgbClr val="000000"/>
                </a:solidFill>
                <a:latin typeface="Arial" panose="020B0604020202020204" pitchFamily="34" charset="0"/>
              </a:rPr>
              <a:t>«</a:t>
            </a:r>
            <a:r>
              <a:rPr lang="en-US" altLang="en-US" sz="3000" dirty="0" err="1">
                <a:solidFill>
                  <a:srgbClr val="000000"/>
                </a:solidFill>
                <a:latin typeface="Arial" panose="020B0604020202020204" pitchFamily="34" charset="0"/>
              </a:rPr>
              <a:t>Молочні</a:t>
            </a:r>
            <a:r>
              <a:rPr lang="en-US" altLang="en-US" sz="3000" dirty="0" err="1">
                <a:solidFill>
                  <a:srgbClr val="000000"/>
                </a:solidFill>
                <a:latin typeface="Arial" panose="020B0604020202020204" pitchFamily="34" charset="0"/>
              </a:rPr>
              <a:t>»</a:t>
            </a:r>
            <a:r>
              <a:rPr lang="en-US" altLang="en-US" sz="3000" dirty="0" err="1">
                <a:solidFill>
                  <a:srgbClr val="000000"/>
                </a:solidFill>
                <a:latin typeface="Arial" panose="020B0604020202020204" pitchFamily="34" charset="0"/>
              </a:rPr>
              <a:t>, а потім використовувати цей ідентифікатор для пошуку потрібних записів у таблиці </a:t>
            </a:r>
            <a:r>
              <a:rPr lang="en-US" altLang="en-US" sz="3000" dirty="0" err="1">
                <a:solidFill>
                  <a:srgbClr val="000000"/>
                </a:solidFill>
                <a:latin typeface="Arial" panose="020B0604020202020204" pitchFamily="34" charset="0"/>
              </a:rPr>
              <a:t>«</a:t>
            </a:r>
            <a:r>
              <a:rPr lang="en-US" altLang="en-US" sz="3000" dirty="0" err="1">
                <a:solidFill>
                  <a:srgbClr val="000000"/>
                </a:solidFill>
                <a:latin typeface="Arial" panose="020B0604020202020204" pitchFamily="34" charset="0"/>
              </a:rPr>
              <a:t>Продукти</a:t>
            </a:r>
            <a:r>
              <a:rPr lang="en-US" altLang="en-US" sz="3000" dirty="0" err="1">
                <a:solidFill>
                  <a:srgbClr val="000000"/>
                </a:solidFill>
                <a:latin typeface="Arial" panose="020B0604020202020204" pitchFamily="34" charset="0"/>
              </a:rPr>
              <a:t>»</a:t>
            </a:r>
            <a:r>
              <a:rPr lang="en-US" altLang="en-US" sz="3000" dirty="0" err="1">
                <a:solidFill>
                  <a:srgbClr val="000000"/>
                </a:solidFill>
                <a:latin typeface="Arial" panose="020B0604020202020204" pitchFamily="34" charset="0"/>
              </a:rPr>
              <a:t>. Таким чином, замість перебору всіх можливих комбінацій записів, СУБД виконуватиме два окремих проходи, що значно оптимізує процес.</a:t>
            </a:r>
            <a:endParaRPr lang="en-US" altLang="en-US" sz="3000" dirty="0" err="1">
              <a:solidFill>
                <a:srgbClr val="000000"/>
              </a:solidFill>
              <a:latin typeface="Arial" panose="020B0604020202020204" pitchFamily="34" charset="0"/>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ext Box 1024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CREATE TABLE</a:t>
            </a:r>
            <a:endParaRPr lang="en-US" altLang="x-none" sz="4200" dirty="0" err="1">
              <a:solidFill>
                <a:srgbClr val="FFFFFF"/>
              </a:solidFill>
              <a:latin typeface="Arial" panose="020B0604020202020204" pitchFamily="34" charset="0"/>
            </a:endParaRPr>
          </a:p>
        </p:txBody>
      </p:sp>
      <p:sp>
        <p:nvSpPr>
          <p:cNvPr id="16386" name="Text Box 10241"/>
          <p:cNvSpPr txBox="1"/>
          <p:nvPr/>
        </p:nvSpPr>
        <p:spPr>
          <a:xfrm>
            <a:off x="609600" y="1457325"/>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CREATE</a:t>
            </a: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TABLE</a:t>
            </a:r>
            <a:r>
              <a:rPr lang="en-US" altLang="x-none" sz="3200" b="1" dirty="0" err="1">
                <a:solidFill>
                  <a:srgbClr val="000000"/>
                </a:solidFill>
                <a:latin typeface="Arial" panose="020B0604020202020204" pitchFamily="34" charset="0"/>
              </a:rPr>
              <a:t> Products (</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en-US" altLang="x-none" sz="3200" b="1" dirty="0" err="1">
                <a:solidFill>
                  <a:srgbClr val="002060"/>
                </a:solidFill>
                <a:latin typeface="Arial" panose="020B0604020202020204" pitchFamily="34" charset="0"/>
              </a:rPr>
              <a:t>id </a:t>
            </a:r>
            <a:r>
              <a:rPr lang="en-US" altLang="x-none" sz="3200" b="1" dirty="0" err="1">
                <a:solidFill>
                  <a:srgbClr val="7030A0"/>
                </a:solidFill>
                <a:latin typeface="Arial" panose="020B0604020202020204" pitchFamily="34" charset="0"/>
              </a:rPr>
              <a:t>int</a:t>
            </a:r>
            <a:r>
              <a:rPr lang="en-US" altLang="x-none" sz="3200" b="1" dirty="0" err="1">
                <a:solidFill>
                  <a:srgbClr val="000000"/>
                </a:solidFill>
                <a:latin typeface="Arial" panose="020B0604020202020204" pitchFamily="34" charset="0"/>
              </a:rPr>
              <a:t> </a:t>
            </a:r>
            <a:r>
              <a:rPr lang="en-US" altLang="x-none" sz="3200" b="1" dirty="0" err="1">
                <a:solidFill>
                  <a:srgbClr val="FF0000"/>
                </a:solidFill>
                <a:latin typeface="Arial" panose="020B0604020202020204" pitchFamily="34" charset="0"/>
              </a:rPr>
              <a:t>PRIMARY KEY </a:t>
            </a:r>
            <a:r>
              <a:rPr lang="en-US" altLang="x-none" sz="3200" b="1" dirty="0" err="1">
                <a:solidFill>
                  <a:srgbClr val="000000"/>
                </a:solidFill>
                <a:latin typeface="Arial" panose="020B0604020202020204" pitchFamily="34" charset="0"/>
              </a:rPr>
              <a:t>identity(1, 1),</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en-US" altLang="x-none" sz="3200" b="1" dirty="0" err="1">
                <a:solidFill>
                  <a:srgbClr val="002060"/>
                </a:solidFill>
                <a:latin typeface="Arial" panose="020B0604020202020204" pitchFamily="34" charset="0"/>
              </a:rPr>
              <a:t>name </a:t>
            </a:r>
            <a:r>
              <a:rPr lang="en-US" altLang="x-none" sz="3200" b="1" dirty="0" err="1">
                <a:solidFill>
                  <a:srgbClr val="7030A0"/>
                </a:solidFill>
                <a:latin typeface="Arial" panose="020B0604020202020204" pitchFamily="34" charset="0"/>
              </a:rPr>
              <a:t>nvarchar(50)</a:t>
            </a:r>
            <a:r>
              <a:rPr lang="en-US" altLang="x-none" sz="3200" b="1" dirty="0" err="1">
                <a:solidFill>
                  <a:srgbClr val="000000"/>
                </a:solidFill>
                <a:latin typeface="Arial" panose="020B0604020202020204" pitchFamily="34" charset="0"/>
              </a:rPr>
              <a:t> </a:t>
            </a:r>
            <a:r>
              <a:rPr lang="en-US" altLang="x-none" sz="3200" b="1" dirty="0" err="1">
                <a:solidFill>
                  <a:srgbClr val="FF0000"/>
                </a:solidFill>
                <a:latin typeface="Arial" panose="020B0604020202020204" pitchFamily="34" charset="0"/>
              </a:rPr>
              <a:t>UNIQUE</a:t>
            </a:r>
            <a:r>
              <a:rPr lang="en-US" altLang="x-none" sz="3200" b="1" dirty="0" err="1">
                <a:solidFill>
                  <a:srgbClr val="000000"/>
                </a:solidFill>
                <a:latin typeface="Arial" panose="020B0604020202020204" pitchFamily="34" charset="0"/>
              </a:rPr>
              <a:t>,</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en-US" altLang="x-none" sz="3200" b="1" dirty="0" err="1">
                <a:solidFill>
                  <a:srgbClr val="002060"/>
                </a:solidFill>
                <a:latin typeface="Arial" panose="020B0604020202020204" pitchFamily="34" charset="0"/>
              </a:rPr>
              <a:t>expire_date </a:t>
            </a:r>
            <a:r>
              <a:rPr lang="en-US" altLang="x-none" sz="3200" b="1" dirty="0" err="1">
                <a:solidFill>
                  <a:srgbClr val="7030A0"/>
                </a:solidFill>
                <a:latin typeface="Arial" panose="020B0604020202020204" pitchFamily="34" charset="0"/>
              </a:rPr>
              <a:t>date</a:t>
            </a:r>
            <a:r>
              <a:rPr lang="en-US" altLang="x-none" sz="3200" b="1" dirty="0" err="1">
                <a:solidFill>
                  <a:srgbClr val="000000"/>
                </a:solidFill>
                <a:latin typeface="Arial" panose="020B0604020202020204" pitchFamily="34" charset="0"/>
              </a:rPr>
              <a:t> </a:t>
            </a:r>
            <a:r>
              <a:rPr lang="en-US" altLang="x-none" sz="3200" b="1" dirty="0" err="1">
                <a:solidFill>
                  <a:srgbClr val="FF0000"/>
                </a:solidFill>
                <a:latin typeface="Arial" panose="020B0604020202020204" pitchFamily="34" charset="0"/>
              </a:rPr>
              <a:t>NOT NULL</a:t>
            </a:r>
            <a:r>
              <a:rPr lang="en-US" altLang="x-none" sz="3200" b="1" dirty="0" err="1">
                <a:solidFill>
                  <a:srgbClr val="000000"/>
                </a:solidFill>
                <a:latin typeface="Arial" panose="020B0604020202020204" pitchFamily="34" charset="0"/>
              </a:rPr>
              <a:t>,</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en-US" altLang="x-none" sz="3200" b="1" dirty="0" err="1">
                <a:solidFill>
                  <a:srgbClr val="002060"/>
                </a:solidFill>
                <a:latin typeface="Arial" panose="020B0604020202020204" pitchFamily="34" charset="0"/>
              </a:rPr>
              <a:t>id_category </a:t>
            </a:r>
            <a:r>
              <a:rPr lang="en-US" altLang="x-none" sz="3200" b="1" dirty="0" err="1">
                <a:solidFill>
                  <a:srgbClr val="7030A0"/>
                </a:solidFill>
                <a:latin typeface="Arial" panose="020B0604020202020204" pitchFamily="34" charset="0"/>
              </a:rPr>
              <a:t>int</a:t>
            </a:r>
            <a:r>
              <a:rPr lang="en-US" altLang="x-none" sz="3200" b="1" dirty="0" err="1">
                <a:solidFill>
                  <a:srgbClr val="000000"/>
                </a:solidFill>
                <a:latin typeface="Arial" panose="020B0604020202020204" pitchFamily="34" charset="0"/>
              </a:rPr>
              <a:t> REFERENCES 							Category(id)</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a:t>
            </a:r>
            <a:endParaRPr lang="en-US"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Box 1126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ALTER TABLE, DROP TABLE</a:t>
            </a:r>
            <a:endParaRPr lang="en-US" altLang="x-none" sz="4200" dirty="0" err="1">
              <a:solidFill>
                <a:srgbClr val="FFFFFF"/>
              </a:solidFill>
              <a:latin typeface="Arial" panose="020B0604020202020204" pitchFamily="34" charset="0"/>
            </a:endParaRPr>
          </a:p>
        </p:txBody>
      </p:sp>
      <p:sp>
        <p:nvSpPr>
          <p:cNvPr id="18434" name="Text Box 11265"/>
          <p:cNvSpPr txBox="1"/>
          <p:nvPr/>
        </p:nvSpPr>
        <p:spPr>
          <a:xfrm>
            <a:off x="679450" y="1457325"/>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ALTER</a:t>
            </a: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TABLE</a:t>
            </a:r>
            <a:r>
              <a:rPr lang="en-US" altLang="x-none" sz="3200" b="1" dirty="0" err="1">
                <a:solidFill>
                  <a:srgbClr val="000000"/>
                </a:solidFill>
                <a:latin typeface="Arial" panose="020B0604020202020204" pitchFamily="34" charset="0"/>
              </a:rPr>
              <a:t> Products</a:t>
            </a:r>
            <a:endParaRPr lang="en-US" altLang="x-none" sz="3200" b="1"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ADD</a:t>
            </a:r>
            <a:r>
              <a:rPr lang="en-US" altLang="x-none" sz="3200" b="1" dirty="0" err="1">
                <a:solidFill>
                  <a:srgbClr val="000000"/>
                </a:solidFill>
                <a:latin typeface="Arial" panose="020B0604020202020204" pitchFamily="34" charset="0"/>
              </a:rPr>
              <a:t> </a:t>
            </a:r>
            <a:r>
              <a:rPr lang="en-US" altLang="x-none" sz="3200" b="1" dirty="0" err="1">
                <a:solidFill>
                  <a:srgbClr val="002060"/>
                </a:solidFill>
                <a:latin typeface="Arial" panose="020B0604020202020204" pitchFamily="34" charset="0"/>
              </a:rPr>
              <a:t>quantity</a:t>
            </a:r>
            <a:r>
              <a:rPr lang="en-US" altLang="x-none" sz="3200" b="1" dirty="0" err="1">
                <a:solidFill>
                  <a:srgbClr val="000000"/>
                </a:solidFill>
                <a:latin typeface="Arial" panose="020B0604020202020204" pitchFamily="34" charset="0"/>
              </a:rPr>
              <a:t> </a:t>
            </a:r>
            <a:r>
              <a:rPr lang="en-US" altLang="x-none" sz="3200" b="1" dirty="0" err="1">
                <a:solidFill>
                  <a:srgbClr val="7030A0"/>
                </a:solidFill>
                <a:latin typeface="Arial" panose="020B0604020202020204" pitchFamily="34" charset="0"/>
              </a:rPr>
              <a:t>int</a:t>
            </a:r>
            <a:r>
              <a:rPr lang="en-US" altLang="x-none" sz="3200" b="1" dirty="0" err="1">
                <a:solidFill>
                  <a:srgbClr val="000000"/>
                </a:solidFill>
                <a:latin typeface="Arial" panose="020B0604020202020204" pitchFamily="34" charset="0"/>
              </a:rPr>
              <a:t> </a:t>
            </a:r>
            <a:r>
              <a:rPr lang="en-US" altLang="x-none" sz="3200" b="1" dirty="0" err="1">
                <a:solidFill>
                  <a:srgbClr val="FF0000"/>
                </a:solidFill>
                <a:latin typeface="Arial" panose="020B0604020202020204" pitchFamily="34" charset="0"/>
              </a:rPr>
              <a:t>NOT NULL DEFAULT </a:t>
            </a:r>
            <a:r>
              <a:rPr lang="en-US" altLang="x-none" sz="3200" b="1" dirty="0" err="1">
                <a:solidFill>
                  <a:srgbClr val="000000"/>
                </a:solidFill>
                <a:latin typeface="Arial" panose="020B0604020202020204" pitchFamily="34" charset="0"/>
              </a:rPr>
              <a:t>0 	</a:t>
            </a:r>
            <a:r>
              <a:rPr lang="en-US" altLang="x-none" sz="3200" b="1" dirty="0" err="1">
                <a:solidFill>
                  <a:srgbClr val="FF0000"/>
                </a:solidFill>
                <a:latin typeface="Arial" panose="020B0604020202020204" pitchFamily="34" charset="0"/>
              </a:rPr>
              <a:t>CHECK</a:t>
            </a:r>
            <a:r>
              <a:rPr lang="en-US" altLang="x-none" sz="3200" b="1" dirty="0" err="1">
                <a:solidFill>
                  <a:srgbClr val="000000"/>
                </a:solidFill>
                <a:latin typeface="Arial" panose="020B0604020202020204" pitchFamily="34" charset="0"/>
              </a:rPr>
              <a:t> (quantity &gt;= 0)</a:t>
            </a:r>
            <a:endParaRPr lang="ru-RU" altLang="x-none" sz="2500" b="1" dirty="0" err="1">
              <a:solidFill>
                <a:srgbClr val="00B05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ALTER</a:t>
            </a: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TABLE</a:t>
            </a:r>
            <a:r>
              <a:rPr lang="en-US" altLang="x-none" sz="3200" b="1" dirty="0" err="1">
                <a:solidFill>
                  <a:srgbClr val="000000"/>
                </a:solidFill>
                <a:latin typeface="Arial" panose="020B0604020202020204" pitchFamily="34" charset="0"/>
              </a:rPr>
              <a:t> Products</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DROP COLUMN </a:t>
            </a:r>
            <a:r>
              <a:rPr lang="en-US" altLang="x-none" sz="3200" b="1" dirty="0" err="1">
                <a:solidFill>
                  <a:srgbClr val="002060"/>
                </a:solidFill>
                <a:latin typeface="Arial" panose="020B0604020202020204" pitchFamily="34" charset="0"/>
              </a:rPr>
              <a:t>quantity</a:t>
            </a:r>
            <a:endParaRPr lang="en-US" altLang="x-none" sz="3200" b="1" dirty="0" err="1">
              <a:solidFill>
                <a:srgbClr val="00206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DROP TABLE </a:t>
            </a:r>
            <a:r>
              <a:rPr lang="en-US" altLang="x-none" sz="3200" b="1" dirty="0" err="1">
                <a:solidFill>
                  <a:srgbClr val="000000"/>
                </a:solidFill>
                <a:latin typeface="Arial" panose="020B0604020202020204" pitchFamily="34" charset="0"/>
              </a:rPr>
              <a:t>Products</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1228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sz="4200" dirty="0" err="1">
                <a:solidFill>
                  <a:srgbClr val="FFFFFF"/>
                </a:solidFill>
                <a:latin typeface="Arial" panose="020B0604020202020204" pitchFamily="34" charset="0"/>
              </a:rPr>
              <a:t>Констрейнти</a:t>
            </a:r>
            <a:endParaRPr lang="uk-UA" sz="4200" dirty="0" err="1">
              <a:solidFill>
                <a:srgbClr val="FFFFFF"/>
              </a:solidFill>
              <a:latin typeface="Arial" panose="020B0604020202020204" pitchFamily="34" charset="0"/>
            </a:endParaRPr>
          </a:p>
        </p:txBody>
      </p:sp>
      <p:sp>
        <p:nvSpPr>
          <p:cNvPr id="20482" name="Text Box 12289"/>
          <p:cNvSpPr txBox="1"/>
          <p:nvPr/>
        </p:nvSpPr>
        <p:spPr>
          <a:xfrm>
            <a:off x="539750" y="1341438"/>
            <a:ext cx="81407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Обмеження використовуються для визначення правил для даних у таблиці. Якщо виникає порушення між обмеженням і операцією з даними, ця операція скасовується обмеженням. Обмеження можна задати під час створення таблиці (всередині оператора CREATE TABLE) або після її створення (всередині оператора ALTER TABLE).</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1331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Види обмежень</a:t>
            </a:r>
            <a:endParaRPr lang="uk-UA" altLang="ru-RU" sz="4200" dirty="0" err="1">
              <a:solidFill>
                <a:srgbClr val="FFFFFF"/>
              </a:solidFill>
              <a:latin typeface="Arial" panose="020B0604020202020204" pitchFamily="34" charset="0"/>
            </a:endParaRPr>
          </a:p>
        </p:txBody>
      </p:sp>
      <p:sp>
        <p:nvSpPr>
          <p:cNvPr id="22530" name="Text Box 13313"/>
          <p:cNvSpPr txBox="1"/>
          <p:nvPr/>
        </p:nvSpPr>
        <p:spPr>
          <a:xfrm>
            <a:off x="510540" y="1386205"/>
            <a:ext cx="8093710" cy="4419600"/>
          </a:xfrm>
          <a:prstGeom prst="rect">
            <a:avLst/>
          </a:prstGeom>
          <a:noFill/>
          <a:ln w="9525">
            <a:noFill/>
          </a:ln>
        </p:spPr>
        <p:txBody>
          <a:bodyPr wrap="square" lIns="91440" tIns="45720" rIns="91440" bIns="45720" anchor="t" anchorCtr="0"/>
          <a:p>
            <a:pPr marL="341630" indent="-341630" defTabSz="457200">
              <a:spcBef>
                <a:spcPts val="57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b="1" dirty="0" err="1">
                <a:solidFill>
                  <a:srgbClr val="000000"/>
                </a:solidFill>
                <a:latin typeface="Arial" panose="020B0604020202020204" pitchFamily="34" charset="0"/>
              </a:rPr>
              <a:t>NOT NULL</a:t>
            </a:r>
            <a:r>
              <a:rPr lang="en-US" altLang="en-US" sz="2100" dirty="0" err="1">
                <a:solidFill>
                  <a:srgbClr val="000000"/>
                </a:solidFill>
                <a:latin typeface="Arial" panose="020B0604020202020204" pitchFamily="34" charset="0"/>
              </a:rPr>
              <a:t> — Вказує, що стовпець не може містити значення NULL.</a:t>
            </a:r>
            <a:endParaRPr lang="en-US" altLang="en-US" sz="2100" dirty="0" err="1">
              <a:solidFill>
                <a:srgbClr val="000000"/>
              </a:solidFill>
              <a:latin typeface="Arial" panose="020B0604020202020204" pitchFamily="34" charset="0"/>
            </a:endParaRPr>
          </a:p>
          <a:p>
            <a:pPr marL="341630" indent="-341630" defTabSz="457200">
              <a:spcBef>
                <a:spcPts val="57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b="1" dirty="0" err="1">
                <a:solidFill>
                  <a:srgbClr val="000000"/>
                </a:solidFill>
                <a:latin typeface="Arial" panose="020B0604020202020204" pitchFamily="34" charset="0"/>
              </a:rPr>
              <a:t>UNIQUE </a:t>
            </a:r>
            <a:r>
              <a:rPr lang="en-US" altLang="en-US" sz="2100" dirty="0" err="1">
                <a:solidFill>
                  <a:srgbClr val="000000"/>
                </a:solidFill>
                <a:latin typeface="Arial" panose="020B0604020202020204" pitchFamily="34" charset="0"/>
              </a:rPr>
              <a:t>— Забезпечує, щоб кожен рядок стовпця мав унікальне значення.</a:t>
            </a:r>
            <a:endParaRPr lang="en-US" altLang="en-US" sz="2100" dirty="0" err="1">
              <a:solidFill>
                <a:srgbClr val="000000"/>
              </a:solidFill>
              <a:latin typeface="Arial" panose="020B0604020202020204" pitchFamily="34" charset="0"/>
            </a:endParaRPr>
          </a:p>
          <a:p>
            <a:pPr marL="341630" indent="-341630" defTabSz="457200">
              <a:spcBef>
                <a:spcPts val="57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b="1" dirty="0" err="1">
                <a:solidFill>
                  <a:srgbClr val="000000"/>
                </a:solidFill>
                <a:latin typeface="Arial" panose="020B0604020202020204" pitchFamily="34" charset="0"/>
              </a:rPr>
              <a:t>PRIMARY KEY</a:t>
            </a:r>
            <a:r>
              <a:rPr lang="en-US" altLang="en-US" sz="2100" dirty="0" err="1">
                <a:solidFill>
                  <a:srgbClr val="000000"/>
                </a:solidFill>
                <a:latin typeface="Arial" panose="020B0604020202020204" pitchFamily="34" charset="0"/>
              </a:rPr>
              <a:t> — Комбінація NOT NULL і UNIQUE. Забезпечує унікальність стовпця (або комбінації декількох стовпців), що допомагає швидко знаходити запис у таблиці.</a:t>
            </a:r>
            <a:endParaRPr lang="en-US" altLang="en-US" sz="2100" dirty="0" err="1">
              <a:solidFill>
                <a:srgbClr val="000000"/>
              </a:solidFill>
              <a:latin typeface="Arial" panose="020B0604020202020204" pitchFamily="34" charset="0"/>
            </a:endParaRPr>
          </a:p>
          <a:p>
            <a:pPr marL="341630" indent="-341630" defTabSz="457200">
              <a:spcBef>
                <a:spcPts val="57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b="1" dirty="0" err="1">
                <a:solidFill>
                  <a:srgbClr val="000000"/>
                </a:solidFill>
                <a:latin typeface="Arial" panose="020B0604020202020204" pitchFamily="34" charset="0"/>
              </a:rPr>
              <a:t>FOREIGN KEY</a:t>
            </a:r>
            <a:r>
              <a:rPr lang="en-US" altLang="en-US" sz="2100" dirty="0" err="1">
                <a:solidFill>
                  <a:srgbClr val="000000"/>
                </a:solidFill>
                <a:latin typeface="Arial" panose="020B0604020202020204" pitchFamily="34" charset="0"/>
              </a:rPr>
              <a:t> — Забезпечує цілісність даних у таблиці, співвідносячись зі значеннями з іншої таблиці.</a:t>
            </a:r>
            <a:endParaRPr lang="en-US" altLang="en-US" sz="2100" dirty="0" err="1">
              <a:solidFill>
                <a:srgbClr val="000000"/>
              </a:solidFill>
              <a:latin typeface="Arial" panose="020B0604020202020204" pitchFamily="34" charset="0"/>
            </a:endParaRPr>
          </a:p>
          <a:p>
            <a:pPr marL="341630" indent="-341630" defTabSz="457200">
              <a:spcBef>
                <a:spcPts val="57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b="1" dirty="0" err="1">
                <a:solidFill>
                  <a:srgbClr val="000000"/>
                </a:solidFill>
                <a:latin typeface="Arial" panose="020B0604020202020204" pitchFamily="34" charset="0"/>
              </a:rPr>
              <a:t>CHECK </a:t>
            </a:r>
            <a:r>
              <a:rPr lang="en-US" altLang="en-US" sz="2100" dirty="0" err="1">
                <a:solidFill>
                  <a:srgbClr val="000000"/>
                </a:solidFill>
                <a:latin typeface="Arial" panose="020B0604020202020204" pitchFamily="34" charset="0"/>
              </a:rPr>
              <a:t>— Перевіряє, щоб значення в стовпці відповідало певній умові.</a:t>
            </a:r>
            <a:endParaRPr lang="en-US" altLang="en-US" sz="2100" dirty="0" err="1">
              <a:solidFill>
                <a:srgbClr val="000000"/>
              </a:solidFill>
              <a:latin typeface="Arial" panose="020B0604020202020204" pitchFamily="34" charset="0"/>
            </a:endParaRPr>
          </a:p>
          <a:p>
            <a:pPr marL="341630" indent="-341630" defTabSz="457200">
              <a:spcBef>
                <a:spcPts val="57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b="1" dirty="0" err="1">
                <a:solidFill>
                  <a:srgbClr val="000000"/>
                </a:solidFill>
                <a:latin typeface="Arial" panose="020B0604020202020204" pitchFamily="34" charset="0"/>
              </a:rPr>
              <a:t>DEFAULT </a:t>
            </a:r>
            <a:r>
              <a:rPr lang="en-US" altLang="en-US" sz="2100" dirty="0" err="1">
                <a:solidFill>
                  <a:srgbClr val="000000"/>
                </a:solidFill>
                <a:latin typeface="Arial" panose="020B0604020202020204" pitchFamily="34" charset="0"/>
              </a:rPr>
              <a:t>— Вказує значення за замовчуванням для стовпця.</a:t>
            </a:r>
            <a:endParaRPr lang="en-US" altLang="en-US" sz="2100" dirty="0" err="1">
              <a:solidFill>
                <a:srgbClr val="000000"/>
              </a:solidFill>
              <a:latin typeface="Arial" panose="020B0604020202020204" pitchFamily="34" charset="0"/>
            </a:endParaRPr>
          </a:p>
        </p:txBody>
      </p:sp>
      <p:sp>
        <p:nvSpPr>
          <p:cNvPr id="22531" name="Rectangles 13314"/>
          <p:cNvSpPr/>
          <p:nvPr/>
        </p:nvSpPr>
        <p:spPr>
          <a:xfrm>
            <a:off x="1835150" y="6443663"/>
            <a:ext cx="6318250" cy="642937"/>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996666"/>
                </a:solidFill>
                <a:latin typeface="Arial" panose="020B0604020202020204" pitchFamily="34" charset="0"/>
                <a:hlinkClick r:id="rId1"/>
              </a:rPr>
              <a:t>http://www.w3schools.com/sql/sql_constraints.asp</a:t>
            </a:r>
            <a:endParaRPr lang="en-US" altLang="x-none" dirty="0" err="1">
              <a:solidFill>
                <a:srgbClr val="996666"/>
              </a:solidFill>
              <a:latin typeface="Arial" panose="020B0604020202020204" pitchFamily="34" charset="0"/>
              <a:hlinkClick r:id="rId1"/>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u-RU" altLang="x-none" dirty="0" err="1">
              <a:solidFill>
                <a:srgbClr val="000000"/>
              </a:solidFill>
              <a:latin typeface="Arial" panose="020B0604020202020204" pitchFamily="34" charset="0"/>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1433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sz="4200" dirty="0" err="1">
                <a:solidFill>
                  <a:srgbClr val="FFFFFF"/>
                </a:solidFill>
                <a:latin typeface="Arial" panose="020B0604020202020204" pitchFamily="34" charset="0"/>
              </a:rPr>
              <a:t>Приклад на </a:t>
            </a:r>
            <a:r>
              <a:rPr lang="en-US" sz="4200" dirty="0" err="1">
                <a:solidFill>
                  <a:srgbClr val="FFFFFF"/>
                </a:solidFill>
                <a:latin typeface="Arial" panose="020B0604020202020204" pitchFamily="34" charset="0"/>
              </a:rPr>
              <a:t>CHECK</a:t>
            </a:r>
            <a:endParaRPr lang="en-US" sz="4200" dirty="0" err="1">
              <a:solidFill>
                <a:srgbClr val="FFFFFF"/>
              </a:solidFill>
              <a:latin typeface="Arial" panose="020B0604020202020204" pitchFamily="34" charset="0"/>
            </a:endParaRPr>
          </a:p>
        </p:txBody>
      </p:sp>
      <p:sp>
        <p:nvSpPr>
          <p:cNvPr id="24578" name="Text Box 14337"/>
          <p:cNvSpPr txBox="1"/>
          <p:nvPr/>
        </p:nvSpPr>
        <p:spPr>
          <a:xfrm>
            <a:off x="534988" y="1530350"/>
            <a:ext cx="8213725" cy="4419600"/>
          </a:xfrm>
          <a:prstGeom prst="rect">
            <a:avLst/>
          </a:prstGeom>
          <a:noFill/>
          <a:ln w="9525">
            <a:noFill/>
          </a:ln>
        </p:spPr>
        <p:txBody>
          <a:bodyPr wrap="square" lIns="91440" tIns="45720" rIns="91440" bIns="45720" anchor="t" anchorCtr="0"/>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000" b="1" dirty="0" err="1">
                <a:solidFill>
                  <a:srgbClr val="0070C0"/>
                </a:solidFill>
                <a:latin typeface="Arial" panose="020B0604020202020204" pitchFamily="34" charset="0"/>
              </a:rPr>
              <a:t>CREATE</a:t>
            </a:r>
            <a:r>
              <a:rPr lang="en-US" altLang="x-none" sz="3000" b="1" dirty="0" err="1">
                <a:solidFill>
                  <a:srgbClr val="000000"/>
                </a:solidFill>
                <a:latin typeface="Arial" panose="020B0604020202020204" pitchFamily="34" charset="0"/>
              </a:rPr>
              <a:t> </a:t>
            </a:r>
            <a:r>
              <a:rPr lang="en-US" altLang="x-none" sz="3000" b="1" dirty="0" err="1">
                <a:solidFill>
                  <a:srgbClr val="0070C0"/>
                </a:solidFill>
                <a:latin typeface="Arial" panose="020B0604020202020204" pitchFamily="34" charset="0"/>
              </a:rPr>
              <a:t>TABLE</a:t>
            </a:r>
            <a:r>
              <a:rPr lang="en-US" altLang="x-none" sz="3000" b="1" dirty="0" err="1">
                <a:solidFill>
                  <a:srgbClr val="000000"/>
                </a:solidFill>
                <a:latin typeface="Arial" panose="020B0604020202020204" pitchFamily="34" charset="0"/>
              </a:rPr>
              <a:t> Parrots(</a:t>
            </a:r>
            <a:endParaRPr lang="en-US" altLang="x-none" sz="3000" b="1" dirty="0" err="1">
              <a:solidFill>
                <a:srgbClr val="000000"/>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000" b="1" dirty="0" err="1">
                <a:solidFill>
                  <a:srgbClr val="000000"/>
                </a:solidFill>
                <a:latin typeface="Arial" panose="020B0604020202020204" pitchFamily="34" charset="0"/>
              </a:rPr>
              <a:t>	</a:t>
            </a:r>
            <a:r>
              <a:rPr lang="en-US" altLang="x-none" sz="3000" b="1" dirty="0" err="1">
                <a:solidFill>
                  <a:srgbClr val="002060"/>
                </a:solidFill>
                <a:latin typeface="Arial" panose="020B0604020202020204" pitchFamily="34" charset="0"/>
              </a:rPr>
              <a:t>name</a:t>
            </a:r>
            <a:r>
              <a:rPr lang="en-US" altLang="x-none" sz="3000" b="1" dirty="0" err="1">
                <a:solidFill>
                  <a:srgbClr val="000000"/>
                </a:solidFill>
                <a:latin typeface="Arial" panose="020B0604020202020204" pitchFamily="34" charset="0"/>
              </a:rPr>
              <a:t> </a:t>
            </a:r>
            <a:r>
              <a:rPr lang="en-US" altLang="x-none" sz="3000" b="1" dirty="0" err="1">
                <a:solidFill>
                  <a:srgbClr val="7030A0"/>
                </a:solidFill>
                <a:latin typeface="Arial" panose="020B0604020202020204" pitchFamily="34" charset="0"/>
              </a:rPr>
              <a:t>nvarchar(32) </a:t>
            </a:r>
            <a:r>
              <a:rPr lang="en-US" altLang="x-none" sz="3000" b="1" dirty="0" err="1">
                <a:solidFill>
                  <a:srgbClr val="FF0000"/>
                </a:solidFill>
                <a:latin typeface="Arial" panose="020B0604020202020204" pitchFamily="34" charset="0"/>
              </a:rPr>
              <a:t>PRIMARY KEY</a:t>
            </a:r>
            <a:r>
              <a:rPr lang="en-US" altLang="x-none" sz="3000" b="1" dirty="0" err="1">
                <a:solidFill>
                  <a:srgbClr val="000000"/>
                </a:solidFill>
                <a:latin typeface="Arial" panose="020B0604020202020204" pitchFamily="34" charset="0"/>
              </a:rPr>
              <a:t>,</a:t>
            </a:r>
            <a:endParaRPr lang="en-US" altLang="x-none" sz="3000" b="1" dirty="0" err="1">
              <a:solidFill>
                <a:srgbClr val="000000"/>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000" b="1" dirty="0" err="1">
                <a:solidFill>
                  <a:srgbClr val="000000"/>
                </a:solidFill>
                <a:latin typeface="Arial" panose="020B0604020202020204" pitchFamily="34" charset="0"/>
              </a:rPr>
              <a:t>	</a:t>
            </a:r>
            <a:r>
              <a:rPr lang="en-US" altLang="x-none" sz="3000" b="1" dirty="0" err="1">
                <a:solidFill>
                  <a:srgbClr val="002060"/>
                </a:solidFill>
                <a:latin typeface="Arial" panose="020B0604020202020204" pitchFamily="34" charset="0"/>
              </a:rPr>
              <a:t>vocabulary</a:t>
            </a:r>
            <a:r>
              <a:rPr lang="en-US" altLang="x-none" sz="3000" b="1" dirty="0" err="1">
                <a:solidFill>
                  <a:srgbClr val="000000"/>
                </a:solidFill>
                <a:latin typeface="Arial" panose="020B0604020202020204" pitchFamily="34" charset="0"/>
              </a:rPr>
              <a:t> </a:t>
            </a:r>
            <a:r>
              <a:rPr lang="en-US" altLang="x-none" sz="3000" b="1" dirty="0" err="1">
                <a:solidFill>
                  <a:srgbClr val="7030A0"/>
                </a:solidFill>
                <a:latin typeface="Arial" panose="020B0604020202020204" pitchFamily="34" charset="0"/>
              </a:rPr>
              <a:t>int</a:t>
            </a:r>
            <a:r>
              <a:rPr lang="en-US" altLang="x-none" sz="3000" b="1" dirty="0" err="1">
                <a:solidFill>
                  <a:srgbClr val="000000"/>
                </a:solidFill>
                <a:latin typeface="Arial" panose="020B0604020202020204" pitchFamily="34" charset="0"/>
              </a:rPr>
              <a:t> </a:t>
            </a:r>
            <a:r>
              <a:rPr lang="en-US" altLang="x-none" sz="3000" b="1" dirty="0" err="1">
                <a:solidFill>
                  <a:srgbClr val="FF0000"/>
                </a:solidFill>
                <a:latin typeface="Arial" panose="020B0604020202020204" pitchFamily="34" charset="0"/>
              </a:rPr>
              <a:t>CHECK</a:t>
            </a:r>
            <a:r>
              <a:rPr lang="en-US" altLang="x-none" sz="3000" b="1" dirty="0" err="1">
                <a:solidFill>
                  <a:srgbClr val="000000"/>
                </a:solidFill>
                <a:latin typeface="Arial" panose="020B0604020202020204" pitchFamily="34" charset="0"/>
              </a:rPr>
              <a:t>(vocabulary &gt; 2),</a:t>
            </a:r>
            <a:endParaRPr lang="en-US" altLang="x-none" sz="3000" b="1" dirty="0" err="1">
              <a:solidFill>
                <a:srgbClr val="000000"/>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000" b="1" dirty="0" err="1">
                <a:solidFill>
                  <a:srgbClr val="000000"/>
                </a:solidFill>
                <a:latin typeface="Arial" panose="020B0604020202020204" pitchFamily="34" charset="0"/>
              </a:rPr>
              <a:t>	</a:t>
            </a:r>
            <a:r>
              <a:rPr lang="en-US" altLang="x-none" sz="3000" b="1" dirty="0" err="1">
                <a:solidFill>
                  <a:srgbClr val="002060"/>
                </a:solidFill>
                <a:latin typeface="Arial" panose="020B0604020202020204" pitchFamily="34" charset="0"/>
                <a:sym typeface="+mn-ea"/>
              </a:rPr>
              <a:t>id_own</a:t>
            </a:r>
            <a:r>
              <a:rPr lang="en-US" altLang="x-none" sz="3000" b="1" dirty="0" err="1">
                <a:solidFill>
                  <a:srgbClr val="002060"/>
                </a:solidFill>
                <a:latin typeface="Arial" panose="020B0604020202020204" pitchFamily="34" charset="0"/>
              </a:rPr>
              <a:t>er </a:t>
            </a:r>
            <a:r>
              <a:rPr lang="en-US" altLang="x-none" sz="3000" b="1" dirty="0" err="1">
                <a:solidFill>
                  <a:srgbClr val="7030A0"/>
                </a:solidFill>
                <a:sym typeface="+mn-ea"/>
              </a:rPr>
              <a:t>int</a:t>
            </a:r>
            <a:r>
              <a:rPr lang="en-US" altLang="x-none" sz="3000" b="1" dirty="0" err="1">
                <a:solidFill>
                  <a:srgbClr val="000000"/>
                </a:solidFill>
                <a:sym typeface="+mn-ea"/>
              </a:rPr>
              <a:t> </a:t>
            </a:r>
            <a:r>
              <a:rPr lang="en-US" altLang="x-none" sz="3000" b="1" dirty="0" err="1">
                <a:solidFill>
                  <a:srgbClr val="FF0000"/>
                </a:solidFill>
                <a:latin typeface="Arial" panose="020B0604020202020204" pitchFamily="34" charset="0"/>
              </a:rPr>
              <a:t>NOT NULL</a:t>
            </a:r>
            <a:r>
              <a:rPr lang="en-US" altLang="x-none" sz="3000" b="1" dirty="0" err="1">
                <a:solidFill>
                  <a:schemeClr val="tx1"/>
                </a:solidFill>
                <a:latin typeface="Arial" panose="020B0604020202020204" pitchFamily="34" charset="0"/>
              </a:rPr>
              <a:t>)</a:t>
            </a:r>
            <a:endParaRPr lang="en-US" altLang="x-none" sz="3000" b="1" dirty="0" err="1">
              <a:solidFill>
                <a:schemeClr val="tx1"/>
              </a:solidFill>
              <a:latin typeface="Arial" panose="020B0604020202020204" pitchFamily="34" charset="0"/>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1536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x-none" sz="4200" dirty="0" err="1">
                <a:solidFill>
                  <a:srgbClr val="FFFFFF"/>
                </a:solidFill>
                <a:latin typeface="Arial" panose="020B0604020202020204" pitchFamily="34" charset="0"/>
              </a:rPr>
              <a:t>Іще приклад</a:t>
            </a:r>
            <a:r>
              <a:rPr lang="ru-RU" altLang="x-none" sz="4200" dirty="0" err="1">
                <a:solidFill>
                  <a:srgbClr val="FFFFFF"/>
                </a:solidFill>
                <a:latin typeface="Arial" panose="020B0604020202020204" pitchFamily="34" charset="0"/>
              </a:rPr>
              <a:t> на </a:t>
            </a:r>
            <a:r>
              <a:rPr lang="en-US" altLang="x-none" sz="4200" dirty="0" err="1">
                <a:solidFill>
                  <a:srgbClr val="FFFFFF"/>
                </a:solidFill>
                <a:latin typeface="Arial" panose="020B0604020202020204" pitchFamily="34" charset="0"/>
              </a:rPr>
              <a:t>CHECK</a:t>
            </a:r>
            <a:endParaRPr lang="en-US" altLang="x-none" sz="4200" dirty="0" err="1">
              <a:solidFill>
                <a:srgbClr val="FFFFFF"/>
              </a:solidFill>
              <a:latin typeface="Arial" panose="020B0604020202020204" pitchFamily="34" charset="0"/>
            </a:endParaRPr>
          </a:p>
        </p:txBody>
      </p:sp>
      <p:sp>
        <p:nvSpPr>
          <p:cNvPr id="26626" name="Text Box 15361"/>
          <p:cNvSpPr txBox="1"/>
          <p:nvPr/>
        </p:nvSpPr>
        <p:spPr>
          <a:xfrm>
            <a:off x="679450" y="1484313"/>
            <a:ext cx="8069263"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CREATE</a:t>
            </a: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TABLE</a:t>
            </a:r>
            <a:r>
              <a:rPr lang="en-US" altLang="x-none" sz="3200" b="1" dirty="0" err="1">
                <a:solidFill>
                  <a:srgbClr val="000000"/>
                </a:solidFill>
                <a:latin typeface="Arial" panose="020B0604020202020204" pitchFamily="34" charset="0"/>
              </a:rPr>
              <a:t> Hazzards(</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en-US" altLang="x-none" sz="3200" b="1" dirty="0" err="1">
                <a:solidFill>
                  <a:srgbClr val="002060"/>
                </a:solidFill>
                <a:latin typeface="Arial" panose="020B0604020202020204" pitchFamily="34" charset="0"/>
              </a:rPr>
              <a:t>name</a:t>
            </a:r>
            <a:r>
              <a:rPr lang="en-US" altLang="x-none" sz="3200" b="1" dirty="0" err="1">
                <a:solidFill>
                  <a:srgbClr val="000000"/>
                </a:solidFill>
                <a:latin typeface="Arial" panose="020B0604020202020204" pitchFamily="34" charset="0"/>
              </a:rPr>
              <a:t> </a:t>
            </a:r>
            <a:r>
              <a:rPr lang="en-US" altLang="x-none" sz="3200" b="1" dirty="0" err="1">
                <a:solidFill>
                  <a:srgbClr val="7030A0"/>
                </a:solidFill>
                <a:latin typeface="Arial" panose="020B0604020202020204" pitchFamily="34" charset="0"/>
              </a:rPr>
              <a:t>nvarchar(128)</a:t>
            </a:r>
            <a:r>
              <a:rPr lang="en-US" altLang="x-none" sz="3200" b="1" dirty="0" err="1">
                <a:solidFill>
                  <a:srgbClr val="000000"/>
                </a:solidFill>
                <a:latin typeface="Arial" panose="020B0604020202020204" pitchFamily="34" charset="0"/>
              </a:rPr>
              <a:t>,</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en-US" altLang="x-none" sz="3200" b="1" dirty="0" err="1">
                <a:solidFill>
                  <a:srgbClr val="002060"/>
                </a:solidFill>
                <a:latin typeface="Arial" panose="020B0604020202020204" pitchFamily="34" charset="0"/>
              </a:rPr>
              <a:t>pirates_killed </a:t>
            </a:r>
            <a:r>
              <a:rPr lang="en-US" altLang="x-none" sz="3200" b="1" dirty="0" err="1">
                <a:solidFill>
                  <a:srgbClr val="7030A0"/>
                </a:solidFill>
                <a:latin typeface="Arial" panose="020B0604020202020204" pitchFamily="34" charset="0"/>
              </a:rPr>
              <a:t>int</a:t>
            </a:r>
            <a:r>
              <a:rPr lang="en-US" altLang="x-none" sz="3200" b="1" dirty="0" err="1">
                <a:solidFill>
                  <a:srgbClr val="000000"/>
                </a:solidFill>
                <a:latin typeface="Arial" panose="020B0604020202020204" pitchFamily="34" charset="0"/>
              </a:rPr>
              <a:t>,</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	</a:t>
            </a:r>
            <a:r>
              <a:rPr lang="en-US" altLang="x-none" sz="3200" b="1" dirty="0" err="1">
                <a:solidFill>
                  <a:srgbClr val="FF0000"/>
                </a:solidFill>
                <a:latin typeface="Arial" panose="020B0604020202020204" pitchFamily="34" charset="0"/>
              </a:rPr>
              <a:t>CHECK</a:t>
            </a:r>
            <a:r>
              <a:rPr lang="en-US" altLang="x-none" sz="3200" b="1" dirty="0" err="1">
                <a:solidFill>
                  <a:srgbClr val="000000"/>
                </a:solidFill>
                <a:latin typeface="Arial" panose="020B0604020202020204" pitchFamily="34" charset="0"/>
              </a:rPr>
              <a:t> (name &lt;&gt; </a:t>
            </a:r>
            <a:r>
              <a:rPr lang="en-US" altLang="x-none" sz="3200" b="1" dirty="0" err="1">
                <a:solidFill>
                  <a:srgbClr val="C00000"/>
                </a:solidFill>
                <a:latin typeface="Arial" panose="020B0604020202020204" pitchFamily="34" charset="0"/>
              </a:rPr>
              <a:t>'Shark' </a:t>
            </a:r>
            <a:r>
              <a:rPr lang="en-US" altLang="x-none" sz="3200" b="1" dirty="0" err="1">
                <a:solidFill>
                  <a:srgbClr val="000000"/>
                </a:solidFill>
                <a:latin typeface="Arial" panose="020B0604020202020204" pitchFamily="34" charset="0"/>
              </a:rPr>
              <a:t>OR</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(name = </a:t>
            </a:r>
            <a:r>
              <a:rPr lang="en-US" altLang="x-none" sz="3200" b="1" dirty="0" err="1">
                <a:solidFill>
                  <a:srgbClr val="C00000"/>
                </a:solidFill>
                <a:latin typeface="Arial" panose="020B0604020202020204" pitchFamily="34" charset="0"/>
              </a:rPr>
              <a:t>'Shark' </a:t>
            </a:r>
            <a:r>
              <a:rPr lang="en-US" altLang="x-none" sz="3200" b="1" dirty="0" err="1">
                <a:solidFill>
                  <a:srgbClr val="000000"/>
                </a:solidFill>
                <a:latin typeface="Arial" panose="020B0604020202020204" pitchFamily="34" charset="0"/>
              </a:rPr>
              <a:t>AND pirates_killed &gt; 0)))</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INSERT</a:t>
            </a: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INTO</a:t>
            </a:r>
            <a:r>
              <a:rPr lang="en-US" altLang="x-none" sz="3200" b="1" dirty="0" err="1">
                <a:solidFill>
                  <a:srgbClr val="000000"/>
                </a:solidFill>
                <a:latin typeface="Arial" panose="020B0604020202020204" pitchFamily="34" charset="0"/>
              </a:rPr>
              <a:t> Hazzards </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VALUES </a:t>
            </a:r>
            <a:r>
              <a:rPr lang="en-US" altLang="x-none" sz="3200" b="1" dirty="0" err="1">
                <a:solidFill>
                  <a:srgbClr val="000000"/>
                </a:solidFill>
                <a:latin typeface="Arial" panose="020B0604020202020204" pitchFamily="34" charset="0"/>
              </a:rPr>
              <a:t>(</a:t>
            </a:r>
            <a:r>
              <a:rPr lang="en-US" altLang="x-none" sz="3200" b="1" dirty="0" err="1">
                <a:solidFill>
                  <a:srgbClr val="C00000"/>
                </a:solidFill>
                <a:latin typeface="Arial" panose="020B0604020202020204" pitchFamily="34" charset="0"/>
              </a:rPr>
              <a:t>'Shark'</a:t>
            </a:r>
            <a:r>
              <a:rPr lang="en-US" altLang="x-none" sz="3200" b="1" dirty="0" err="1">
                <a:solidFill>
                  <a:srgbClr val="000000"/>
                </a:solidFill>
                <a:latin typeface="Arial" panose="020B0604020202020204" pitchFamily="34" charset="0"/>
              </a:rPr>
              <a:t>, 0) </a:t>
            </a:r>
            <a:r>
              <a:rPr lang="en-US" altLang="x-none" sz="3200" b="1" dirty="0" err="1">
                <a:solidFill>
                  <a:srgbClr val="00B050"/>
                </a:solidFill>
                <a:latin typeface="Arial" panose="020B0604020202020204" pitchFamily="34" charset="0"/>
              </a:rPr>
              <a:t>-- ERROR!</a:t>
            </a:r>
            <a:endParaRPr lang="en-US" altLang="x-none" sz="3200" b="1" dirty="0" err="1">
              <a:solidFill>
                <a:srgbClr val="00B050"/>
              </a:solidFill>
              <a:latin typeface="Arial" panose="020B0604020202020204" pitchFamily="34" charset="0"/>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1638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Практика</a:t>
            </a:r>
            <a:endParaRPr lang="uk-UA" altLang="ru-RU" sz="4200" dirty="0" err="1">
              <a:solidFill>
                <a:srgbClr val="FFFFFF"/>
              </a:solidFill>
              <a:latin typeface="Arial" panose="020B0604020202020204" pitchFamily="34" charset="0"/>
            </a:endParaRPr>
          </a:p>
        </p:txBody>
      </p:sp>
      <p:sp>
        <p:nvSpPr>
          <p:cNvPr id="28674" name="Text Box 16385"/>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Tx/>
              <a:buSzPct val="80000"/>
              <a:buFontTx/>
              <a:tabLst>
                <a:tab pos="911225" algn="l"/>
                <a:tab pos="1825625" algn="l"/>
                <a:tab pos="2740025" algn="l"/>
                <a:tab pos="3654425" algn="l"/>
                <a:tab pos="4568825" algn="l"/>
                <a:tab pos="5483225" algn="l"/>
                <a:tab pos="6397625" algn="l"/>
                <a:tab pos="7312025" algn="l"/>
                <a:tab pos="8226425" algn="l"/>
                <a:tab pos="9140825" algn="l"/>
                <a:tab pos="10055225" algn="l"/>
              </a:tabLst>
            </a:pPr>
            <a:r>
              <a:rPr lang="uk-UA" altLang="ru-RU" sz="3200" dirty="0" err="1">
                <a:solidFill>
                  <a:srgbClr val="000000"/>
                </a:solidFill>
                <a:latin typeface="Arial" panose="020B0604020202020204" pitchFamily="34" charset="0"/>
              </a:rPr>
              <a:t>Подивимося список обмежень таблиці:</a:t>
            </a:r>
            <a:endParaRPr lang="ru-RU" altLang="x-none" sz="3200" dirty="0" err="1">
              <a:solidFill>
                <a:srgbClr val="000000"/>
              </a:solidFill>
              <a:latin typeface="Arial" panose="020B0604020202020204" pitchFamily="34" charset="0"/>
            </a:endParaRPr>
          </a:p>
          <a:p>
            <a:pPr marL="341630" indent="-341630" defTabSz="457200">
              <a:spcBef>
                <a:spcPts val="800"/>
              </a:spcBef>
              <a:buClrTx/>
              <a:buSzPct val="80000"/>
              <a:buFontTx/>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ru-RU" altLang="x-none" sz="3200" dirty="0" err="1">
              <a:solidFill>
                <a:srgbClr val="000000"/>
              </a:solidFill>
              <a:latin typeface="Arial" panose="020B0604020202020204" pitchFamily="34" charset="0"/>
            </a:endParaRPr>
          </a:p>
          <a:p>
            <a:pPr marL="341630" indent="-341630" defTabSz="457200">
              <a:spcBef>
                <a:spcPts val="800"/>
              </a:spcBef>
              <a:buClrTx/>
              <a:buSzPct val="80000"/>
              <a:buFontTx/>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ru-RU" altLang="x-none" sz="3200" dirty="0" err="1">
              <a:solidFill>
                <a:srgbClr val="000000"/>
              </a:solidFill>
              <a:latin typeface="Arial" panose="020B0604020202020204" pitchFamily="34" charset="0"/>
            </a:endParaRPr>
          </a:p>
          <a:p>
            <a:pPr marL="341630" indent="-341630" defTabSz="457200">
              <a:spcBef>
                <a:spcPts val="625"/>
              </a:spcBef>
              <a:buClrTx/>
              <a:buSzPct val="80000"/>
              <a:buFontTx/>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500" b="1" dirty="0" err="1">
                <a:solidFill>
                  <a:srgbClr val="0070C0"/>
                </a:solidFill>
                <a:latin typeface="Arial" panose="020B0604020202020204" pitchFamily="34" charset="0"/>
              </a:rPr>
              <a:t>ALTER</a:t>
            </a:r>
            <a:r>
              <a:rPr lang="en-US" altLang="x-none" sz="2500" b="1" dirty="0" err="1">
                <a:solidFill>
                  <a:srgbClr val="000000"/>
                </a:solidFill>
                <a:latin typeface="Arial" panose="020B0604020202020204" pitchFamily="34" charset="0"/>
              </a:rPr>
              <a:t> </a:t>
            </a:r>
            <a:r>
              <a:rPr lang="en-US" altLang="x-none" sz="2500" b="1" dirty="0" err="1">
                <a:solidFill>
                  <a:srgbClr val="0070C0"/>
                </a:solidFill>
                <a:latin typeface="Arial" panose="020B0604020202020204" pitchFamily="34" charset="0"/>
              </a:rPr>
              <a:t>TABLE</a:t>
            </a:r>
            <a:r>
              <a:rPr lang="en-US" altLang="x-none" sz="2500" b="1" dirty="0" err="1">
                <a:solidFill>
                  <a:srgbClr val="000000"/>
                </a:solidFill>
                <a:latin typeface="Arial" panose="020B0604020202020204" pitchFamily="34" charset="0"/>
              </a:rPr>
              <a:t> Products</a:t>
            </a:r>
            <a:endParaRPr lang="en-US" altLang="x-none" sz="2500" b="1" dirty="0" err="1">
              <a:solidFill>
                <a:srgbClr val="000000"/>
              </a:solidFill>
              <a:latin typeface="Arial" panose="020B0604020202020204" pitchFamily="34" charset="0"/>
            </a:endParaRPr>
          </a:p>
          <a:p>
            <a:pPr marL="341630" indent="-341630" defTabSz="457200">
              <a:spcBef>
                <a:spcPts val="625"/>
              </a:spcBef>
              <a:buClrTx/>
              <a:buSzPct val="80000"/>
              <a:buFontTx/>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500" b="1" dirty="0" err="1">
                <a:solidFill>
                  <a:srgbClr val="0070C0"/>
                </a:solidFill>
                <a:latin typeface="Arial" panose="020B0604020202020204" pitchFamily="34" charset="0"/>
              </a:rPr>
              <a:t>DROP</a:t>
            </a:r>
            <a:r>
              <a:rPr lang="en-US" altLang="x-none" sz="2500" b="1" dirty="0" err="1">
                <a:solidFill>
                  <a:srgbClr val="000000"/>
                </a:solidFill>
                <a:latin typeface="Arial" panose="020B0604020202020204" pitchFamily="34" charset="0"/>
              </a:rPr>
              <a:t> </a:t>
            </a:r>
            <a:r>
              <a:rPr lang="en-US" altLang="x-none" sz="2500" b="1" dirty="0" err="1">
                <a:solidFill>
                  <a:srgbClr val="0070C0"/>
                </a:solidFill>
                <a:latin typeface="Arial" panose="020B0604020202020204" pitchFamily="34" charset="0"/>
              </a:rPr>
              <a:t>CONSTRAINT</a:t>
            </a:r>
            <a:endParaRPr lang="en-US" altLang="x-none" sz="2500" b="1" dirty="0" err="1">
              <a:solidFill>
                <a:srgbClr val="0070C0"/>
              </a:solidFill>
              <a:latin typeface="Arial" panose="020B0604020202020204" pitchFamily="34" charset="0"/>
            </a:endParaRPr>
          </a:p>
          <a:p>
            <a:pPr marL="341630" indent="-341630" defTabSz="457200">
              <a:spcBef>
                <a:spcPts val="625"/>
              </a:spcBef>
              <a:buClrTx/>
              <a:buSzPct val="80000"/>
              <a:buFontTx/>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500" b="1" dirty="0" err="1">
                <a:solidFill>
                  <a:srgbClr val="000000"/>
                </a:solidFill>
                <a:latin typeface="Arial" panose="020B0604020202020204" pitchFamily="34" charset="0"/>
              </a:rPr>
              <a:t>CK__Products__quantity__1ED998B2</a:t>
            </a:r>
            <a:endParaRPr lang="en-US" altLang="x-none" sz="2500" b="1"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ru-RU" altLang="x-none" sz="3200" b="1" dirty="0" err="1">
              <a:solidFill>
                <a:srgbClr val="000000"/>
              </a:solidFill>
              <a:latin typeface="Arial" panose="020B0604020202020204" pitchFamily="34" charset="0"/>
            </a:endParaRPr>
          </a:p>
          <a:p>
            <a:pPr marL="341630" indent="-341630" defTabSz="457200">
              <a:spcBef>
                <a:spcPts val="800"/>
              </a:spcBef>
              <a:buClrTx/>
              <a:buSzPct val="80000"/>
              <a:buFontTx/>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ru-RU" altLang="x-none" sz="3200" b="1" dirty="0" err="1">
              <a:solidFill>
                <a:srgbClr val="000000"/>
              </a:solidFill>
              <a:latin typeface="Arial" panose="020B0604020202020204" pitchFamily="34" charset="0"/>
            </a:endParaRPr>
          </a:p>
        </p:txBody>
      </p:sp>
      <p:pic>
        <p:nvPicPr>
          <p:cNvPr id="28675" name="Picture 16386"/>
          <p:cNvPicPr>
            <a:picLocks noChangeAspect="1"/>
          </p:cNvPicPr>
          <p:nvPr/>
        </p:nvPicPr>
        <p:blipFill>
          <a:blip r:embed="rId1"/>
          <a:stretch>
            <a:fillRect/>
          </a:stretch>
        </p:blipFill>
        <p:spPr>
          <a:xfrm>
            <a:off x="6496050" y="2205038"/>
            <a:ext cx="2578100" cy="4608512"/>
          </a:xfrm>
          <a:prstGeom prst="rect">
            <a:avLst/>
          </a:prstGeom>
          <a:noFill/>
          <a:ln w="9525">
            <a:noFill/>
          </a:ln>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 Box 174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Йменовані обмеження</a:t>
            </a:r>
            <a:endParaRPr lang="uk-UA" altLang="ru-RU" sz="4200" dirty="0" err="1">
              <a:solidFill>
                <a:srgbClr val="FFFFFF"/>
              </a:solidFill>
              <a:latin typeface="Arial" panose="020B0604020202020204" pitchFamily="34" charset="0"/>
            </a:endParaRPr>
          </a:p>
        </p:txBody>
      </p:sp>
      <p:sp>
        <p:nvSpPr>
          <p:cNvPr id="30722" name="Text Box 17409"/>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200" b="1" dirty="0" err="1">
                <a:solidFill>
                  <a:srgbClr val="0070C0"/>
                </a:solidFill>
                <a:latin typeface="Arial" panose="020B0604020202020204" pitchFamily="34" charset="0"/>
              </a:rPr>
              <a:t>CREATE</a:t>
            </a: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TABLE</a:t>
            </a:r>
            <a:r>
              <a:rPr lang="en-US" altLang="x-none" sz="3200" b="1" dirty="0" err="1">
                <a:solidFill>
                  <a:srgbClr val="000000"/>
                </a:solidFill>
                <a:latin typeface="Arial" panose="020B0604020202020204" pitchFamily="34" charset="0"/>
              </a:rPr>
              <a:t> Person (</a:t>
            </a:r>
            <a:br>
              <a:rPr lang="en-US" altLang="x-none" sz="3200" b="1" dirty="0" err="1">
                <a:solidFill>
                  <a:srgbClr val="000000"/>
                </a:solidFill>
                <a:latin typeface="Arial" panose="020B0604020202020204" pitchFamily="34" charset="0"/>
              </a:rPr>
            </a:br>
            <a:r>
              <a:rPr lang="en-US" altLang="x-none" sz="3200" b="1" dirty="0" err="1">
                <a:solidFill>
                  <a:srgbClr val="000000"/>
                </a:solidFill>
                <a:latin typeface="Arial" panose="020B0604020202020204" pitchFamily="34" charset="0"/>
              </a:rPr>
              <a:t>		</a:t>
            </a:r>
            <a:r>
              <a:rPr lang="en-US" altLang="x-none" sz="3200" b="1" dirty="0" err="1">
                <a:solidFill>
                  <a:srgbClr val="002060"/>
                </a:solidFill>
                <a:latin typeface="Arial" panose="020B0604020202020204" pitchFamily="34" charset="0"/>
              </a:rPr>
              <a:t>id</a:t>
            </a:r>
            <a:r>
              <a:rPr lang="en-US" altLang="x-none" sz="3200" b="1" dirty="0" err="1">
                <a:solidFill>
                  <a:srgbClr val="000000"/>
                </a:solidFill>
                <a:latin typeface="Arial" panose="020B0604020202020204" pitchFamily="34" charset="0"/>
              </a:rPr>
              <a:t> </a:t>
            </a:r>
            <a:r>
              <a:rPr lang="en-US" altLang="x-none" sz="3200" b="1" dirty="0" err="1">
                <a:solidFill>
                  <a:srgbClr val="7030A0"/>
                </a:solidFill>
                <a:latin typeface="Arial" panose="020B0604020202020204" pitchFamily="34" charset="0"/>
              </a:rPr>
              <a:t>int</a:t>
            </a:r>
            <a:r>
              <a:rPr lang="en-US" altLang="x-none" sz="3200" b="1" dirty="0" err="1">
                <a:solidFill>
                  <a:srgbClr val="000000"/>
                </a:solidFill>
                <a:latin typeface="Arial" panose="020B0604020202020204" pitchFamily="34" charset="0"/>
              </a:rPr>
              <a:t> </a:t>
            </a:r>
            <a:r>
              <a:rPr lang="en-US" altLang="x-none" sz="3200" b="1" dirty="0" err="1">
                <a:solidFill>
                  <a:srgbClr val="FF0000"/>
                </a:solidFill>
                <a:latin typeface="Arial" panose="020B0604020202020204" pitchFamily="34" charset="0"/>
              </a:rPr>
              <a:t>NOT NULL</a:t>
            </a:r>
            <a:r>
              <a:rPr lang="en-US" altLang="x-none" sz="3200" b="1" dirty="0" err="1">
                <a:solidFill>
                  <a:srgbClr val="000000"/>
                </a:solidFill>
                <a:latin typeface="Arial" panose="020B0604020202020204" pitchFamily="34" charset="0"/>
              </a:rPr>
              <a:t>,</a:t>
            </a:r>
            <a:br>
              <a:rPr lang="en-US" altLang="x-none" sz="3200" b="1" dirty="0" err="1">
                <a:solidFill>
                  <a:srgbClr val="000000"/>
                </a:solidFill>
                <a:latin typeface="Arial" panose="020B0604020202020204" pitchFamily="34" charset="0"/>
              </a:rPr>
            </a:br>
            <a:r>
              <a:rPr lang="en-US" altLang="x-none" sz="3200" b="1" dirty="0" err="1">
                <a:solidFill>
                  <a:srgbClr val="000000"/>
                </a:solidFill>
                <a:latin typeface="Arial" panose="020B0604020202020204" pitchFamily="34" charset="0"/>
              </a:rPr>
              <a:t>		</a:t>
            </a:r>
            <a:r>
              <a:rPr lang="en-US" altLang="x-none" sz="3200" b="1" dirty="0" err="1">
                <a:solidFill>
                  <a:srgbClr val="002060"/>
                </a:solidFill>
                <a:latin typeface="Arial" panose="020B0604020202020204" pitchFamily="34" charset="0"/>
              </a:rPr>
              <a:t>last_name </a:t>
            </a:r>
            <a:r>
              <a:rPr lang="en-US" altLang="x-none" sz="3200" b="1" dirty="0" err="1">
                <a:solidFill>
                  <a:srgbClr val="7030A0"/>
                </a:solidFill>
                <a:latin typeface="Arial" panose="020B0604020202020204" pitchFamily="34" charset="0"/>
              </a:rPr>
              <a:t>char(255)</a:t>
            </a:r>
            <a:r>
              <a:rPr lang="en-US" altLang="x-none" sz="3200" b="1" dirty="0" err="1">
                <a:solidFill>
                  <a:srgbClr val="000000"/>
                </a:solidFill>
                <a:latin typeface="Arial" panose="020B0604020202020204" pitchFamily="34" charset="0"/>
              </a:rPr>
              <a:t> </a:t>
            </a:r>
            <a:r>
              <a:rPr lang="en-US" altLang="x-none" sz="3200" b="1" dirty="0" err="1">
                <a:solidFill>
                  <a:srgbClr val="FF0000"/>
                </a:solidFill>
                <a:latin typeface="Arial" panose="020B0604020202020204" pitchFamily="34" charset="0"/>
              </a:rPr>
              <a:t>NOT NULL</a:t>
            </a:r>
            <a:r>
              <a:rPr lang="en-US" altLang="x-none" sz="3200" b="1" dirty="0" err="1">
                <a:solidFill>
                  <a:srgbClr val="000000"/>
                </a:solidFill>
                <a:latin typeface="Arial" panose="020B0604020202020204" pitchFamily="34" charset="0"/>
              </a:rPr>
              <a:t>,</a:t>
            </a:r>
            <a:br>
              <a:rPr lang="en-US" altLang="x-none" sz="3200" b="1" dirty="0" err="1">
                <a:solidFill>
                  <a:srgbClr val="000000"/>
                </a:solidFill>
                <a:latin typeface="Arial" panose="020B0604020202020204" pitchFamily="34" charset="0"/>
              </a:rPr>
            </a:br>
            <a:r>
              <a:rPr lang="en-US" altLang="x-none" sz="3200" b="1" dirty="0" err="1">
                <a:solidFill>
                  <a:srgbClr val="000000"/>
                </a:solidFill>
                <a:latin typeface="Arial" panose="020B0604020202020204" pitchFamily="34" charset="0"/>
              </a:rPr>
              <a:t>		</a:t>
            </a:r>
            <a:r>
              <a:rPr lang="en-US" altLang="x-none" sz="3200" b="1" dirty="0" err="1">
                <a:solidFill>
                  <a:srgbClr val="002060"/>
                </a:solidFill>
                <a:latin typeface="Arial" panose="020B0604020202020204" pitchFamily="34" charset="0"/>
              </a:rPr>
              <a:t>first_name </a:t>
            </a:r>
            <a:r>
              <a:rPr lang="en-US" altLang="x-none" sz="3200" b="1" dirty="0" err="1">
                <a:solidFill>
                  <a:srgbClr val="7030A0"/>
                </a:solidFill>
                <a:latin typeface="Arial" panose="020B0604020202020204" pitchFamily="34" charset="0"/>
              </a:rPr>
              <a:t>nvarchar(255)</a:t>
            </a:r>
            <a:r>
              <a:rPr lang="en-US" altLang="x-none" sz="3200" b="1" dirty="0" err="1">
                <a:solidFill>
                  <a:srgbClr val="000000"/>
                </a:solidFill>
                <a:latin typeface="Arial" panose="020B0604020202020204" pitchFamily="34" charset="0"/>
              </a:rPr>
              <a:t>,</a:t>
            </a:r>
            <a:br>
              <a:rPr lang="en-US" altLang="x-none" sz="3200" b="1" dirty="0" err="1">
                <a:solidFill>
                  <a:srgbClr val="000000"/>
                </a:solidFill>
                <a:latin typeface="Arial" panose="020B0604020202020204" pitchFamily="34" charset="0"/>
              </a:rPr>
            </a:br>
            <a:r>
              <a:rPr lang="en-US" altLang="x-none" sz="3200" b="1" dirty="0" err="1">
                <a:solidFill>
                  <a:srgbClr val="000000"/>
                </a:solidFill>
                <a:latin typeface="Arial" panose="020B0604020202020204" pitchFamily="34" charset="0"/>
              </a:rPr>
              <a:t>		</a:t>
            </a:r>
            <a:r>
              <a:rPr lang="en-US" altLang="x-none" sz="3200" b="1" dirty="0" err="1">
                <a:solidFill>
                  <a:srgbClr val="002060"/>
                </a:solidFill>
                <a:latin typeface="Arial" panose="020B0604020202020204" pitchFamily="34" charset="0"/>
              </a:rPr>
              <a:t>address</a:t>
            </a:r>
            <a:r>
              <a:rPr lang="en-US" altLang="x-none" sz="3200" b="1" dirty="0" err="1">
                <a:solidFill>
                  <a:srgbClr val="000000"/>
                </a:solidFill>
                <a:latin typeface="Arial" panose="020B0604020202020204" pitchFamily="34" charset="0"/>
              </a:rPr>
              <a:t> </a:t>
            </a:r>
            <a:r>
              <a:rPr lang="en-US" altLang="x-none" sz="3200" b="1" dirty="0" err="1">
                <a:solidFill>
                  <a:srgbClr val="7030A0"/>
                </a:solidFill>
                <a:latin typeface="Arial" panose="020B0604020202020204" pitchFamily="34" charset="0"/>
              </a:rPr>
              <a:t>nvarchar(255)</a:t>
            </a:r>
            <a:r>
              <a:rPr lang="en-US" altLang="x-none" sz="3200" b="1" dirty="0" err="1">
                <a:solidFill>
                  <a:srgbClr val="000000"/>
                </a:solidFill>
                <a:latin typeface="Arial" panose="020B0604020202020204" pitchFamily="34" charset="0"/>
              </a:rPr>
              <a:t>,</a:t>
            </a:r>
            <a:br>
              <a:rPr lang="en-US" altLang="x-none" sz="3200" b="1" dirty="0" err="1">
                <a:solidFill>
                  <a:srgbClr val="000000"/>
                </a:solidFill>
                <a:latin typeface="Arial" panose="020B0604020202020204" pitchFamily="34" charset="0"/>
              </a:rPr>
            </a:br>
            <a:r>
              <a:rPr lang="en-US" altLang="x-none" sz="3200" b="1" dirty="0" err="1">
                <a:solidFill>
                  <a:srgbClr val="000000"/>
                </a:solidFill>
                <a:latin typeface="Arial" panose="020B0604020202020204" pitchFamily="34" charset="0"/>
              </a:rPr>
              <a:t>		</a:t>
            </a:r>
            <a:r>
              <a:rPr lang="en-US" altLang="x-none" sz="3200" b="1" dirty="0" err="1">
                <a:solidFill>
                  <a:srgbClr val="002060"/>
                </a:solidFill>
                <a:latin typeface="Arial" panose="020B0604020202020204" pitchFamily="34" charset="0"/>
              </a:rPr>
              <a:t>city</a:t>
            </a:r>
            <a:r>
              <a:rPr lang="en-US" altLang="x-none" sz="3200" b="1" dirty="0" err="1">
                <a:solidFill>
                  <a:srgbClr val="000000"/>
                </a:solidFill>
                <a:latin typeface="Arial" panose="020B0604020202020204" pitchFamily="34" charset="0"/>
              </a:rPr>
              <a:t> </a:t>
            </a:r>
            <a:r>
              <a:rPr lang="en-US" altLang="x-none" sz="3200" b="1" dirty="0" err="1">
                <a:solidFill>
                  <a:srgbClr val="7030A0"/>
                </a:solidFill>
                <a:latin typeface="Arial" panose="020B0604020202020204" pitchFamily="34" charset="0"/>
              </a:rPr>
              <a:t>nvarchar(255)</a:t>
            </a:r>
            <a:r>
              <a:rPr lang="en-US" altLang="x-none" sz="3200" b="1" dirty="0" err="1">
                <a:solidFill>
                  <a:srgbClr val="000000"/>
                </a:solidFill>
                <a:latin typeface="Arial" panose="020B0604020202020204" pitchFamily="34" charset="0"/>
              </a:rPr>
              <a:t>,</a:t>
            </a:r>
            <a:br>
              <a:rPr lang="en-US" altLang="x-none" sz="3200" b="1" dirty="0" err="1">
                <a:solidFill>
                  <a:srgbClr val="000000"/>
                </a:solidFill>
                <a:latin typeface="Arial" panose="020B0604020202020204" pitchFamily="34" charset="0"/>
              </a:rPr>
            </a:b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CONSTRAINT</a:t>
            </a:r>
            <a:r>
              <a:rPr lang="en-US" altLang="x-none" sz="3200" b="1" dirty="0" err="1">
                <a:solidFill>
                  <a:srgbClr val="000000"/>
                </a:solidFill>
                <a:latin typeface="Arial" panose="020B0604020202020204" pitchFamily="34" charset="0"/>
              </a:rPr>
              <a:t> uniqperson </a:t>
            </a:r>
            <a:r>
              <a:rPr lang="en-US" altLang="x-none" sz="3200" b="1" dirty="0" err="1">
                <a:solidFill>
                  <a:srgbClr val="FF0000"/>
                </a:solidFill>
                <a:latin typeface="Arial" panose="020B0604020202020204" pitchFamily="34" charset="0"/>
              </a:rPr>
              <a:t>UNIQUE</a:t>
            </a:r>
            <a:r>
              <a:rPr lang="en-US" altLang="x-none" sz="3200" b="1" dirty="0" err="1">
                <a:solidFill>
                  <a:srgbClr val="000000"/>
                </a:solidFill>
                <a:latin typeface="Arial" panose="020B0604020202020204" pitchFamily="34" charset="0"/>
              </a:rPr>
              <a:t> (id, last_name))</a:t>
            </a:r>
            <a:endParaRPr lang="en-US"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ext Box 1843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Список обмежень</a:t>
            </a:r>
            <a:endParaRPr lang="uk-UA" altLang="ru-RU" sz="4200" dirty="0" err="1">
              <a:solidFill>
                <a:srgbClr val="FFFFFF"/>
              </a:solidFill>
              <a:latin typeface="Arial" panose="020B0604020202020204" pitchFamily="34" charset="0"/>
            </a:endParaRPr>
          </a:p>
        </p:txBody>
      </p:sp>
      <p:sp>
        <p:nvSpPr>
          <p:cNvPr id="32770" name="Text Box 18433"/>
          <p:cNvSpPr txBox="1"/>
          <p:nvPr/>
        </p:nvSpPr>
        <p:spPr>
          <a:xfrm>
            <a:off x="392113" y="1628775"/>
            <a:ext cx="8212137" cy="4419600"/>
          </a:xfrm>
          <a:prstGeom prst="rect">
            <a:avLst/>
          </a:prstGeom>
          <a:noFill/>
          <a:ln w="9525">
            <a:noFill/>
          </a:ln>
        </p:spPr>
        <p:txBody>
          <a:bodyPr wrap="square" lIns="91440" tIns="45720" rIns="91440" bIns="45720" anchor="t" anchorCtr="0"/>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500" b="1" dirty="0" err="1">
                <a:solidFill>
                  <a:srgbClr val="0070C0"/>
                </a:solidFill>
                <a:latin typeface="Arial" panose="020B0604020202020204" pitchFamily="34" charset="0"/>
              </a:rPr>
              <a:t>SELECT</a:t>
            </a:r>
            <a:endParaRPr lang="en-US" altLang="x-none" sz="2500" b="1" dirty="0" err="1">
              <a:solidFill>
                <a:srgbClr val="0070C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500" b="1" dirty="0" err="1">
                <a:solidFill>
                  <a:srgbClr val="7030A0"/>
                </a:solidFill>
                <a:latin typeface="Arial" panose="020B0604020202020204" pitchFamily="34" charset="0"/>
              </a:rPr>
              <a:t>OBJECT_NAME</a:t>
            </a:r>
            <a:r>
              <a:rPr lang="en-US" altLang="x-none" sz="2500" b="1" dirty="0" err="1">
                <a:solidFill>
                  <a:srgbClr val="000000"/>
                </a:solidFill>
                <a:latin typeface="Arial" panose="020B0604020202020204" pitchFamily="34" charset="0"/>
              </a:rPr>
              <a:t>(object_id) AS NameOfConstraint,</a:t>
            </a:r>
            <a:endParaRPr lang="en-US" altLang="x-none" sz="2500" b="1"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500" b="1" dirty="0" err="1">
                <a:solidFill>
                  <a:srgbClr val="7030A0"/>
                </a:solidFill>
                <a:latin typeface="Arial" panose="020B0604020202020204" pitchFamily="34" charset="0"/>
              </a:rPr>
              <a:t>OBJECT_NAME</a:t>
            </a:r>
            <a:r>
              <a:rPr lang="en-US" altLang="x-none" sz="2500" b="1" dirty="0" err="1">
                <a:solidFill>
                  <a:srgbClr val="000000"/>
                </a:solidFill>
                <a:latin typeface="Arial" panose="020B0604020202020204" pitchFamily="34" charset="0"/>
              </a:rPr>
              <a:t>(parent_object_id) AS TableName,</a:t>
            </a:r>
            <a:endParaRPr lang="en-US" altLang="x-none" sz="2500" b="1"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500" b="1" dirty="0" err="1">
                <a:solidFill>
                  <a:srgbClr val="000000"/>
                </a:solidFill>
                <a:latin typeface="Arial" panose="020B0604020202020204" pitchFamily="34" charset="0"/>
              </a:rPr>
              <a:t>type_desc AS ConstraintType</a:t>
            </a:r>
            <a:endParaRPr lang="en-US" altLang="x-none" sz="2500" b="1"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500" b="1" dirty="0" err="1">
                <a:solidFill>
                  <a:srgbClr val="0070C0"/>
                </a:solidFill>
                <a:latin typeface="Arial" panose="020B0604020202020204" pitchFamily="34" charset="0"/>
              </a:rPr>
              <a:t>FROM</a:t>
            </a:r>
            <a:r>
              <a:rPr lang="en-US" altLang="x-none" sz="2500" b="1" dirty="0" err="1">
                <a:solidFill>
                  <a:srgbClr val="000000"/>
                </a:solidFill>
                <a:latin typeface="Arial" panose="020B0604020202020204" pitchFamily="34" charset="0"/>
              </a:rPr>
              <a:t> sys.objects</a:t>
            </a:r>
            <a:endParaRPr lang="en-US" altLang="x-none" sz="2500" b="1"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500" b="1" dirty="0" err="1">
                <a:solidFill>
                  <a:srgbClr val="0070C0"/>
                </a:solidFill>
                <a:latin typeface="Arial" panose="020B0604020202020204" pitchFamily="34" charset="0"/>
              </a:rPr>
              <a:t>WHERE</a:t>
            </a:r>
            <a:r>
              <a:rPr lang="en-US" altLang="x-none" sz="2500" b="1" dirty="0" err="1">
                <a:solidFill>
                  <a:srgbClr val="000000"/>
                </a:solidFill>
                <a:latin typeface="Arial" panose="020B0604020202020204" pitchFamily="34" charset="0"/>
              </a:rPr>
              <a:t> type_desc LIKE </a:t>
            </a:r>
            <a:r>
              <a:rPr lang="en-US" altLang="x-none" sz="2500" b="1" dirty="0" err="1">
                <a:solidFill>
                  <a:srgbClr val="C00000"/>
                </a:solidFill>
                <a:latin typeface="Arial" panose="020B0604020202020204" pitchFamily="34" charset="0"/>
              </a:rPr>
              <a:t>'%CONSTRAINT'</a:t>
            </a:r>
            <a:endParaRPr lang="en-US" altLang="x-none" sz="2500" b="1" dirty="0" err="1">
              <a:solidFill>
                <a:srgbClr val="C00000"/>
              </a:solidFill>
              <a:latin typeface="Arial" panose="020B0604020202020204" pitchFamily="34" charset="0"/>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Text Box 1945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Практика</a:t>
            </a:r>
            <a:endParaRPr lang="ru-RU" altLang="x-none" sz="4200" dirty="0" err="1">
              <a:solidFill>
                <a:srgbClr val="FFFFFF"/>
              </a:solidFill>
              <a:latin typeface="Arial" panose="020B0604020202020204" pitchFamily="34" charset="0"/>
            </a:endParaRPr>
          </a:p>
        </p:txBody>
      </p:sp>
      <p:sp>
        <p:nvSpPr>
          <p:cNvPr id="34818" name="Text Box 19457"/>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err="1">
                <a:solidFill>
                  <a:srgbClr val="000000"/>
                </a:solidFill>
                <a:latin typeface="Arial" panose="020B0604020202020204" pitchFamily="34" charset="0"/>
              </a:rPr>
              <a:t>Створити програмно базу даних Publishment</a:t>
            </a:r>
            <a:endParaRPr lang="en-US" altLang="en-US" sz="28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err="1">
                <a:solidFill>
                  <a:srgbClr val="000000"/>
                </a:solidFill>
                <a:latin typeface="Arial" panose="020B0604020202020204" pitchFamily="34" charset="0"/>
              </a:rPr>
              <a:t>Створити програмно таблиці та зв'язки між ними за схемою:</a:t>
            </a:r>
            <a:endParaRPr lang="en-US" altLang="en-US" sz="2800" dirty="0" err="1">
              <a:solidFill>
                <a:srgbClr val="000000"/>
              </a:solidFill>
              <a:latin typeface="Arial" panose="020B0604020202020204" pitchFamily="34" charset="0"/>
            </a:endParaRPr>
          </a:p>
        </p:txBody>
      </p:sp>
      <p:pic>
        <p:nvPicPr>
          <p:cNvPr id="34819" name="Picture 19458"/>
          <p:cNvPicPr>
            <a:picLocks noChangeAspect="1"/>
          </p:cNvPicPr>
          <p:nvPr/>
        </p:nvPicPr>
        <p:blipFill>
          <a:blip r:embed="rId1"/>
          <a:stretch>
            <a:fillRect/>
          </a:stretch>
        </p:blipFill>
        <p:spPr>
          <a:xfrm>
            <a:off x="1756410" y="3064510"/>
            <a:ext cx="5396865" cy="3793490"/>
          </a:xfrm>
          <a:prstGeom prst="rect">
            <a:avLst/>
          </a:prstGeom>
          <a:noFill/>
          <a:ln w="9525">
            <a:noFill/>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ext Box 1024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Підзапити</a:t>
            </a:r>
            <a:endParaRPr lang="uk-UA" altLang="ru-RU" sz="4200" dirty="0" err="1">
              <a:solidFill>
                <a:srgbClr val="FFFFFF"/>
              </a:solidFill>
              <a:latin typeface="Arial" panose="020B0604020202020204" pitchFamily="34" charset="0"/>
            </a:endParaRPr>
          </a:p>
        </p:txBody>
      </p:sp>
      <p:sp>
        <p:nvSpPr>
          <p:cNvPr id="16386" name="Text Box 10241"/>
          <p:cNvSpPr txBox="1"/>
          <p:nvPr/>
        </p:nvSpPr>
        <p:spPr>
          <a:xfrm>
            <a:off x="521018" y="1493203"/>
            <a:ext cx="8207375"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000" dirty="0" err="1">
                <a:solidFill>
                  <a:srgbClr val="000000"/>
                </a:solidFill>
                <a:latin typeface="Arial" panose="020B0604020202020204" pitchFamily="34" charset="0"/>
              </a:rPr>
              <a:t>Для реалізації цього, а також інших корисних та практично важливих можливостей, використовуються так звані </a:t>
            </a:r>
            <a:r>
              <a:rPr lang="en-US" altLang="en-US" sz="3000" b="1" dirty="0" err="1">
                <a:solidFill>
                  <a:srgbClr val="000000"/>
                </a:solidFill>
                <a:latin typeface="Arial" panose="020B0604020202020204" pitchFamily="34" charset="0"/>
              </a:rPr>
              <a:t>підзапити </a:t>
            </a:r>
            <a:r>
              <a:rPr lang="en-US" altLang="en-US" sz="3000" dirty="0" err="1">
                <a:solidFill>
                  <a:srgbClr val="000000"/>
                </a:solidFill>
                <a:latin typeface="Arial" panose="020B0604020202020204" pitchFamily="34" charset="0"/>
              </a:rPr>
              <a:t>(або </a:t>
            </a:r>
            <a:r>
              <a:rPr lang="en-US" altLang="en-US" sz="3000" b="1" dirty="0" err="1">
                <a:solidFill>
                  <a:srgbClr val="000000"/>
                </a:solidFill>
                <a:latin typeface="Arial" panose="020B0604020202020204" pitchFamily="34" charset="0"/>
              </a:rPr>
              <a:t>вкладені запити</a:t>
            </a:r>
            <a:r>
              <a:rPr lang="en-US" altLang="en-US" sz="3000" dirty="0" err="1">
                <a:solidFill>
                  <a:srgbClr val="000000"/>
                </a:solidFill>
                <a:latin typeface="Arial" panose="020B0604020202020204" pitchFamily="34" charset="0"/>
              </a:rPr>
              <a:t>). Суть підзапитів полягає </a:t>
            </a:r>
            <a:r>
              <a:rPr lang="uk-UA" altLang="en-US" sz="3000" dirty="0" err="1">
                <a:solidFill>
                  <a:srgbClr val="000000"/>
                </a:solidFill>
                <a:latin typeface="Arial" panose="020B0604020202020204" pitchFamily="34" charset="0"/>
              </a:rPr>
              <a:t>  </a:t>
            </a:r>
            <a:r>
              <a:rPr lang="en-US" altLang="en-US" sz="3000" dirty="0" err="1">
                <a:solidFill>
                  <a:srgbClr val="000000"/>
                </a:solidFill>
                <a:latin typeface="Arial" panose="020B0604020202020204" pitchFamily="34" charset="0"/>
              </a:rPr>
              <a:t>в тому, що один підзапит може управляти поведінкою іншого підзапиту. Це дозволяє більш гнучко вирішувати задачі, виконуючи складні фільтрації та обчислення на основі результатів іншого запиту.</a:t>
            </a:r>
            <a:endParaRPr lang="en-US" altLang="en-US" sz="3000" dirty="0" err="1">
              <a:solidFill>
                <a:srgbClr val="000000"/>
              </a:solidFill>
              <a:latin typeface="Arial" panose="020B0604020202020204" pitchFamily="34" charset="0"/>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20480"/>
          <p:cNvSpPr txBox="1"/>
          <p:nvPr/>
        </p:nvSpPr>
        <p:spPr>
          <a:xfrm>
            <a:off x="195263" y="228600"/>
            <a:ext cx="8121650"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Подання (види, вью)</a:t>
            </a:r>
            <a:endParaRPr lang="uk-UA" altLang="ru-RU" sz="4200" dirty="0" err="1">
              <a:solidFill>
                <a:srgbClr val="FFFFFF"/>
              </a:solidFill>
              <a:latin typeface="Arial" panose="020B0604020202020204" pitchFamily="34" charset="0"/>
            </a:endParaRPr>
          </a:p>
        </p:txBody>
      </p:sp>
      <p:sp>
        <p:nvSpPr>
          <p:cNvPr id="36866" name="Text Box 20481"/>
          <p:cNvSpPr txBox="1"/>
          <p:nvPr/>
        </p:nvSpPr>
        <p:spPr>
          <a:xfrm>
            <a:off x="476568" y="1448118"/>
            <a:ext cx="82804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000" dirty="0" err="1">
                <a:solidFill>
                  <a:srgbClr val="000000"/>
                </a:solidFill>
                <a:latin typeface="Arial" panose="020B0604020202020204" pitchFamily="34" charset="0"/>
              </a:rPr>
              <a:t>В SQL </a:t>
            </a:r>
            <a:r>
              <a:rPr lang="en-US" altLang="en-US" sz="3000" b="1" dirty="0" err="1">
                <a:solidFill>
                  <a:srgbClr val="000000"/>
                </a:solidFill>
                <a:latin typeface="Arial" panose="020B0604020202020204" pitchFamily="34" charset="0"/>
              </a:rPr>
              <a:t>подання (view) — це віртуальна таблиця, основана на результаті виконання SQL-запиту</a:t>
            </a:r>
            <a:r>
              <a:rPr lang="en-US" altLang="en-US" sz="3000" dirty="0" err="1">
                <a:solidFill>
                  <a:srgbClr val="000000"/>
                </a:solidFill>
                <a:latin typeface="Arial" panose="020B0604020202020204" pitchFamily="34" charset="0"/>
              </a:rPr>
              <a:t>. Подання містить рядки та стовпці, як і реальна таблиця. </a:t>
            </a:r>
            <a:r>
              <a:rPr lang="uk-UA" altLang="en-US" sz="3000" dirty="0" err="1">
                <a:solidFill>
                  <a:srgbClr val="000000"/>
                </a:solidFill>
                <a:latin typeface="Arial" panose="020B0604020202020204" pitchFamily="34" charset="0"/>
              </a:rPr>
              <a:t>  </a:t>
            </a:r>
            <a:r>
              <a:rPr lang="en-US" altLang="en-US" sz="3000" dirty="0" err="1">
                <a:solidFill>
                  <a:srgbClr val="000000"/>
                </a:solidFill>
                <a:latin typeface="Arial" panose="020B0604020202020204" pitchFamily="34" charset="0"/>
              </a:rPr>
              <a:t>Поля в поданні можуть бути отримані </a:t>
            </a:r>
            <a:r>
              <a:rPr lang="uk-UA" altLang="en-US" sz="3000" dirty="0" err="1">
                <a:solidFill>
                  <a:srgbClr val="000000"/>
                </a:solidFill>
                <a:latin typeface="Arial" panose="020B0604020202020204" pitchFamily="34" charset="0"/>
              </a:rPr>
              <a:t>            </a:t>
            </a:r>
            <a:r>
              <a:rPr lang="en-US" altLang="en-US" sz="3000" dirty="0" err="1">
                <a:solidFill>
                  <a:srgbClr val="000000"/>
                </a:solidFill>
                <a:latin typeface="Arial" panose="020B0604020202020204" pitchFamily="34" charset="0"/>
              </a:rPr>
              <a:t>з однієї чи кількох реальних таблиць </a:t>
            </a:r>
            <a:r>
              <a:rPr lang="uk-UA" altLang="en-US" sz="3000" dirty="0" err="1">
                <a:solidFill>
                  <a:srgbClr val="000000"/>
                </a:solidFill>
                <a:latin typeface="Arial" panose="020B0604020202020204" pitchFamily="34" charset="0"/>
              </a:rPr>
              <a:t>БД</a:t>
            </a:r>
            <a:r>
              <a:rPr lang="en-US" altLang="en-US" sz="3000" dirty="0" err="1">
                <a:solidFill>
                  <a:srgbClr val="000000"/>
                </a:solidFill>
                <a:latin typeface="Arial" panose="020B0604020202020204" pitchFamily="34" charset="0"/>
              </a:rPr>
              <a:t>. Ви можете додавати SQL-функції, оператори WHERE та JOIN до подання, представляючи дані так, ніби вони походять з однієї таблиці.</a:t>
            </a:r>
            <a:endParaRPr lang="en-US" altLang="en-US" sz="3000" dirty="0" err="1">
              <a:solidFill>
                <a:srgbClr val="000000"/>
              </a:solidFill>
              <a:latin typeface="Arial" panose="020B0604020202020204" pitchFamily="34" charset="0"/>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2150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Переваги поданнь</a:t>
            </a:r>
            <a:endParaRPr lang="uk-UA" altLang="ru-RU" sz="4200" dirty="0" err="1">
              <a:solidFill>
                <a:srgbClr val="FFFFFF"/>
              </a:solidFill>
              <a:latin typeface="Arial" panose="020B0604020202020204" pitchFamily="34" charset="0"/>
            </a:endParaRPr>
          </a:p>
        </p:txBody>
      </p:sp>
      <p:sp>
        <p:nvSpPr>
          <p:cNvPr id="38914" name="Text Box 21505"/>
          <p:cNvSpPr txBox="1"/>
          <p:nvPr/>
        </p:nvSpPr>
        <p:spPr>
          <a:xfrm>
            <a:off x="609600" y="153035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b="1" dirty="0" err="1">
                <a:solidFill>
                  <a:srgbClr val="000000"/>
                </a:solidFill>
                <a:latin typeface="Arial" panose="020B0604020202020204" pitchFamily="34" charset="0"/>
              </a:rPr>
              <a:t>Розмежування доступу</a:t>
            </a:r>
            <a:r>
              <a:rPr lang="en-US" altLang="en-US" sz="3200" dirty="0" err="1">
                <a:solidFill>
                  <a:srgbClr val="000000"/>
                </a:solidFill>
                <a:latin typeface="Arial" panose="020B0604020202020204" pitchFamily="34" charset="0"/>
              </a:rPr>
              <a:t> — певний користувач зможе бачити тільки подання, але не оригінальні дані таблиці.</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b="1" dirty="0" err="1">
                <a:solidFill>
                  <a:srgbClr val="000000"/>
                </a:solidFill>
                <a:latin typeface="Arial" panose="020B0604020202020204" pitchFamily="34" charset="0"/>
              </a:rPr>
              <a:t>Збереження запиту на вибірку</a:t>
            </a:r>
            <a:r>
              <a:rPr lang="en-US" altLang="en-US" sz="3200" dirty="0" err="1">
                <a:solidFill>
                  <a:srgbClr val="000000"/>
                </a:solidFill>
                <a:latin typeface="Arial" panose="020B0604020202020204" pitchFamily="34" charset="0"/>
              </a:rPr>
              <a:t> в ядрі бази даних.</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Подання моделі даних в необхідному </a:t>
            </a:r>
            <a:r>
              <a:rPr lang="en-US" altLang="en-US" sz="3200" dirty="0" err="1">
                <a:solidFill>
                  <a:srgbClr val="000000"/>
                </a:solidFill>
                <a:latin typeface="Arial" panose="020B0604020202020204" pitchFamily="34" charset="0"/>
              </a:rPr>
              <a:t>«</a:t>
            </a:r>
            <a:r>
              <a:rPr lang="en-US" altLang="en-US" sz="3200" dirty="0" err="1">
                <a:solidFill>
                  <a:srgbClr val="000000"/>
                </a:solidFill>
                <a:latin typeface="Arial" panose="020B0604020202020204" pitchFamily="34" charset="0"/>
              </a:rPr>
              <a:t>готовому</a:t>
            </a:r>
            <a:r>
              <a:rPr lang="en-US" altLang="en-US" sz="3200" dirty="0" err="1">
                <a:solidFill>
                  <a:srgbClr val="000000"/>
                </a:solidFill>
                <a:latin typeface="Arial" panose="020B0604020202020204" pitchFamily="34" charset="0"/>
              </a:rPr>
              <a:t>»</a:t>
            </a:r>
            <a:r>
              <a:rPr lang="en-US" altLang="en-US" sz="3200" dirty="0" err="1">
                <a:solidFill>
                  <a:srgbClr val="000000"/>
                </a:solidFill>
                <a:latin typeface="Arial" panose="020B0604020202020204" pitchFamily="34" charset="0"/>
              </a:rPr>
              <a:t> форматі.</a:t>
            </a:r>
            <a:endParaRPr lang="en-US" altLang="en-US" sz="3200" dirty="0" err="1">
              <a:solidFill>
                <a:srgbClr val="000000"/>
              </a:solidFill>
              <a:latin typeface="Arial" panose="020B0604020202020204" pitchFamily="34" charset="0"/>
            </a:endParaRPr>
          </a:p>
        </p:txBody>
      </p:sp>
      <p:sp>
        <p:nvSpPr>
          <p:cNvPr id="38915" name="Rectangles 21506"/>
          <p:cNvSpPr/>
          <p:nvPr/>
        </p:nvSpPr>
        <p:spPr>
          <a:xfrm>
            <a:off x="2286000" y="6454775"/>
            <a:ext cx="5381625" cy="642938"/>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996666"/>
                </a:solidFill>
                <a:latin typeface="Arial" panose="020B0604020202020204" pitchFamily="34" charset="0"/>
                <a:hlinkClick r:id="rId1"/>
              </a:rPr>
              <a:t>http://www.w3schools.com/sql/sql_view.asp</a:t>
            </a:r>
            <a:endParaRPr lang="en-US" altLang="x-none" dirty="0" err="1">
              <a:solidFill>
                <a:srgbClr val="996666"/>
              </a:solidFill>
              <a:latin typeface="Arial" panose="020B0604020202020204" pitchFamily="34" charset="0"/>
              <a:hlinkClick r:id="rId1"/>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u-RU" altLang="x-none" dirty="0" err="1">
              <a:solidFill>
                <a:srgbClr val="000000"/>
              </a:solidFill>
              <a:latin typeface="Arial" panose="020B0604020202020204" pitchFamily="34" charset="0"/>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2252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Створення подання</a:t>
            </a:r>
            <a:endParaRPr lang="uk-UA" altLang="ru-RU" sz="4200" dirty="0" err="1">
              <a:solidFill>
                <a:srgbClr val="FFFFFF"/>
              </a:solidFill>
              <a:latin typeface="Arial" panose="020B0604020202020204" pitchFamily="34" charset="0"/>
            </a:endParaRPr>
          </a:p>
        </p:txBody>
      </p:sp>
      <p:sp>
        <p:nvSpPr>
          <p:cNvPr id="40962" name="Text Box 22529"/>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11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4500" b="1" dirty="0" err="1">
                <a:solidFill>
                  <a:srgbClr val="0070C0"/>
                </a:solidFill>
                <a:latin typeface="Arial" panose="020B0604020202020204" pitchFamily="34" charset="0"/>
              </a:rPr>
              <a:t>CREATE</a:t>
            </a:r>
            <a:r>
              <a:rPr lang="en-US" altLang="x-none" sz="4500" b="1" dirty="0" err="1">
                <a:solidFill>
                  <a:srgbClr val="000000"/>
                </a:solidFill>
                <a:latin typeface="Arial" panose="020B0604020202020204" pitchFamily="34" charset="0"/>
              </a:rPr>
              <a:t> </a:t>
            </a:r>
            <a:r>
              <a:rPr lang="en-US" altLang="x-none" sz="4500" b="1" dirty="0" err="1">
                <a:solidFill>
                  <a:srgbClr val="0070C0"/>
                </a:solidFill>
                <a:latin typeface="Arial" panose="020B0604020202020204" pitchFamily="34" charset="0"/>
              </a:rPr>
              <a:t>VIEW</a:t>
            </a:r>
            <a:r>
              <a:rPr lang="en-US" altLang="x-none" sz="4500" b="1" dirty="0" err="1">
                <a:solidFill>
                  <a:srgbClr val="000000"/>
                </a:solidFill>
                <a:latin typeface="Arial" panose="020B0604020202020204" pitchFamily="34" charset="0"/>
              </a:rPr>
              <a:t> FirstView </a:t>
            </a:r>
            <a:r>
              <a:rPr lang="en-US" altLang="x-none" sz="4500" b="1" dirty="0" err="1">
                <a:solidFill>
                  <a:srgbClr val="0070C0"/>
                </a:solidFill>
                <a:latin typeface="Arial" panose="020B0604020202020204" pitchFamily="34" charset="0"/>
              </a:rPr>
              <a:t>AS</a:t>
            </a:r>
            <a:endParaRPr lang="en-US" altLang="x-none" sz="4500" b="1" dirty="0" err="1">
              <a:solidFill>
                <a:srgbClr val="0070C0"/>
              </a:solidFill>
              <a:latin typeface="Arial" panose="020B0604020202020204" pitchFamily="34" charset="0"/>
            </a:endParaRPr>
          </a:p>
          <a:p>
            <a:pPr lvl="1" defTabSz="457200">
              <a:spcBef>
                <a:spcPts val="11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4500" b="1" dirty="0" err="1">
                <a:solidFill>
                  <a:srgbClr val="0070C0"/>
                </a:solidFill>
                <a:latin typeface="Arial" panose="020B0604020202020204" pitchFamily="34" charset="0"/>
              </a:rPr>
              <a:t>SELECT</a:t>
            </a:r>
            <a:r>
              <a:rPr lang="en-US" altLang="x-none" sz="4500" b="1" dirty="0" err="1">
                <a:solidFill>
                  <a:srgbClr val="000000"/>
                </a:solidFill>
                <a:latin typeface="Arial" panose="020B0604020202020204" pitchFamily="34" charset="0"/>
              </a:rPr>
              <a:t> *</a:t>
            </a:r>
            <a:endParaRPr lang="en-US" altLang="x-none" sz="4500" b="1" dirty="0" err="1">
              <a:solidFill>
                <a:srgbClr val="000000"/>
              </a:solidFill>
              <a:latin typeface="Arial" panose="020B0604020202020204" pitchFamily="34" charset="0"/>
            </a:endParaRPr>
          </a:p>
          <a:p>
            <a:pPr lvl="1" defTabSz="457200">
              <a:spcBef>
                <a:spcPts val="11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4500" b="1" dirty="0" err="1">
                <a:solidFill>
                  <a:srgbClr val="0070C0"/>
                </a:solidFill>
                <a:latin typeface="Arial" panose="020B0604020202020204" pitchFamily="34" charset="0"/>
              </a:rPr>
              <a:t>FROM</a:t>
            </a:r>
            <a:r>
              <a:rPr lang="en-US" altLang="x-none" sz="4500" b="1" dirty="0" err="1">
                <a:solidFill>
                  <a:srgbClr val="000000"/>
                </a:solidFill>
                <a:latin typeface="Arial" panose="020B0604020202020204" pitchFamily="34" charset="0"/>
              </a:rPr>
              <a:t> Product</a:t>
            </a:r>
            <a:endParaRPr lang="en-US" altLang="x-none" sz="4500" b="1" dirty="0" err="1">
              <a:solidFill>
                <a:srgbClr val="000000"/>
              </a:solidFill>
              <a:latin typeface="Arial" panose="020B0604020202020204" pitchFamily="34" charset="0"/>
            </a:endParaRPr>
          </a:p>
          <a:p>
            <a:pPr lvl="1" defTabSz="457200">
              <a:spcBef>
                <a:spcPts val="11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4500" b="1" dirty="0" err="1">
                <a:solidFill>
                  <a:srgbClr val="0070C0"/>
                </a:solidFill>
                <a:latin typeface="Arial" panose="020B0604020202020204" pitchFamily="34" charset="0"/>
              </a:rPr>
              <a:t>WHERE</a:t>
            </a:r>
            <a:r>
              <a:rPr lang="en-US" altLang="x-none" sz="4500" b="1" dirty="0" err="1">
                <a:solidFill>
                  <a:srgbClr val="000000"/>
                </a:solidFill>
                <a:latin typeface="Arial" panose="020B0604020202020204" pitchFamily="34" charset="0"/>
              </a:rPr>
              <a:t> price &lt; </a:t>
            </a:r>
            <a:r>
              <a:rPr lang="ru-RU" altLang="x-none" sz="4500" b="1" dirty="0" err="1">
                <a:solidFill>
                  <a:srgbClr val="000000"/>
                </a:solidFill>
                <a:latin typeface="Arial" panose="020B0604020202020204" pitchFamily="34" charset="0"/>
              </a:rPr>
              <a:t>4</a:t>
            </a:r>
            <a:r>
              <a:rPr lang="en-US" altLang="x-none" sz="4500" b="1" dirty="0" err="1">
                <a:solidFill>
                  <a:srgbClr val="000000"/>
                </a:solidFill>
                <a:latin typeface="Arial" panose="020B0604020202020204" pitchFamily="34" charset="0"/>
              </a:rPr>
              <a:t>00</a:t>
            </a:r>
            <a:endParaRPr lang="en-US" altLang="x-none" sz="4500" b="1" dirty="0" err="1">
              <a:solidFill>
                <a:srgbClr val="000000"/>
              </a:solidFill>
              <a:latin typeface="Arial" panose="020B0604020202020204" pitchFamily="34" charset="0"/>
            </a:endParaRPr>
          </a:p>
        </p:txBody>
      </p:sp>
      <p:sp>
        <p:nvSpPr>
          <p:cNvPr id="40963" name="Rectangles 22530"/>
          <p:cNvSpPr/>
          <p:nvPr/>
        </p:nvSpPr>
        <p:spPr>
          <a:xfrm>
            <a:off x="1249363" y="5805488"/>
            <a:ext cx="5036820" cy="369570"/>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dirty="0" err="1">
                <a:solidFill>
                  <a:srgbClr val="000000"/>
                </a:solidFill>
                <a:latin typeface="Arial" panose="020B0604020202020204" pitchFamily="34" charset="0"/>
              </a:rPr>
              <a:t>Практика: </a:t>
            </a:r>
            <a:r>
              <a:rPr lang="uk-UA" altLang="ru-RU" dirty="0" err="1">
                <a:solidFill>
                  <a:srgbClr val="000000"/>
                </a:solidFill>
                <a:latin typeface="Arial" panose="020B0604020202020204" pitchFamily="34" charset="0"/>
              </a:rPr>
              <a:t>знаходимо подання, змінюємо його</a:t>
            </a:r>
            <a:endParaRPr lang="uk-UA" altLang="ru-RU" dirty="0" err="1">
              <a:solidFill>
                <a:srgbClr val="000000"/>
              </a:solidFill>
              <a:latin typeface="Arial" panose="020B0604020202020204" pitchFamily="34" charset="0"/>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 Box 2355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Помилковий запит</a:t>
            </a:r>
            <a:endParaRPr lang="uk-UA" altLang="ru-RU" sz="4200" dirty="0" err="1">
              <a:solidFill>
                <a:srgbClr val="FFFFFF"/>
              </a:solidFill>
              <a:latin typeface="Arial" panose="020B0604020202020204" pitchFamily="34" charset="0"/>
            </a:endParaRPr>
          </a:p>
        </p:txBody>
      </p:sp>
      <p:sp>
        <p:nvSpPr>
          <p:cNvPr id="43010" name="Text Box 23553"/>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9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700" b="1" dirty="0" err="1">
                <a:solidFill>
                  <a:srgbClr val="0070C0"/>
                </a:solidFill>
                <a:latin typeface="Arial" panose="020B0604020202020204" pitchFamily="34" charset="0"/>
              </a:rPr>
              <a:t>CREATE</a:t>
            </a:r>
            <a:r>
              <a:rPr lang="en-US" altLang="x-none" sz="3700" b="1" dirty="0" err="1">
                <a:solidFill>
                  <a:srgbClr val="000000"/>
                </a:solidFill>
                <a:latin typeface="Arial" panose="020B0604020202020204" pitchFamily="34" charset="0"/>
              </a:rPr>
              <a:t> </a:t>
            </a:r>
            <a:r>
              <a:rPr lang="en-US" altLang="x-none" sz="3700" b="1" dirty="0" err="1">
                <a:solidFill>
                  <a:srgbClr val="0070C0"/>
                </a:solidFill>
                <a:latin typeface="Arial" panose="020B0604020202020204" pitchFamily="34" charset="0"/>
              </a:rPr>
              <a:t>VIEW</a:t>
            </a:r>
            <a:r>
              <a:rPr lang="en-US" altLang="x-none" sz="3700" b="1" dirty="0" err="1">
                <a:solidFill>
                  <a:srgbClr val="000000"/>
                </a:solidFill>
                <a:latin typeface="Arial" panose="020B0604020202020204" pitchFamily="34" charset="0"/>
              </a:rPr>
              <a:t> SecondView </a:t>
            </a:r>
            <a:r>
              <a:rPr lang="en-US" altLang="x-none" sz="3700" b="1" dirty="0" err="1">
                <a:solidFill>
                  <a:srgbClr val="0070C0"/>
                </a:solidFill>
                <a:latin typeface="Arial" panose="020B0604020202020204" pitchFamily="34" charset="0"/>
              </a:rPr>
              <a:t>AS</a:t>
            </a:r>
            <a:endParaRPr lang="en-US" altLang="x-none" sz="3700" b="1" dirty="0" err="1">
              <a:solidFill>
                <a:srgbClr val="0070C0"/>
              </a:solidFill>
              <a:latin typeface="Arial" panose="020B0604020202020204" pitchFamily="34" charset="0"/>
            </a:endParaRPr>
          </a:p>
          <a:p>
            <a:pPr defTabSz="457200">
              <a:spcBef>
                <a:spcPts val="9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700" b="1" dirty="0" err="1">
                <a:solidFill>
                  <a:srgbClr val="0070C0"/>
                </a:solidFill>
                <a:latin typeface="Arial" panose="020B0604020202020204" pitchFamily="34" charset="0"/>
              </a:rPr>
              <a:t>SELECT</a:t>
            </a:r>
            <a:r>
              <a:rPr lang="en-US" altLang="x-none" sz="3700" b="1" dirty="0" err="1">
                <a:solidFill>
                  <a:srgbClr val="000000"/>
                </a:solidFill>
                <a:latin typeface="Arial" panose="020B0604020202020204" pitchFamily="34" charset="0"/>
              </a:rPr>
              <a:t> p.name, c.name</a:t>
            </a:r>
            <a:endParaRPr lang="en-US" altLang="x-none" sz="3700" b="1" dirty="0" err="1">
              <a:solidFill>
                <a:srgbClr val="000000"/>
              </a:solidFill>
              <a:latin typeface="Arial" panose="020B0604020202020204" pitchFamily="34" charset="0"/>
            </a:endParaRPr>
          </a:p>
          <a:p>
            <a:pPr defTabSz="457200">
              <a:spcBef>
                <a:spcPts val="9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700" b="1" dirty="0" err="1">
                <a:solidFill>
                  <a:srgbClr val="00B050"/>
                </a:solidFill>
                <a:latin typeface="Arial" panose="020B0604020202020204" pitchFamily="34" charset="0"/>
              </a:rPr>
              <a:t>-- однаков</a:t>
            </a:r>
            <a:r>
              <a:rPr lang="uk-UA" altLang="ru-RU" sz="3700" b="1" dirty="0" err="1">
                <a:solidFill>
                  <a:srgbClr val="00B050"/>
                </a:solidFill>
                <a:latin typeface="Arial" panose="020B0604020202020204" pitchFamily="34" charset="0"/>
              </a:rPr>
              <a:t>і</a:t>
            </a:r>
            <a:r>
              <a:rPr lang="ru-RU" altLang="x-none" sz="3700" b="1" dirty="0" err="1">
                <a:solidFill>
                  <a:srgbClr val="00B050"/>
                </a:solidFill>
                <a:latin typeface="Arial" panose="020B0604020202020204" pitchFamily="34" charset="0"/>
              </a:rPr>
              <a:t> назв</a:t>
            </a:r>
            <a:r>
              <a:rPr lang="uk-UA" altLang="ru-RU" sz="3700" b="1" dirty="0" err="1">
                <a:solidFill>
                  <a:srgbClr val="00B050"/>
                </a:solidFill>
                <a:latin typeface="Arial" panose="020B0604020202020204" pitchFamily="34" charset="0"/>
              </a:rPr>
              <a:t>и</a:t>
            </a:r>
            <a:r>
              <a:rPr lang="ru-RU" altLang="x-none" sz="3700" b="1" dirty="0" err="1">
                <a:solidFill>
                  <a:srgbClr val="00B050"/>
                </a:solidFill>
                <a:latin typeface="Arial" panose="020B0604020202020204" pitchFamily="34" charset="0"/>
              </a:rPr>
              <a:t> пол</a:t>
            </a:r>
            <a:r>
              <a:rPr lang="uk-UA" altLang="x-none" sz="3700" b="1" dirty="0" err="1">
                <a:solidFill>
                  <a:srgbClr val="00B050"/>
                </a:solidFill>
                <a:latin typeface="Arial" panose="020B0604020202020204" pitchFamily="34" charset="0"/>
              </a:rPr>
              <a:t>ів</a:t>
            </a:r>
            <a:r>
              <a:rPr lang="en-US" altLang="ru-RU" sz="3700" b="1" dirty="0" err="1">
                <a:solidFill>
                  <a:srgbClr val="00B050"/>
                </a:solidFill>
                <a:latin typeface="Arial" panose="020B0604020202020204" pitchFamily="34" charset="0"/>
              </a:rPr>
              <a:t>!</a:t>
            </a:r>
            <a:endParaRPr lang="ru-RU" altLang="x-none" sz="3700" b="1" dirty="0" err="1">
              <a:solidFill>
                <a:srgbClr val="00B050"/>
              </a:solidFill>
              <a:latin typeface="Arial" panose="020B0604020202020204" pitchFamily="34" charset="0"/>
            </a:endParaRPr>
          </a:p>
          <a:p>
            <a:pPr defTabSz="457200">
              <a:spcBef>
                <a:spcPts val="9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700" b="1" dirty="0" err="1">
                <a:solidFill>
                  <a:srgbClr val="0070C0"/>
                </a:solidFill>
                <a:latin typeface="Arial" panose="020B0604020202020204" pitchFamily="34" charset="0"/>
              </a:rPr>
              <a:t>FROM</a:t>
            </a:r>
            <a:r>
              <a:rPr lang="en-US" altLang="x-none" sz="3700" b="1" dirty="0" err="1">
                <a:solidFill>
                  <a:srgbClr val="000000"/>
                </a:solidFill>
                <a:latin typeface="Arial" panose="020B0604020202020204" pitchFamily="34" charset="0"/>
              </a:rPr>
              <a:t> Product p </a:t>
            </a:r>
            <a:r>
              <a:rPr lang="en-US" altLang="x-none" sz="3700" b="1" dirty="0" err="1">
                <a:solidFill>
                  <a:srgbClr val="0070C0"/>
                </a:solidFill>
                <a:latin typeface="Arial" panose="020B0604020202020204" pitchFamily="34" charset="0"/>
              </a:rPr>
              <a:t>JOIN</a:t>
            </a:r>
            <a:r>
              <a:rPr lang="en-US" altLang="x-none" sz="3700" b="1" dirty="0" err="1">
                <a:solidFill>
                  <a:srgbClr val="000000"/>
                </a:solidFill>
                <a:latin typeface="Arial" panose="020B0604020202020204" pitchFamily="34" charset="0"/>
              </a:rPr>
              <a:t> Category c</a:t>
            </a:r>
            <a:endParaRPr lang="en-US" altLang="x-none" sz="3700" b="1" dirty="0" err="1">
              <a:solidFill>
                <a:srgbClr val="000000"/>
              </a:solidFill>
              <a:latin typeface="Arial" panose="020B0604020202020204" pitchFamily="34" charset="0"/>
            </a:endParaRPr>
          </a:p>
          <a:p>
            <a:pPr defTabSz="457200">
              <a:spcBef>
                <a:spcPts val="9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700" b="1" dirty="0" err="1">
                <a:solidFill>
                  <a:srgbClr val="0070C0"/>
                </a:solidFill>
                <a:latin typeface="Arial" panose="020B0604020202020204" pitchFamily="34" charset="0"/>
              </a:rPr>
              <a:t>ON</a:t>
            </a:r>
            <a:r>
              <a:rPr lang="en-US" altLang="x-none" sz="3700" b="1" dirty="0" err="1">
                <a:solidFill>
                  <a:srgbClr val="000000"/>
                </a:solidFill>
                <a:latin typeface="Arial" panose="020B0604020202020204" pitchFamily="34" charset="0"/>
              </a:rPr>
              <a:t> p.id_category = c.id</a:t>
            </a:r>
            <a:endParaRPr lang="en-US" altLang="x-none" sz="3700" b="1" dirty="0" err="1">
              <a:solidFill>
                <a:srgbClr val="000000"/>
              </a:solidFill>
              <a:latin typeface="Arial" panose="020B0604020202020204" pitchFamily="34" charset="0"/>
            </a:endParaRPr>
          </a:p>
          <a:p>
            <a:pPr defTabSz="457200">
              <a:spcBef>
                <a:spcPts val="9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700" b="1" dirty="0" err="1">
                <a:solidFill>
                  <a:srgbClr val="0070C0"/>
                </a:solidFill>
                <a:latin typeface="Arial" panose="020B0604020202020204" pitchFamily="34" charset="0"/>
              </a:rPr>
              <a:t>WHERE</a:t>
            </a:r>
            <a:r>
              <a:rPr lang="en-US" altLang="x-none" sz="3700" b="1" dirty="0" err="1">
                <a:solidFill>
                  <a:srgbClr val="000000"/>
                </a:solidFill>
                <a:latin typeface="Arial" panose="020B0604020202020204" pitchFamily="34" charset="0"/>
              </a:rPr>
              <a:t> p.price &lt; </a:t>
            </a:r>
            <a:r>
              <a:rPr lang="uk-UA" altLang="en-US" sz="3700" b="1" dirty="0" err="1">
                <a:solidFill>
                  <a:srgbClr val="000000"/>
                </a:solidFill>
                <a:latin typeface="Arial" panose="020B0604020202020204" pitchFamily="34" charset="0"/>
              </a:rPr>
              <a:t>5</a:t>
            </a:r>
            <a:r>
              <a:rPr lang="en-US" altLang="x-none" sz="3700" b="1" dirty="0" err="1">
                <a:solidFill>
                  <a:srgbClr val="000000"/>
                </a:solidFill>
                <a:latin typeface="Arial" panose="020B0604020202020204" pitchFamily="34" charset="0"/>
              </a:rPr>
              <a:t>00 </a:t>
            </a:r>
            <a:endParaRPr lang="en-US" altLang="x-none" sz="3700" b="1" dirty="0" err="1">
              <a:solidFill>
                <a:srgbClr val="000000"/>
              </a:solidFill>
              <a:latin typeface="Arial" panose="020B0604020202020204" pitchFamily="34" charset="0"/>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Text Box 2457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Виправлений запит</a:t>
            </a:r>
            <a:endParaRPr lang="uk-UA" altLang="ru-RU" sz="4200" dirty="0" err="1">
              <a:solidFill>
                <a:srgbClr val="FFFFFF"/>
              </a:solidFill>
              <a:latin typeface="Arial" panose="020B0604020202020204" pitchFamily="34" charset="0"/>
            </a:endParaRPr>
          </a:p>
        </p:txBody>
      </p:sp>
      <p:sp>
        <p:nvSpPr>
          <p:cNvPr id="45058" name="Text Box 24577"/>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CREATE</a:t>
            </a: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VIEW</a:t>
            </a:r>
            <a:r>
              <a:rPr lang="en-US" altLang="x-none" sz="3200" b="1" dirty="0" err="1">
                <a:solidFill>
                  <a:srgbClr val="000000"/>
                </a:solidFill>
                <a:latin typeface="Arial" panose="020B0604020202020204" pitchFamily="34" charset="0"/>
              </a:rPr>
              <a:t> SecondView </a:t>
            </a:r>
            <a:r>
              <a:rPr lang="en-US" altLang="x-none" sz="3200" b="1" dirty="0" err="1">
                <a:solidFill>
                  <a:srgbClr val="0070C0"/>
                </a:solidFill>
                <a:latin typeface="Arial" panose="020B0604020202020204" pitchFamily="34" charset="0"/>
              </a:rPr>
              <a:t>AS</a:t>
            </a:r>
            <a:endParaRPr lang="en-US" altLang="x-none" sz="3200" b="1" dirty="0" err="1">
              <a:solidFill>
                <a:srgbClr val="0070C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p.name</a:t>
            </a:r>
            <a:r>
              <a:rPr lang="ru-RU"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AS</a:t>
            </a:r>
            <a:r>
              <a:rPr lang="en-US" altLang="x-none" sz="3200" b="1" dirty="0" err="1">
                <a:solidFill>
                  <a:srgbClr val="000000"/>
                </a:solidFill>
                <a:latin typeface="Arial" panose="020B0604020202020204" pitchFamily="34" charset="0"/>
              </a:rPr>
              <a:t> PN, c.name </a:t>
            </a:r>
            <a:r>
              <a:rPr lang="en-US" altLang="x-none" sz="3200" b="1" dirty="0" err="1">
                <a:solidFill>
                  <a:srgbClr val="0070C0"/>
                </a:solidFill>
                <a:latin typeface="Arial" panose="020B0604020202020204" pitchFamily="34" charset="0"/>
              </a:rPr>
              <a:t>AS</a:t>
            </a:r>
            <a:r>
              <a:rPr lang="en-US" altLang="x-none" sz="3200" b="1" dirty="0" err="1">
                <a:solidFill>
                  <a:srgbClr val="000000"/>
                </a:solidFill>
                <a:latin typeface="Arial" panose="020B0604020202020204" pitchFamily="34" charset="0"/>
              </a:rPr>
              <a:t> CN</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B050"/>
                </a:solidFill>
                <a:latin typeface="Arial" panose="020B0604020202020204" pitchFamily="34" charset="0"/>
              </a:rPr>
              <a:t>-- </a:t>
            </a:r>
            <a:r>
              <a:rPr lang="uk-UA" altLang="x-none" sz="3200" b="1" dirty="0" err="1">
                <a:solidFill>
                  <a:srgbClr val="00B050"/>
                </a:solidFill>
                <a:latin typeface="Arial" panose="020B0604020202020204" pitchFamily="34" charset="0"/>
              </a:rPr>
              <a:t>є псевдоніми, імена різні</a:t>
            </a:r>
            <a:endParaRPr lang="ru-RU" altLang="x-none" sz="3200" b="1" dirty="0" err="1">
              <a:solidFill>
                <a:srgbClr val="00B05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Product p </a:t>
            </a:r>
            <a:r>
              <a:rPr lang="en-US" altLang="x-none" sz="3200" b="1" dirty="0" err="1">
                <a:solidFill>
                  <a:srgbClr val="0070C0"/>
                </a:solidFill>
                <a:latin typeface="Arial" panose="020B0604020202020204" pitchFamily="34" charset="0"/>
              </a:rPr>
              <a:t>JOIN</a:t>
            </a:r>
            <a:r>
              <a:rPr lang="en-US" altLang="x-none" sz="3200" b="1" dirty="0" err="1">
                <a:solidFill>
                  <a:srgbClr val="000000"/>
                </a:solidFill>
                <a:latin typeface="Arial" panose="020B0604020202020204" pitchFamily="34" charset="0"/>
              </a:rPr>
              <a:t> Category c</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ON</a:t>
            </a:r>
            <a:r>
              <a:rPr lang="en-US" altLang="x-none" sz="3200" b="1" dirty="0" err="1">
                <a:solidFill>
                  <a:srgbClr val="000000"/>
                </a:solidFill>
                <a:latin typeface="Arial" panose="020B0604020202020204" pitchFamily="34" charset="0"/>
              </a:rPr>
              <a:t> p.id_category = c.id</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p.price &lt; </a:t>
            </a:r>
            <a:r>
              <a:rPr lang="ru-RU" altLang="x-none" sz="3200" b="1" dirty="0" err="1">
                <a:solidFill>
                  <a:srgbClr val="000000"/>
                </a:solidFill>
                <a:latin typeface="Arial" panose="020B0604020202020204" pitchFamily="34" charset="0"/>
              </a:rPr>
              <a:t>5</a:t>
            </a:r>
            <a:r>
              <a:rPr lang="en-US" altLang="x-none" sz="3200" b="1" dirty="0" err="1">
                <a:solidFill>
                  <a:srgbClr val="000000"/>
                </a:solidFill>
                <a:latin typeface="Arial" panose="020B0604020202020204" pitchFamily="34" charset="0"/>
              </a:rPr>
              <a:t>00 </a:t>
            </a:r>
            <a:endParaRPr lang="en-US"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 Box 2560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Редагування подання</a:t>
            </a:r>
            <a:endParaRPr lang="uk-UA" altLang="ru-RU" sz="4200" dirty="0" err="1">
              <a:solidFill>
                <a:srgbClr val="FFFFFF"/>
              </a:solidFill>
              <a:latin typeface="Arial" panose="020B0604020202020204" pitchFamily="34" charset="0"/>
            </a:endParaRPr>
          </a:p>
        </p:txBody>
      </p:sp>
      <p:sp>
        <p:nvSpPr>
          <p:cNvPr id="47106" name="Text Box 25601"/>
          <p:cNvSpPr txBox="1"/>
          <p:nvPr/>
        </p:nvSpPr>
        <p:spPr>
          <a:xfrm>
            <a:off x="609600" y="1484313"/>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ALTER VIEW</a:t>
            </a:r>
            <a:r>
              <a:rPr lang="en-US" altLang="x-none" sz="3200" b="1" dirty="0" err="1">
                <a:solidFill>
                  <a:srgbClr val="000000"/>
                </a:solidFill>
                <a:latin typeface="Arial" panose="020B0604020202020204" pitchFamily="34" charset="0"/>
              </a:rPr>
              <a:t> SecondView </a:t>
            </a:r>
            <a:r>
              <a:rPr lang="en-US" altLang="x-none" sz="3200" b="1" dirty="0" err="1">
                <a:solidFill>
                  <a:srgbClr val="0070C0"/>
                </a:solidFill>
                <a:latin typeface="Arial" panose="020B0604020202020204" pitchFamily="34" charset="0"/>
              </a:rPr>
              <a:t>AS</a:t>
            </a:r>
            <a:endParaRPr lang="en-US" altLang="x-none" sz="3200" b="1" dirty="0" err="1">
              <a:solidFill>
                <a:srgbClr val="0070C0"/>
              </a:solidFill>
              <a:latin typeface="Arial" panose="020B0604020202020204" pitchFamily="34" charset="0"/>
            </a:endParaRPr>
          </a:p>
          <a:p>
            <a:pPr lvl="1"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a:t>
            </a:r>
            <a:endParaRPr lang="en-US" altLang="x-none" sz="3200" b="1" dirty="0" err="1">
              <a:solidFill>
                <a:srgbClr val="000000"/>
              </a:solidFill>
              <a:latin typeface="Arial" panose="020B0604020202020204" pitchFamily="34" charset="0"/>
            </a:endParaRPr>
          </a:p>
          <a:p>
            <a:pPr lvl="1"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Product</a:t>
            </a:r>
            <a:endParaRPr lang="en-US" altLang="x-none" sz="3200" b="1" dirty="0" err="1">
              <a:solidFill>
                <a:srgbClr val="000000"/>
              </a:solidFill>
              <a:latin typeface="Arial" panose="020B0604020202020204" pitchFamily="34" charset="0"/>
            </a:endParaRPr>
          </a:p>
          <a:p>
            <a:pPr lvl="1"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price &lt; </a:t>
            </a:r>
            <a:r>
              <a:rPr lang="ru-RU" altLang="x-none" sz="3200" b="1" dirty="0" err="1">
                <a:solidFill>
                  <a:srgbClr val="000000"/>
                </a:solidFill>
                <a:latin typeface="Arial" panose="020B0604020202020204" pitchFamily="34" charset="0"/>
              </a:rPr>
              <a:t>1</a:t>
            </a:r>
            <a:r>
              <a:rPr lang="en-US" altLang="x-none" sz="3200" b="1" dirty="0" err="1">
                <a:solidFill>
                  <a:srgbClr val="000000"/>
                </a:solidFill>
                <a:latin typeface="Arial" panose="020B0604020202020204" pitchFamily="34" charset="0"/>
              </a:rPr>
              <a:t>00</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70C0"/>
                </a:solidFill>
                <a:latin typeface="Arial" panose="020B0604020202020204" pitchFamily="34" charset="0"/>
              </a:rPr>
              <a:t>DROP</a:t>
            </a:r>
            <a:r>
              <a:rPr lang="ru-RU" altLang="x-none" sz="3200" b="1" dirty="0" err="1">
                <a:solidFill>
                  <a:srgbClr val="000000"/>
                </a:solidFill>
                <a:latin typeface="Arial" panose="020B0604020202020204" pitchFamily="34" charset="0"/>
              </a:rPr>
              <a:t> </a:t>
            </a:r>
            <a:r>
              <a:rPr lang="ru-RU" altLang="x-none" sz="3200" b="1" dirty="0" err="1">
                <a:solidFill>
                  <a:srgbClr val="0070C0"/>
                </a:solidFill>
                <a:latin typeface="Arial" panose="020B0604020202020204" pitchFamily="34" charset="0"/>
              </a:rPr>
              <a:t>VIEW</a:t>
            </a:r>
            <a:r>
              <a:rPr lang="ru-RU" altLang="x-none" sz="3200" b="1" dirty="0" err="1">
                <a:solidFill>
                  <a:srgbClr val="000000"/>
                </a:solidFill>
                <a:latin typeface="Arial" panose="020B0604020202020204" pitchFamily="34" charset="0"/>
              </a:rPr>
              <a:t> </a:t>
            </a:r>
            <a:r>
              <a:rPr lang="en-US" altLang="x-none" sz="3200" b="1" dirty="0" err="1">
                <a:solidFill>
                  <a:srgbClr val="000000"/>
                </a:solidFill>
                <a:latin typeface="Arial" panose="020B0604020202020204" pitchFamily="34" charset="0"/>
              </a:rPr>
              <a:t>SecondView</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B050"/>
                </a:solidFill>
                <a:latin typeface="Arial" panose="020B0604020202020204" pitchFamily="34" charset="0"/>
              </a:rPr>
              <a:t>-- </a:t>
            </a:r>
            <a:r>
              <a:rPr lang="uk-UA" altLang="ru-RU" sz="3200" b="1" dirty="0" err="1">
                <a:solidFill>
                  <a:srgbClr val="00B050"/>
                </a:solidFill>
                <a:latin typeface="Arial" panose="020B0604020202020204" pitchFamily="34" charset="0"/>
              </a:rPr>
              <a:t>видалення подання</a:t>
            </a:r>
            <a:endParaRPr lang="uk-UA" altLang="ru-RU" sz="3200" b="1" dirty="0" err="1">
              <a:solidFill>
                <a:srgbClr val="00B050"/>
              </a:solidFill>
              <a:latin typeface="Arial" panose="020B0604020202020204" pitchFamily="34" charset="0"/>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Text Box 2662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Редагування даних подання</a:t>
            </a:r>
            <a:endParaRPr lang="uk-UA" altLang="ru-RU" sz="4200" dirty="0" err="1">
              <a:solidFill>
                <a:srgbClr val="FFFFFF"/>
              </a:solidFill>
              <a:latin typeface="Arial" panose="020B0604020202020204" pitchFamily="34" charset="0"/>
            </a:endParaRPr>
          </a:p>
        </p:txBody>
      </p:sp>
      <p:sp>
        <p:nvSpPr>
          <p:cNvPr id="49154" name="Text Box 26625"/>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6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600" b="1" dirty="0" err="1">
                <a:solidFill>
                  <a:srgbClr val="0070C0"/>
                </a:solidFill>
                <a:latin typeface="Arial" panose="020B0604020202020204" pitchFamily="34" charset="0"/>
              </a:rPr>
              <a:t>UPDATE</a:t>
            </a:r>
            <a:r>
              <a:rPr lang="en-US" altLang="x-none" sz="2600" b="1" dirty="0" err="1">
                <a:solidFill>
                  <a:srgbClr val="000000"/>
                </a:solidFill>
                <a:latin typeface="Arial" panose="020B0604020202020204" pitchFamily="34" charset="0"/>
              </a:rPr>
              <a:t> SecondView </a:t>
            </a:r>
            <a:endParaRPr lang="en-US" altLang="x-none" sz="2600" b="1" dirty="0" err="1">
              <a:solidFill>
                <a:srgbClr val="000000"/>
              </a:solidFill>
              <a:latin typeface="Arial" panose="020B0604020202020204" pitchFamily="34" charset="0"/>
            </a:endParaRPr>
          </a:p>
          <a:p>
            <a:pPr defTabSz="457200">
              <a:spcBef>
                <a:spcPts val="6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600" b="1" dirty="0" err="1">
                <a:solidFill>
                  <a:srgbClr val="0070C0"/>
                </a:solidFill>
                <a:latin typeface="Arial" panose="020B0604020202020204" pitchFamily="34" charset="0"/>
              </a:rPr>
              <a:t>SET</a:t>
            </a:r>
            <a:r>
              <a:rPr lang="en-US" altLang="x-none" sz="2600" b="1" dirty="0" err="1">
                <a:solidFill>
                  <a:srgbClr val="000000"/>
                </a:solidFill>
                <a:latin typeface="Arial" panose="020B0604020202020204" pitchFamily="34" charset="0"/>
              </a:rPr>
              <a:t> PN = </a:t>
            </a:r>
            <a:r>
              <a:rPr lang="ru-RU" altLang="x-none" sz="2600" b="1" dirty="0" err="1">
                <a:solidFill>
                  <a:srgbClr val="C00000"/>
                </a:solidFill>
                <a:latin typeface="Arial" panose="020B0604020202020204" pitchFamily="34" charset="0"/>
              </a:rPr>
              <a:t>'Бублик'</a:t>
            </a:r>
            <a:r>
              <a:rPr lang="ru-RU" altLang="x-none" sz="2600" b="1" dirty="0" err="1">
                <a:solidFill>
                  <a:srgbClr val="000000"/>
                </a:solidFill>
                <a:latin typeface="Arial" panose="020B0604020202020204" pitchFamily="34" charset="0"/>
              </a:rPr>
              <a:t>, </a:t>
            </a:r>
            <a:r>
              <a:rPr lang="en-US" altLang="x-none" sz="2600" b="1" dirty="0" err="1">
                <a:solidFill>
                  <a:srgbClr val="000000"/>
                </a:solidFill>
                <a:latin typeface="Arial" panose="020B0604020202020204" pitchFamily="34" charset="0"/>
              </a:rPr>
              <a:t>CN = </a:t>
            </a:r>
            <a:r>
              <a:rPr lang="ru-RU" altLang="x-none" sz="2600" b="1" dirty="0" err="1">
                <a:solidFill>
                  <a:srgbClr val="C00000"/>
                </a:solidFill>
                <a:latin typeface="Arial" panose="020B0604020202020204" pitchFamily="34" charset="0"/>
              </a:rPr>
              <a:t>'Хл</a:t>
            </a:r>
            <a:r>
              <a:rPr lang="uk-UA" altLang="ru-RU" sz="2600" b="1" dirty="0" err="1">
                <a:solidFill>
                  <a:srgbClr val="C00000"/>
                </a:solidFill>
                <a:latin typeface="Arial" panose="020B0604020202020204" pitchFamily="34" charset="0"/>
              </a:rPr>
              <a:t>і</a:t>
            </a:r>
            <a:r>
              <a:rPr lang="ru-RU" altLang="x-none" sz="2600" b="1" dirty="0" err="1">
                <a:solidFill>
                  <a:srgbClr val="C00000"/>
                </a:solidFill>
                <a:latin typeface="Arial" panose="020B0604020202020204" pitchFamily="34" charset="0"/>
              </a:rPr>
              <a:t>бобулочн</a:t>
            </a:r>
            <a:r>
              <a:rPr lang="uk-UA" altLang="ru-RU" sz="2600" b="1" dirty="0" err="1">
                <a:solidFill>
                  <a:srgbClr val="C00000"/>
                </a:solidFill>
                <a:latin typeface="Arial" panose="020B0604020202020204" pitchFamily="34" charset="0"/>
              </a:rPr>
              <a:t>і</a:t>
            </a:r>
            <a:r>
              <a:rPr lang="ru-RU" altLang="x-none" sz="2600" b="1" dirty="0" err="1">
                <a:solidFill>
                  <a:srgbClr val="C00000"/>
                </a:solidFill>
                <a:latin typeface="Arial" panose="020B0604020202020204" pitchFamily="34" charset="0"/>
              </a:rPr>
              <a:t>'</a:t>
            </a:r>
            <a:endParaRPr lang="ru-RU" altLang="x-none" sz="2600" b="1" dirty="0" err="1">
              <a:solidFill>
                <a:srgbClr val="C00000"/>
              </a:solidFill>
              <a:latin typeface="Arial" panose="020B0604020202020204" pitchFamily="34" charset="0"/>
            </a:endParaRPr>
          </a:p>
          <a:p>
            <a:pPr defTabSz="457200">
              <a:spcBef>
                <a:spcPts val="6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600" b="1" dirty="0" err="1">
                <a:solidFill>
                  <a:srgbClr val="0070C0"/>
                </a:solidFill>
                <a:latin typeface="Arial" panose="020B0604020202020204" pitchFamily="34" charset="0"/>
              </a:rPr>
              <a:t>WHERE</a:t>
            </a:r>
            <a:r>
              <a:rPr lang="en-US" altLang="x-none" sz="2600" b="1" dirty="0" err="1">
                <a:solidFill>
                  <a:srgbClr val="000000"/>
                </a:solidFill>
                <a:latin typeface="Arial" panose="020B0604020202020204" pitchFamily="34" charset="0"/>
              </a:rPr>
              <a:t> PN </a:t>
            </a:r>
            <a:r>
              <a:rPr lang="en-US" altLang="x-none" sz="2600" b="1" dirty="0" err="1">
                <a:solidFill>
                  <a:srgbClr val="0070C0"/>
                </a:solidFill>
                <a:latin typeface="Arial" panose="020B0604020202020204" pitchFamily="34" charset="0"/>
              </a:rPr>
              <a:t>LIKE</a:t>
            </a:r>
            <a:r>
              <a:rPr lang="en-US" altLang="x-none" sz="2600" b="1" dirty="0" err="1">
                <a:solidFill>
                  <a:srgbClr val="000000"/>
                </a:solidFill>
                <a:latin typeface="Arial" panose="020B0604020202020204" pitchFamily="34" charset="0"/>
              </a:rPr>
              <a:t> </a:t>
            </a:r>
            <a:r>
              <a:rPr lang="en-US" altLang="x-none" sz="2600" b="1" dirty="0" err="1">
                <a:solidFill>
                  <a:srgbClr val="C00000"/>
                </a:solidFill>
                <a:latin typeface="Arial" panose="020B0604020202020204" pitchFamily="34" charset="0"/>
              </a:rPr>
              <a:t>'%</a:t>
            </a:r>
            <a:r>
              <a:rPr lang="ru-RU" altLang="x-none" sz="2600" b="1" dirty="0" err="1">
                <a:solidFill>
                  <a:srgbClr val="C00000"/>
                </a:solidFill>
                <a:latin typeface="Arial" panose="020B0604020202020204" pitchFamily="34" charset="0"/>
              </a:rPr>
              <a:t>пончик%</a:t>
            </a:r>
            <a:r>
              <a:rPr lang="en-US" altLang="x-none" sz="2600" b="1" dirty="0" err="1">
                <a:solidFill>
                  <a:srgbClr val="C00000"/>
                </a:solidFill>
                <a:latin typeface="Arial" panose="020B0604020202020204" pitchFamily="34" charset="0"/>
              </a:rPr>
              <a:t>'</a:t>
            </a:r>
            <a:endParaRPr lang="en-US" altLang="x-none" sz="2600" b="1" dirty="0" err="1">
              <a:solidFill>
                <a:srgbClr val="C00000"/>
              </a:solidFill>
              <a:latin typeface="Arial" panose="020B0604020202020204" pitchFamily="34" charset="0"/>
            </a:endParaRPr>
          </a:p>
          <a:p>
            <a:pPr defTabSz="457200">
              <a:spcBef>
                <a:spcPts val="6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2600" b="1" dirty="0" err="1">
                <a:solidFill>
                  <a:srgbClr val="00B050"/>
                </a:solidFill>
                <a:latin typeface="Arial" panose="020B0604020202020204" pitchFamily="34" charset="0"/>
              </a:rPr>
              <a:t>-- </a:t>
            </a:r>
            <a:r>
              <a:rPr lang="uk-UA" altLang="ru-RU" sz="2600" b="1" dirty="0" err="1">
                <a:solidFill>
                  <a:srgbClr val="00B050"/>
                </a:solidFill>
                <a:latin typeface="Arial" panose="020B0604020202020204" pitchFamily="34" charset="0"/>
              </a:rPr>
              <a:t>помилка</a:t>
            </a:r>
            <a:r>
              <a:rPr lang="ru-RU" altLang="x-none" sz="2600" b="1" dirty="0" err="1">
                <a:solidFill>
                  <a:srgbClr val="00B050"/>
                </a:solidFill>
                <a:latin typeface="Arial" panose="020B0604020202020204" pitchFamily="34" charset="0"/>
              </a:rPr>
              <a:t>, </a:t>
            </a:r>
            <a:r>
              <a:rPr lang="uk-UA" altLang="ru-RU" sz="2600" b="1" dirty="0" err="1">
                <a:solidFill>
                  <a:srgbClr val="00B050"/>
                </a:solidFill>
                <a:latin typeface="Arial" panose="020B0604020202020204" pitchFamily="34" charset="0"/>
              </a:rPr>
              <a:t>тому що зміни чіпляють </a:t>
            </a:r>
            <a:r>
              <a:rPr lang="ru-RU" altLang="x-none" sz="2600" b="1" dirty="0" err="1">
                <a:solidFill>
                  <a:srgbClr val="00B050"/>
                </a:solidFill>
                <a:latin typeface="Arial" panose="020B0604020202020204" pitchFamily="34" charset="0"/>
              </a:rPr>
              <a:t>2 таблиц</a:t>
            </a:r>
            <a:r>
              <a:rPr lang="uk-UA" altLang="ru-RU" sz="2600" b="1" dirty="0" err="1">
                <a:solidFill>
                  <a:srgbClr val="00B050"/>
                </a:solidFill>
                <a:latin typeface="Arial" panose="020B0604020202020204" pitchFamily="34" charset="0"/>
              </a:rPr>
              <a:t>і</a:t>
            </a:r>
            <a:endParaRPr lang="ru-RU" altLang="x-none" sz="2600" b="1" dirty="0" err="1">
              <a:solidFill>
                <a:srgbClr val="00B050"/>
              </a:solidFill>
              <a:latin typeface="Arial" panose="020B0604020202020204" pitchFamily="34" charset="0"/>
            </a:endParaRPr>
          </a:p>
          <a:p>
            <a:pPr defTabSz="457200">
              <a:spcBef>
                <a:spcPts val="6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2600" b="1" dirty="0" err="1">
              <a:solidFill>
                <a:srgbClr val="00B050"/>
              </a:solidFill>
              <a:latin typeface="Arial" panose="020B0604020202020204" pitchFamily="34" charset="0"/>
            </a:endParaRPr>
          </a:p>
          <a:p>
            <a:pPr defTabSz="457200">
              <a:spcBef>
                <a:spcPts val="6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600" b="1" dirty="0" err="1">
                <a:solidFill>
                  <a:srgbClr val="0070C0"/>
                </a:solidFill>
                <a:latin typeface="Arial" panose="020B0604020202020204" pitchFamily="34" charset="0"/>
              </a:rPr>
              <a:t>UPDATE</a:t>
            </a:r>
            <a:r>
              <a:rPr lang="en-US" altLang="x-none" sz="2600" b="1" dirty="0" err="1">
                <a:solidFill>
                  <a:srgbClr val="000000"/>
                </a:solidFill>
                <a:latin typeface="Arial" panose="020B0604020202020204" pitchFamily="34" charset="0"/>
              </a:rPr>
              <a:t> SecondView </a:t>
            </a:r>
            <a:endParaRPr lang="en-US" altLang="x-none" sz="2600" b="1" dirty="0" err="1">
              <a:solidFill>
                <a:srgbClr val="000000"/>
              </a:solidFill>
              <a:latin typeface="Arial" panose="020B0604020202020204" pitchFamily="34" charset="0"/>
            </a:endParaRPr>
          </a:p>
          <a:p>
            <a:pPr defTabSz="457200">
              <a:spcBef>
                <a:spcPts val="6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600" b="1" dirty="0" err="1">
                <a:solidFill>
                  <a:srgbClr val="0070C0"/>
                </a:solidFill>
                <a:latin typeface="Arial" panose="020B0604020202020204" pitchFamily="34" charset="0"/>
              </a:rPr>
              <a:t>SET</a:t>
            </a:r>
            <a:r>
              <a:rPr lang="en-US" altLang="x-none" sz="2600" b="1" dirty="0" err="1">
                <a:solidFill>
                  <a:srgbClr val="000000"/>
                </a:solidFill>
                <a:latin typeface="Arial" panose="020B0604020202020204" pitchFamily="34" charset="0"/>
              </a:rPr>
              <a:t> PN = </a:t>
            </a:r>
            <a:r>
              <a:rPr lang="ru-RU" altLang="x-none" sz="2600" b="1" dirty="0" err="1">
                <a:solidFill>
                  <a:srgbClr val="C00000"/>
                </a:solidFill>
                <a:latin typeface="Arial" panose="020B0604020202020204" pitchFamily="34" charset="0"/>
              </a:rPr>
              <a:t>'Бублик'</a:t>
            </a:r>
            <a:endParaRPr lang="ru-RU" altLang="x-none" sz="2600" b="1" dirty="0" err="1">
              <a:solidFill>
                <a:srgbClr val="C00000"/>
              </a:solidFill>
              <a:latin typeface="Arial" panose="020B0604020202020204" pitchFamily="34" charset="0"/>
            </a:endParaRPr>
          </a:p>
          <a:p>
            <a:pPr defTabSz="457200">
              <a:spcBef>
                <a:spcPts val="6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2600" b="1" dirty="0" err="1">
                <a:solidFill>
                  <a:srgbClr val="0070C0"/>
                </a:solidFill>
                <a:latin typeface="Arial" panose="020B0604020202020204" pitchFamily="34" charset="0"/>
              </a:rPr>
              <a:t>WHERE</a:t>
            </a:r>
            <a:r>
              <a:rPr lang="en-US" altLang="x-none" sz="2600" b="1" dirty="0" err="1">
                <a:solidFill>
                  <a:srgbClr val="000000"/>
                </a:solidFill>
                <a:latin typeface="Arial" panose="020B0604020202020204" pitchFamily="34" charset="0"/>
              </a:rPr>
              <a:t> PN </a:t>
            </a:r>
            <a:r>
              <a:rPr lang="en-US" altLang="x-none" sz="2600" b="1" dirty="0" err="1">
                <a:solidFill>
                  <a:srgbClr val="0070C0"/>
                </a:solidFill>
                <a:latin typeface="Arial" panose="020B0604020202020204" pitchFamily="34" charset="0"/>
              </a:rPr>
              <a:t>LIKE</a:t>
            </a:r>
            <a:r>
              <a:rPr lang="en-US" altLang="x-none" sz="2600" b="1" dirty="0" err="1">
                <a:solidFill>
                  <a:srgbClr val="000000"/>
                </a:solidFill>
                <a:latin typeface="Arial" panose="020B0604020202020204" pitchFamily="34" charset="0"/>
              </a:rPr>
              <a:t> </a:t>
            </a:r>
            <a:r>
              <a:rPr lang="en-US" altLang="x-none" sz="2600" b="1" dirty="0" err="1">
                <a:solidFill>
                  <a:srgbClr val="C00000"/>
                </a:solidFill>
                <a:latin typeface="Arial" panose="020B0604020202020204" pitchFamily="34" charset="0"/>
              </a:rPr>
              <a:t>'%</a:t>
            </a:r>
            <a:r>
              <a:rPr lang="ru-RU" altLang="x-none" sz="2600" b="1" dirty="0" err="1">
                <a:solidFill>
                  <a:srgbClr val="C00000"/>
                </a:solidFill>
                <a:latin typeface="Arial" panose="020B0604020202020204" pitchFamily="34" charset="0"/>
              </a:rPr>
              <a:t>пончик%</a:t>
            </a:r>
            <a:r>
              <a:rPr lang="en-US" altLang="x-none" sz="2600" b="1" dirty="0" err="1">
                <a:solidFill>
                  <a:srgbClr val="C00000"/>
                </a:solidFill>
                <a:latin typeface="Arial" panose="020B0604020202020204" pitchFamily="34" charset="0"/>
              </a:rPr>
              <a:t>'</a:t>
            </a:r>
            <a:r>
              <a:rPr lang="ru-RU" altLang="x-none" sz="2600" b="1" dirty="0" err="1">
                <a:solidFill>
                  <a:srgbClr val="C00000"/>
                </a:solidFill>
                <a:latin typeface="Arial" panose="020B0604020202020204" pitchFamily="34" charset="0"/>
              </a:rPr>
              <a:t> </a:t>
            </a:r>
            <a:r>
              <a:rPr lang="ru-RU" altLang="x-none" sz="2600" b="1" dirty="0" err="1">
                <a:solidFill>
                  <a:srgbClr val="00B050"/>
                </a:solidFill>
                <a:latin typeface="Arial" panose="020B0604020202020204" pitchFamily="34" charset="0"/>
              </a:rPr>
              <a:t>--</a:t>
            </a:r>
            <a:r>
              <a:rPr lang="uk-UA" altLang="ru-RU" sz="2600" b="1" dirty="0" err="1">
                <a:solidFill>
                  <a:srgbClr val="00B050"/>
                </a:solidFill>
                <a:latin typeface="Arial" panose="020B0604020202020204" pitchFamily="34" charset="0"/>
              </a:rPr>
              <a:t> помилки нема</a:t>
            </a:r>
            <a:r>
              <a:rPr lang="ru-RU" altLang="x-none" sz="2600" b="1" dirty="0" err="1">
                <a:solidFill>
                  <a:srgbClr val="00B050"/>
                </a:solidFill>
                <a:latin typeface="Arial" panose="020B0604020202020204" pitchFamily="34" charset="0"/>
              </a:rPr>
              <a:t>!</a:t>
            </a:r>
            <a:endParaRPr lang="ru-RU" altLang="x-none" sz="2600" b="1" dirty="0" err="1">
              <a:solidFill>
                <a:srgbClr val="00B050"/>
              </a:solidFill>
              <a:latin typeface="Arial" panose="020B0604020202020204" pitchFamily="34" charset="0"/>
            </a:endParaRPr>
          </a:p>
          <a:p>
            <a:pPr defTabSz="457200">
              <a:spcBef>
                <a:spcPts val="6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2600" b="1" dirty="0" err="1">
              <a:solidFill>
                <a:srgbClr val="00B050"/>
              </a:solidFill>
              <a:latin typeface="Arial" panose="020B0604020202020204" pitchFamily="34" charset="0"/>
            </a:endParaRPr>
          </a:p>
          <a:p>
            <a:pPr defTabSz="457200">
              <a:spcBef>
                <a:spcPts val="6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2600" b="1" dirty="0" err="1">
              <a:solidFill>
                <a:srgbClr val="00B050"/>
              </a:solidFill>
              <a:latin typeface="Arial" panose="020B0604020202020204" pitchFamily="34" charset="0"/>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Text Box 2764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sym typeface="+mn-ea"/>
              </a:rPr>
              <a:t>Редагування даних подання</a:t>
            </a:r>
            <a:endParaRPr lang="ru-RU" altLang="x-none" sz="4200" dirty="0" err="1">
              <a:solidFill>
                <a:srgbClr val="FFFFFF"/>
              </a:solidFill>
              <a:latin typeface="Arial" panose="020B0604020202020204" pitchFamily="34" charset="0"/>
            </a:endParaRPr>
          </a:p>
        </p:txBody>
      </p:sp>
      <p:sp>
        <p:nvSpPr>
          <p:cNvPr id="51202" name="Text Box 27649"/>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INSERT </a:t>
            </a:r>
            <a:r>
              <a:rPr lang="en-US" altLang="x-none" sz="3200" b="1" dirty="0" err="1">
                <a:solidFill>
                  <a:srgbClr val="000000"/>
                </a:solidFill>
                <a:latin typeface="Arial" panose="020B0604020202020204" pitchFamily="34" charset="0"/>
              </a:rPr>
              <a:t>SecondView(PN, CN)</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VALUES </a:t>
            </a:r>
            <a:r>
              <a:rPr lang="en-US" altLang="x-none" sz="3200" b="1" dirty="0" err="1">
                <a:solidFill>
                  <a:srgbClr val="000000"/>
                </a:solidFill>
                <a:latin typeface="Arial" panose="020B0604020202020204" pitchFamily="34" charset="0"/>
              </a:rPr>
              <a:t>(</a:t>
            </a:r>
            <a:r>
              <a:rPr lang="ru-RU" altLang="x-none" sz="3200" b="1" dirty="0" err="1">
                <a:solidFill>
                  <a:srgbClr val="C00000"/>
                </a:solidFill>
                <a:latin typeface="Arial" panose="020B0604020202020204" pitchFamily="34" charset="0"/>
              </a:rPr>
              <a:t>'Бублик'</a:t>
            </a:r>
            <a:r>
              <a:rPr lang="ru-RU" altLang="x-none" sz="3200" b="1" dirty="0" err="1">
                <a:solidFill>
                  <a:srgbClr val="000000"/>
                </a:solidFill>
                <a:latin typeface="Arial" panose="020B0604020202020204" pitchFamily="34" charset="0"/>
              </a:rPr>
              <a:t>,</a:t>
            </a:r>
            <a:r>
              <a:rPr lang="en-US" altLang="x-none" sz="3200" b="1" dirty="0" err="1">
                <a:solidFill>
                  <a:srgbClr val="000000"/>
                </a:solidFill>
                <a:latin typeface="Arial" panose="020B0604020202020204" pitchFamily="34" charset="0"/>
              </a:rPr>
              <a:t> </a:t>
            </a:r>
            <a:r>
              <a:rPr lang="ru-RU" altLang="x-none" sz="3200" b="1" dirty="0" err="1">
                <a:solidFill>
                  <a:srgbClr val="C00000"/>
                </a:solidFill>
                <a:latin typeface="Arial" panose="020B0604020202020204" pitchFamily="34" charset="0"/>
              </a:rPr>
              <a:t>'Хл</a:t>
            </a:r>
            <a:r>
              <a:rPr lang="uk-UA" altLang="ru-RU" sz="3200" b="1" dirty="0" err="1">
                <a:solidFill>
                  <a:srgbClr val="C00000"/>
                </a:solidFill>
                <a:latin typeface="Arial" panose="020B0604020202020204" pitchFamily="34" charset="0"/>
              </a:rPr>
              <a:t>і</a:t>
            </a:r>
            <a:r>
              <a:rPr lang="ru-RU" altLang="x-none" sz="3200" b="1" dirty="0" err="1">
                <a:solidFill>
                  <a:srgbClr val="C00000"/>
                </a:solidFill>
                <a:latin typeface="Arial" panose="020B0604020202020204" pitchFamily="34" charset="0"/>
              </a:rPr>
              <a:t>бобулочн</a:t>
            </a:r>
            <a:r>
              <a:rPr lang="uk-UA" altLang="ru-RU" sz="3200" b="1" dirty="0" err="1">
                <a:solidFill>
                  <a:srgbClr val="C00000"/>
                </a:solidFill>
                <a:latin typeface="Arial" panose="020B0604020202020204" pitchFamily="34" charset="0"/>
              </a:rPr>
              <a:t>і</a:t>
            </a:r>
            <a:r>
              <a:rPr lang="ru-RU" altLang="x-none" sz="3200" b="1" dirty="0" err="1">
                <a:solidFill>
                  <a:srgbClr val="C00000"/>
                </a:solidFill>
                <a:latin typeface="Arial" panose="020B0604020202020204" pitchFamily="34" charset="0"/>
              </a:rPr>
              <a:t>'</a:t>
            </a:r>
            <a:r>
              <a:rPr lang="en-US" altLang="x-none" sz="3200" b="1" dirty="0" err="1">
                <a:solidFill>
                  <a:srgbClr val="000000"/>
                </a:solidFill>
                <a:latin typeface="Arial" panose="020B0604020202020204" pitchFamily="34" charset="0"/>
              </a:rPr>
              <a:t>)</a:t>
            </a:r>
            <a:endParaRPr lang="en-US" altLang="x-none" sz="3200" b="1" dirty="0" err="1">
              <a:solidFill>
                <a:srgbClr val="000000"/>
              </a:solidFill>
              <a:latin typeface="Arial" panose="020B0604020202020204" pitchFamily="34" charset="0"/>
            </a:endParaRPr>
          </a:p>
          <a:p>
            <a:pPr defTabSz="457200">
              <a:spcBef>
                <a:spcPts val="7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2700" b="1" dirty="0" err="1">
                <a:solidFill>
                  <a:srgbClr val="00B050"/>
                </a:solidFill>
                <a:latin typeface="Arial" panose="020B0604020202020204" pitchFamily="34" charset="0"/>
              </a:rPr>
              <a:t>-- </a:t>
            </a:r>
            <a:r>
              <a:rPr lang="uk-UA" altLang="ru-RU" sz="2700" b="1" dirty="0" err="1">
                <a:solidFill>
                  <a:srgbClr val="00B050"/>
                </a:solidFill>
                <a:sym typeface="+mn-ea"/>
              </a:rPr>
              <a:t>помилка</a:t>
            </a:r>
            <a:r>
              <a:rPr lang="ru-RU" altLang="x-none" sz="2700" b="1" dirty="0" err="1">
                <a:solidFill>
                  <a:srgbClr val="00B050"/>
                </a:solidFill>
                <a:sym typeface="+mn-ea"/>
              </a:rPr>
              <a:t>, </a:t>
            </a:r>
            <a:r>
              <a:rPr lang="uk-UA" altLang="ru-RU" sz="2700" b="1" dirty="0" err="1">
                <a:solidFill>
                  <a:srgbClr val="00B050"/>
                </a:solidFill>
                <a:sym typeface="+mn-ea"/>
              </a:rPr>
              <a:t>тому що зміни чіпляють </a:t>
            </a:r>
            <a:r>
              <a:rPr lang="ru-RU" altLang="x-none" sz="2700" b="1" dirty="0" err="1">
                <a:solidFill>
                  <a:srgbClr val="00B050"/>
                </a:solidFill>
                <a:sym typeface="+mn-ea"/>
              </a:rPr>
              <a:t>2 таблиц</a:t>
            </a:r>
            <a:r>
              <a:rPr lang="uk-UA" altLang="ru-RU" sz="2700" b="1" dirty="0" err="1">
                <a:solidFill>
                  <a:srgbClr val="00B050"/>
                </a:solidFill>
                <a:sym typeface="+mn-ea"/>
              </a:rPr>
              <a:t>і</a:t>
            </a:r>
            <a:endParaRPr lang="uk-UA" altLang="ru-RU" sz="2700" b="1" dirty="0" err="1">
              <a:solidFill>
                <a:srgbClr val="00B050"/>
              </a:solidFill>
              <a:sym typeface="+mn-ea"/>
            </a:endParaRPr>
          </a:p>
          <a:p>
            <a:pPr defTabSz="457200">
              <a:spcBef>
                <a:spcPts val="7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2700" b="1" dirty="0" err="1">
              <a:solidFill>
                <a:srgbClr val="00B05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DELETE FROM </a:t>
            </a:r>
            <a:r>
              <a:rPr lang="en-US" altLang="x-none" sz="3200" b="1" dirty="0" err="1">
                <a:solidFill>
                  <a:srgbClr val="000000"/>
                </a:solidFill>
                <a:latin typeface="Arial" panose="020B0604020202020204" pitchFamily="34" charset="0"/>
              </a:rPr>
              <a:t>SecondView</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PN </a:t>
            </a:r>
            <a:r>
              <a:rPr lang="en-US" altLang="x-none" sz="3200" b="1" dirty="0" err="1">
                <a:solidFill>
                  <a:srgbClr val="0070C0"/>
                </a:solidFill>
                <a:latin typeface="Arial" panose="020B0604020202020204" pitchFamily="34" charset="0"/>
              </a:rPr>
              <a:t>LIKE</a:t>
            </a:r>
            <a:r>
              <a:rPr lang="en-US" altLang="x-none" sz="3200" b="1" dirty="0" err="1">
                <a:solidFill>
                  <a:srgbClr val="000000"/>
                </a:solidFill>
                <a:latin typeface="Arial" panose="020B0604020202020204" pitchFamily="34" charset="0"/>
              </a:rPr>
              <a:t> </a:t>
            </a:r>
            <a:r>
              <a:rPr lang="en-US" altLang="x-none" sz="3200" b="1" dirty="0" err="1">
                <a:solidFill>
                  <a:srgbClr val="C00000"/>
                </a:solidFill>
                <a:latin typeface="Arial" panose="020B0604020202020204" pitchFamily="34" charset="0"/>
              </a:rPr>
              <a:t>'%</a:t>
            </a:r>
            <a:r>
              <a:rPr lang="ru-RU" altLang="x-none" sz="3200" b="1" dirty="0" err="1">
                <a:solidFill>
                  <a:srgbClr val="C00000"/>
                </a:solidFill>
                <a:latin typeface="Arial" panose="020B0604020202020204" pitchFamily="34" charset="0"/>
              </a:rPr>
              <a:t>пончик%</a:t>
            </a:r>
            <a:r>
              <a:rPr lang="en-US" altLang="x-none" sz="3200" b="1" dirty="0" err="1">
                <a:solidFill>
                  <a:srgbClr val="C00000"/>
                </a:solidFill>
                <a:latin typeface="Arial" panose="020B0604020202020204" pitchFamily="34" charset="0"/>
              </a:rPr>
              <a:t>'</a:t>
            </a:r>
            <a:endParaRPr lang="en-US" altLang="x-none" sz="3200" b="1" dirty="0" err="1">
              <a:solidFill>
                <a:srgbClr val="C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2700" b="1" dirty="0" err="1">
                <a:solidFill>
                  <a:srgbClr val="00B050"/>
                </a:solidFill>
                <a:sym typeface="+mn-ea"/>
              </a:rPr>
              <a:t>-- </a:t>
            </a:r>
            <a:r>
              <a:rPr lang="uk-UA" altLang="ru-RU" sz="2700" b="1" dirty="0" err="1">
                <a:solidFill>
                  <a:srgbClr val="00B050"/>
                </a:solidFill>
                <a:sym typeface="+mn-ea"/>
              </a:rPr>
              <a:t>помилка</a:t>
            </a:r>
            <a:r>
              <a:rPr lang="ru-RU" altLang="x-none" sz="2700" b="1" dirty="0" err="1">
                <a:solidFill>
                  <a:srgbClr val="00B050"/>
                </a:solidFill>
                <a:sym typeface="+mn-ea"/>
              </a:rPr>
              <a:t>, </a:t>
            </a:r>
            <a:r>
              <a:rPr lang="uk-UA" altLang="ru-RU" sz="2700" b="1" dirty="0" err="1">
                <a:solidFill>
                  <a:srgbClr val="00B050"/>
                </a:solidFill>
                <a:sym typeface="+mn-ea"/>
              </a:rPr>
              <a:t>тому що зміни чіпляють </a:t>
            </a:r>
            <a:r>
              <a:rPr lang="ru-RU" altLang="x-none" sz="2700" b="1" dirty="0" err="1">
                <a:solidFill>
                  <a:srgbClr val="00B050"/>
                </a:solidFill>
                <a:sym typeface="+mn-ea"/>
              </a:rPr>
              <a:t>2 таблиц</a:t>
            </a:r>
            <a:r>
              <a:rPr lang="uk-UA" altLang="ru-RU" sz="2700" b="1" dirty="0" err="1">
                <a:solidFill>
                  <a:srgbClr val="00B050"/>
                </a:solidFill>
                <a:sym typeface="+mn-ea"/>
              </a:rPr>
              <a:t>і</a:t>
            </a:r>
            <a:endParaRPr lang="uk-UA" altLang="ru-RU" sz="2700" b="1" dirty="0" err="1">
              <a:solidFill>
                <a:srgbClr val="00B050"/>
              </a:solidFill>
              <a:sym typeface="+mn-ea"/>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3200" b="1" dirty="0" err="1">
              <a:solidFill>
                <a:srgbClr val="C00000"/>
              </a:solidFill>
              <a:latin typeface="Arial" panose="020B0604020202020204" pitchFamily="34" charset="0"/>
            </a:endParaRPr>
          </a:p>
          <a:p>
            <a:pPr defTabSz="457200">
              <a:spcBef>
                <a:spcPts val="7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2900" b="1" dirty="0" err="1">
              <a:solidFill>
                <a:srgbClr val="00B050"/>
              </a:solidFill>
              <a:latin typeface="Arial" panose="020B0604020202020204" pitchFamily="34" charset="0"/>
            </a:endParaRPr>
          </a:p>
          <a:p>
            <a:pPr defTabSz="457200">
              <a:spcBef>
                <a:spcPts val="7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2900" b="1" dirty="0" err="1">
              <a:solidFill>
                <a:srgbClr val="00B050"/>
              </a:solidFill>
              <a:latin typeface="Arial" panose="020B0604020202020204" pitchFamily="34" charset="0"/>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 Box 2867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CHECK OPTION</a:t>
            </a:r>
            <a:endParaRPr lang="en-US" altLang="x-none" sz="4200" dirty="0" err="1">
              <a:solidFill>
                <a:srgbClr val="FFFFFF"/>
              </a:solidFill>
              <a:latin typeface="Arial" panose="020B0604020202020204" pitchFamily="34" charset="0"/>
            </a:endParaRPr>
          </a:p>
        </p:txBody>
      </p:sp>
      <p:sp>
        <p:nvSpPr>
          <p:cNvPr id="53250" name="Text Box 28673"/>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CREATE</a:t>
            </a:r>
            <a:r>
              <a:rPr lang="en-US"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VIEW</a:t>
            </a:r>
            <a:r>
              <a:rPr lang="en-US" altLang="x-none" sz="3200" b="1" dirty="0" err="1">
                <a:solidFill>
                  <a:srgbClr val="000000"/>
                </a:solidFill>
                <a:latin typeface="Arial" panose="020B0604020202020204" pitchFamily="34" charset="0"/>
              </a:rPr>
              <a:t> FirstView </a:t>
            </a:r>
            <a:r>
              <a:rPr lang="en-US" altLang="x-none" sz="3200" b="1" dirty="0" err="1">
                <a:solidFill>
                  <a:srgbClr val="0070C0"/>
                </a:solidFill>
                <a:latin typeface="Arial" panose="020B0604020202020204" pitchFamily="34" charset="0"/>
              </a:rPr>
              <a:t>AS</a:t>
            </a:r>
            <a:endParaRPr lang="en-US" altLang="x-none" sz="3200" b="1" dirty="0" err="1">
              <a:solidFill>
                <a:srgbClr val="0070C0"/>
              </a:solidFill>
              <a:latin typeface="Arial" panose="020B0604020202020204" pitchFamily="34" charset="0"/>
            </a:endParaRPr>
          </a:p>
          <a:p>
            <a:pPr lvl="1"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a:t>
            </a:r>
            <a:endParaRPr lang="en-US" altLang="x-none" sz="3200" b="1" dirty="0" err="1">
              <a:solidFill>
                <a:srgbClr val="000000"/>
              </a:solidFill>
              <a:latin typeface="Arial" panose="020B0604020202020204" pitchFamily="34" charset="0"/>
            </a:endParaRPr>
          </a:p>
          <a:p>
            <a:pPr lvl="1"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Product</a:t>
            </a:r>
            <a:endParaRPr lang="en-US" altLang="x-none" sz="3200" b="1" dirty="0" err="1">
              <a:solidFill>
                <a:srgbClr val="000000"/>
              </a:solidFill>
              <a:latin typeface="Arial" panose="020B0604020202020204" pitchFamily="34" charset="0"/>
            </a:endParaRPr>
          </a:p>
          <a:p>
            <a:pPr lvl="1"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price &lt; 200</a:t>
            </a:r>
            <a:endParaRPr lang="en-US" altLang="x-none" sz="3200" b="1" dirty="0" err="1">
              <a:solidFill>
                <a:srgbClr val="000000"/>
              </a:solidFill>
              <a:latin typeface="Arial" panose="020B0604020202020204" pitchFamily="34" charset="0"/>
            </a:endParaRPr>
          </a:p>
          <a:p>
            <a:pPr lvl="1"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WITH CHECK OPTION</a:t>
            </a:r>
            <a:endParaRPr lang="en-US" altLang="x-none" sz="3200" b="1" dirty="0" err="1">
              <a:solidFill>
                <a:srgbClr val="0070C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B050"/>
                </a:solidFill>
                <a:latin typeface="Arial" panose="020B0604020202020204" pitchFamily="34" charset="0"/>
              </a:rPr>
              <a:t>-- вставка (</a:t>
            </a:r>
            <a:r>
              <a:rPr lang="uk-UA" altLang="ru-RU" sz="3200" b="1" dirty="0" err="1">
                <a:solidFill>
                  <a:srgbClr val="00B050"/>
                </a:solidFill>
                <a:latin typeface="Arial" panose="020B0604020202020204" pitchFamily="34" charset="0"/>
              </a:rPr>
              <a:t>оновлення</a:t>
            </a:r>
            <a:r>
              <a:rPr lang="ru-RU" altLang="x-none" sz="3200" b="1" dirty="0" err="1">
                <a:solidFill>
                  <a:srgbClr val="00B050"/>
                </a:solidFill>
                <a:latin typeface="Arial" panose="020B0604020202020204" pitchFamily="34" charset="0"/>
              </a:rPr>
              <a:t>) дан</a:t>
            </a:r>
            <a:r>
              <a:rPr lang="uk-UA" altLang="ru-RU" sz="3200" b="1" dirty="0" err="1">
                <a:solidFill>
                  <a:srgbClr val="00B050"/>
                </a:solidFill>
                <a:latin typeface="Arial" panose="020B0604020202020204" pitchFamily="34" charset="0"/>
              </a:rPr>
              <a:t>и</a:t>
            </a:r>
            <a:r>
              <a:rPr lang="ru-RU" altLang="x-none" sz="3200" b="1" dirty="0" err="1">
                <a:solidFill>
                  <a:srgbClr val="00B050"/>
                </a:solidFill>
                <a:latin typeface="Arial" panose="020B0604020202020204" pitchFamily="34" charset="0"/>
              </a:rPr>
              <a:t>х </a:t>
            </a:r>
            <a:r>
              <a:rPr lang="uk-UA" altLang="ru-RU" sz="3200" b="1" dirty="0" err="1">
                <a:solidFill>
                  <a:srgbClr val="00B050"/>
                </a:solidFill>
                <a:latin typeface="Arial" panose="020B0604020202020204" pitchFamily="34" charset="0"/>
              </a:rPr>
              <a:t>              у</a:t>
            </a:r>
            <a:r>
              <a:rPr lang="ru-RU" altLang="x-none" sz="3200" b="1" dirty="0" err="1">
                <a:solidFill>
                  <a:srgbClr val="00B050"/>
                </a:solidFill>
                <a:latin typeface="Arial" panose="020B0604020202020204" pitchFamily="34" charset="0"/>
              </a:rPr>
              <a:t> </a:t>
            </a:r>
            <a:r>
              <a:rPr lang="uk-UA" altLang="ru-RU" sz="3200" b="1" dirty="0" err="1">
                <a:solidFill>
                  <a:srgbClr val="00B050"/>
                </a:solidFill>
                <a:latin typeface="Arial" panose="020B0604020202020204" pitchFamily="34" charset="0"/>
              </a:rPr>
              <a:t>подання </a:t>
            </a:r>
            <a:r>
              <a:rPr lang="ru-RU" altLang="x-none" sz="3200" b="1" dirty="0" err="1">
                <a:solidFill>
                  <a:srgbClr val="00B050"/>
                </a:solidFill>
                <a:latin typeface="Arial" panose="020B0604020202020204" pitchFamily="34" charset="0"/>
              </a:rPr>
              <a:t>(а не в таблиц</a:t>
            </a:r>
            <a:r>
              <a:rPr lang="uk-UA" altLang="ru-RU" sz="3200" b="1" dirty="0" err="1">
                <a:solidFill>
                  <a:srgbClr val="00B050"/>
                </a:solidFill>
                <a:latin typeface="Arial" panose="020B0604020202020204" pitchFamily="34" charset="0"/>
              </a:rPr>
              <a:t>ю</a:t>
            </a:r>
            <a:r>
              <a:rPr lang="ru-RU" altLang="x-none" sz="3200" b="1" dirty="0" err="1">
                <a:solidFill>
                  <a:srgbClr val="00B050"/>
                </a:solidFill>
                <a:latin typeface="Arial" panose="020B0604020202020204" pitchFamily="34" charset="0"/>
              </a:rPr>
              <a:t>) буде </a:t>
            </a:r>
            <a:r>
              <a:rPr lang="uk-UA" altLang="ru-RU" sz="3200" b="1" dirty="0" err="1">
                <a:solidFill>
                  <a:srgbClr val="00B050"/>
                </a:solidFill>
                <a:latin typeface="Arial" panose="020B0604020202020204" pitchFamily="34" charset="0"/>
              </a:rPr>
              <a:t>	неможливим </a:t>
            </a:r>
            <a:r>
              <a:rPr lang="ru-RU" altLang="x-none" sz="3200" b="1" dirty="0" err="1">
                <a:solidFill>
                  <a:srgbClr val="00B050"/>
                </a:solidFill>
                <a:latin typeface="Arial" panose="020B0604020202020204" pitchFamily="34" charset="0"/>
              </a:rPr>
              <a:t>при ц</a:t>
            </a:r>
            <a:r>
              <a:rPr lang="uk-UA" altLang="ru-RU" sz="3200" b="1" dirty="0" err="1">
                <a:solidFill>
                  <a:srgbClr val="00B050"/>
                </a:solidFill>
                <a:latin typeface="Arial" panose="020B0604020202020204" pitchFamily="34" charset="0"/>
              </a:rPr>
              <a:t>і</a:t>
            </a:r>
            <a:r>
              <a:rPr lang="ru-RU" altLang="x-none" sz="3200" b="1" dirty="0" err="1">
                <a:solidFill>
                  <a:srgbClr val="00B050"/>
                </a:solidFill>
                <a:latin typeface="Arial" panose="020B0604020202020204" pitchFamily="34" charset="0"/>
              </a:rPr>
              <a:t>н</a:t>
            </a:r>
            <a:r>
              <a:rPr lang="uk-UA" altLang="ru-RU" sz="3200" b="1" dirty="0" err="1">
                <a:solidFill>
                  <a:srgbClr val="00B050"/>
                </a:solidFill>
                <a:latin typeface="Arial" panose="020B0604020202020204" pitchFamily="34" charset="0"/>
              </a:rPr>
              <a:t>і</a:t>
            </a:r>
            <a:r>
              <a:rPr lang="ru-RU" altLang="x-none" sz="3200" b="1" dirty="0" err="1">
                <a:solidFill>
                  <a:srgbClr val="00B050"/>
                </a:solidFill>
                <a:latin typeface="Arial" panose="020B0604020202020204" pitchFamily="34" charset="0"/>
              </a:rPr>
              <a:t> </a:t>
            </a:r>
            <a:r>
              <a:rPr lang="en-US" altLang="x-none" sz="3200" b="1" dirty="0" err="1">
                <a:solidFill>
                  <a:srgbClr val="00B050"/>
                </a:solidFill>
                <a:latin typeface="Arial" panose="020B0604020202020204" pitchFamily="34" charset="0"/>
              </a:rPr>
              <a:t>&gt;= 200</a:t>
            </a:r>
            <a:endParaRPr lang="en-US" altLang="x-none" sz="3200" b="1" dirty="0" err="1">
              <a:solidFill>
                <a:srgbClr val="00B05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3200" b="1" dirty="0" err="1">
              <a:solidFill>
                <a:srgbClr val="00B050"/>
              </a:solidFill>
              <a:latin typeface="Arial" panose="020B0604020202020204" pitchFamily="34" charset="0"/>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 Box 2867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en-US" sz="4200" dirty="0" err="1">
                <a:solidFill>
                  <a:srgbClr val="FFFFFF"/>
                </a:solidFill>
                <a:latin typeface="Arial" panose="020B0604020202020204" pitchFamily="34" charset="0"/>
              </a:rPr>
              <a:t>Практика :)</a:t>
            </a:r>
            <a:endParaRPr lang="uk-UA" altLang="en-US" sz="4200" dirty="0" err="1">
              <a:solidFill>
                <a:srgbClr val="FFFFFF"/>
              </a:solidFill>
              <a:latin typeface="Arial" panose="020B0604020202020204" pitchFamily="34" charset="0"/>
            </a:endParaRPr>
          </a:p>
        </p:txBody>
      </p:sp>
      <p:sp>
        <p:nvSpPr>
          <p:cNvPr id="53250" name="Text Box 28673"/>
          <p:cNvSpPr txBox="1"/>
          <p:nvPr/>
        </p:nvSpPr>
        <p:spPr>
          <a:xfrm>
            <a:off x="609600" y="1600200"/>
            <a:ext cx="7924800" cy="4419600"/>
          </a:xfrm>
          <a:prstGeom prst="rect">
            <a:avLst/>
          </a:prstGeom>
          <a:noFill/>
          <a:ln w="9525">
            <a:noFill/>
          </a:ln>
        </p:spPr>
        <p:txBody>
          <a:bodyPr wrap="square" lIns="91440" tIns="45720" rIns="91440" bIns="45720" anchor="t" anchorCtr="0"/>
          <a:p>
            <a:pPr algn="ct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b="1" dirty="0" err="1">
                <a:gradFill>
                  <a:gsLst>
                    <a:gs pos="0">
                      <a:srgbClr val="FE4444"/>
                    </a:gs>
                    <a:gs pos="100000">
                      <a:srgbClr val="832B2B"/>
                    </a:gs>
                  </a:gsLst>
                  <a:lin scaled="0"/>
                </a:gradFill>
                <a:latin typeface="Arial" panose="020B0604020202020204" pitchFamily="34" charset="0"/>
              </a:rPr>
              <a:t>https://datalemur.com/sql-game</a:t>
            </a:r>
            <a:endParaRPr lang="en-US" altLang="en-US" sz="3200" b="1" dirty="0" err="1">
              <a:gradFill>
                <a:gsLst>
                  <a:gs pos="0">
                    <a:srgbClr val="FE4444"/>
                  </a:gs>
                  <a:gs pos="100000">
                    <a:srgbClr val="832B2B"/>
                  </a:gs>
                </a:gsLst>
                <a:lin scaled="0"/>
              </a:gradFill>
              <a:latin typeface="Arial" panose="020B0604020202020204" pitchFamily="34" charset="0"/>
            </a:endParaRPr>
          </a:p>
        </p:txBody>
      </p:sp>
      <p:pic>
        <p:nvPicPr>
          <p:cNvPr id="2" name="Picture 1" descr="Снимок экрана 2025-01-18 172814"/>
          <p:cNvPicPr>
            <a:picLocks noChangeAspect="1"/>
          </p:cNvPicPr>
          <p:nvPr/>
        </p:nvPicPr>
        <p:blipFill>
          <a:blip r:embed="rId1"/>
          <a:stretch>
            <a:fillRect/>
          </a:stretch>
        </p:blipFill>
        <p:spPr>
          <a:xfrm>
            <a:off x="610235" y="2213610"/>
            <a:ext cx="7804785" cy="443674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Box 1126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Визначення підзапиту</a:t>
            </a:r>
            <a:endParaRPr lang="uk-UA" altLang="ru-RU" sz="4200" dirty="0" err="1">
              <a:solidFill>
                <a:srgbClr val="FFFFFF"/>
              </a:solidFill>
              <a:latin typeface="Arial" panose="020B0604020202020204" pitchFamily="34" charset="0"/>
            </a:endParaRPr>
          </a:p>
        </p:txBody>
      </p:sp>
      <p:sp>
        <p:nvSpPr>
          <p:cNvPr id="18434" name="Text Box 11265"/>
          <p:cNvSpPr txBox="1"/>
          <p:nvPr/>
        </p:nvSpPr>
        <p:spPr>
          <a:xfrm>
            <a:off x="521335" y="1493520"/>
            <a:ext cx="7924800" cy="4419600"/>
          </a:xfrm>
          <a:prstGeom prst="rect">
            <a:avLst/>
          </a:prstGeom>
          <a:noFill/>
          <a:ln w="9525">
            <a:noFill/>
          </a:ln>
        </p:spPr>
        <p:txBody>
          <a:bodyPr wrap="square" lIns="91440" tIns="45720" rIns="91440" bIns="45720" anchor="t" anchorCtr="0"/>
          <a:p>
            <a:pPr defTabSz="457200">
              <a:spcBef>
                <a:spcPts val="7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600" dirty="0" err="1">
                <a:solidFill>
                  <a:srgbClr val="000000"/>
                </a:solidFill>
                <a:latin typeface="Arial" panose="020B0604020202020204" pitchFamily="34" charset="0"/>
              </a:rPr>
              <a:t>Підзапит — це запит, який вбудовано в основний запит у вигляді виразу (в секціях SELECT, FROM або WHERE). Він використовується для уточнення критеріїв або фільтрації даних, зокрема для вибору значень, підрахунку результатів або накладення додаткових обмежень, на основі яких формуються результати основного запиту. Подібні запити можуть бути вкладеними або з’єднаними, щоб вирішити складніші задачі вибірки.</a:t>
            </a:r>
            <a:endParaRPr lang="en-US" altLang="en-US" sz="2600" dirty="0" err="1">
              <a:solidFill>
                <a:srgbClr val="000000"/>
              </a:solidFill>
              <a:latin typeface="Arial" panose="020B0604020202020204" pitchFamily="34" charset="0"/>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Text Box 5120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ДЗ на </a:t>
            </a:r>
            <a:r>
              <a:rPr lang="uk-UA" altLang="ru-RU" sz="4200" dirty="0" err="1">
                <a:solidFill>
                  <a:srgbClr val="FFFFFF"/>
                </a:solidFill>
                <a:latin typeface="Arial" panose="020B0604020202020204" pitchFamily="34" charset="0"/>
              </a:rPr>
              <a:t>підзапити</a:t>
            </a:r>
            <a:endParaRPr lang="uk-UA" altLang="ru-RU" sz="4200" dirty="0" err="1">
              <a:solidFill>
                <a:srgbClr val="FFFFFF"/>
              </a:solidFill>
              <a:latin typeface="Arial" panose="020B0604020202020204" pitchFamily="34" charset="0"/>
            </a:endParaRPr>
          </a:p>
        </p:txBody>
      </p:sp>
      <p:sp>
        <p:nvSpPr>
          <p:cNvPr id="98306" name="Text Box 51201"/>
          <p:cNvSpPr txBox="1"/>
          <p:nvPr/>
        </p:nvSpPr>
        <p:spPr>
          <a:xfrm>
            <a:off x="609600" y="1600200"/>
            <a:ext cx="7924800" cy="4419600"/>
          </a:xfrm>
          <a:prstGeom prst="rect">
            <a:avLst/>
          </a:prstGeom>
          <a:noFill/>
          <a:ln w="9525">
            <a:noFill/>
          </a:ln>
        </p:spPr>
        <p:txBody>
          <a:bodyPr wrap="square" lIns="91440" tIns="45720" rIns="91440" bIns="45720" anchor="t" anchorCtr="0"/>
          <a:p>
            <a:pPr marL="457200" indent="-457200" defTabSz="457200">
              <a:spcBef>
                <a:spcPts val="700"/>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uk-UA" sz="3200" dirty="0" err="1">
                <a:solidFill>
                  <a:srgbClr val="000000"/>
                </a:solidFill>
                <a:sym typeface="+mn-ea"/>
              </a:rPr>
              <a:t>Написати запити, умови за посиланням: </a:t>
            </a:r>
            <a:r>
              <a:rPr lang="en-US" altLang="en-US" sz="3200" b="1" dirty="0" err="1">
                <a:gradFill>
                  <a:gsLst>
                    <a:gs pos="0">
                      <a:srgbClr val="007BD3"/>
                    </a:gs>
                    <a:gs pos="100000">
                      <a:srgbClr val="034373"/>
                    </a:gs>
                  </a:gsLst>
                  <a:lin scaled="0"/>
                </a:gradFill>
                <a:latin typeface="Arial" panose="020B0604020202020204" pitchFamily="34" charset="0"/>
              </a:rPr>
              <a:t>https://gist.github.com/sunmeat/1ba658b834f787613f32675c79db08f0</a:t>
            </a:r>
            <a:endParaRPr lang="en-US" altLang="en-US" sz="3200" dirty="0" err="1">
              <a:solidFill>
                <a:srgbClr val="000000"/>
              </a:solidFill>
              <a:latin typeface="Arial" panose="020B0604020202020204" pitchFamily="34" charset="0"/>
            </a:endParaRPr>
          </a:p>
          <a:p>
            <a:pPr marL="457200" indent="-457200" defTabSz="457200">
              <a:spcBef>
                <a:spcPts val="700"/>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Усі запити зібрати в один файл, викласти як публічний гіст, посилання на гіт відправити в коментар до домашнього завдання на Майстат.</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1228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Реалізація на підзапиті</a:t>
            </a:r>
            <a:endParaRPr lang="uk-UA" altLang="ru-RU" sz="4200" dirty="0" err="1">
              <a:solidFill>
                <a:srgbClr val="FFFFFF"/>
              </a:solidFill>
              <a:latin typeface="Arial" panose="020B0604020202020204" pitchFamily="34" charset="0"/>
            </a:endParaRPr>
          </a:p>
        </p:txBody>
      </p:sp>
      <p:sp>
        <p:nvSpPr>
          <p:cNvPr id="20482" name="Text Box 12289"/>
          <p:cNvSpPr txBox="1"/>
          <p:nvPr/>
        </p:nvSpPr>
        <p:spPr>
          <a:xfrm>
            <a:off x="609600" y="1844675"/>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name</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Product</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id_category = (</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id</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Category</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0000"/>
                </a:solidFill>
                <a:latin typeface="Arial" panose="020B0604020202020204" pitchFamily="34" charset="0"/>
              </a:rPr>
              <a:t>	</a:t>
            </a: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name = </a:t>
            </a:r>
            <a:r>
              <a:rPr lang="en-US" altLang="x-none" sz="3200" b="1" dirty="0" err="1">
                <a:solidFill>
                  <a:srgbClr val="C00000"/>
                </a:solidFill>
                <a:latin typeface="Arial" panose="020B0604020202020204" pitchFamily="34" charset="0"/>
              </a:rPr>
              <a:t>'</a:t>
            </a:r>
            <a:r>
              <a:rPr lang="ru-RU" altLang="x-none" sz="3200" b="1" dirty="0" err="1">
                <a:solidFill>
                  <a:srgbClr val="C00000"/>
                </a:solidFill>
                <a:latin typeface="Arial" panose="020B0604020202020204" pitchFamily="34" charset="0"/>
              </a:rPr>
              <a:t>Молочн</a:t>
            </a:r>
            <a:r>
              <a:rPr lang="uk-UA" altLang="ru-RU" sz="3200" b="1" dirty="0" err="1">
                <a:solidFill>
                  <a:srgbClr val="C00000"/>
                </a:solidFill>
                <a:latin typeface="Arial" panose="020B0604020202020204" pitchFamily="34" charset="0"/>
              </a:rPr>
              <a:t>і</a:t>
            </a:r>
            <a:r>
              <a:rPr lang="en-US" altLang="x-none" sz="3200" b="1" dirty="0" err="1">
                <a:solidFill>
                  <a:srgbClr val="C00000"/>
                </a:solidFill>
                <a:latin typeface="Arial" panose="020B0604020202020204" pitchFamily="34" charset="0"/>
              </a:rPr>
              <a:t>'</a:t>
            </a:r>
            <a:r>
              <a:rPr lang="en-US" altLang="x-none" sz="3200" b="1" dirty="0" err="1">
                <a:solidFill>
                  <a:srgbClr val="000000"/>
                </a:solidFill>
                <a:latin typeface="Arial" panose="020B0604020202020204" pitchFamily="34" charset="0"/>
              </a:rPr>
              <a:t>)</a:t>
            </a:r>
            <a:endParaRPr lang="en-US"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1331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Як це працює</a:t>
            </a:r>
            <a:endParaRPr lang="uk-UA" altLang="ru-RU" sz="4200" dirty="0" err="1">
              <a:solidFill>
                <a:srgbClr val="FFFFFF"/>
              </a:solidFill>
              <a:latin typeface="Arial" panose="020B0604020202020204" pitchFamily="34" charset="0"/>
            </a:endParaRPr>
          </a:p>
        </p:txBody>
      </p:sp>
      <p:sp>
        <p:nvSpPr>
          <p:cNvPr id="22530" name="Text Box 13313"/>
          <p:cNvSpPr txBox="1"/>
          <p:nvPr/>
        </p:nvSpPr>
        <p:spPr>
          <a:xfrm>
            <a:off x="539750" y="1484313"/>
            <a:ext cx="8135938" cy="4419600"/>
          </a:xfrm>
          <a:prstGeom prst="rect">
            <a:avLst/>
          </a:prstGeom>
          <a:noFill/>
          <a:ln w="9525">
            <a:noFill/>
          </a:ln>
        </p:spPr>
        <p:txBody>
          <a:bodyPr wrap="square" lIns="91440" tIns="45720" rIns="91440" bIns="45720" anchor="t" anchorCtr="0"/>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100" dirty="0" err="1">
                <a:solidFill>
                  <a:srgbClr val="000000"/>
                </a:solidFill>
                <a:latin typeface="Arial" panose="020B0604020202020204" pitchFamily="34" charset="0"/>
              </a:rPr>
              <a:t>Механіка виконання запиту така: спочатку виконується підзапит, після чого отриманий ідентифікатор запису з таблиці </a:t>
            </a:r>
            <a:r>
              <a:rPr lang="en-US" altLang="en-US" sz="3100" dirty="0" err="1">
                <a:solidFill>
                  <a:srgbClr val="000000"/>
                </a:solidFill>
                <a:latin typeface="Arial" panose="020B0604020202020204" pitchFamily="34" charset="0"/>
              </a:rPr>
              <a:t>«</a:t>
            </a:r>
            <a:r>
              <a:rPr lang="en-US" altLang="en-US" sz="3100" dirty="0" err="1">
                <a:solidFill>
                  <a:srgbClr val="000000"/>
                </a:solidFill>
                <a:latin typeface="Arial" panose="020B0604020202020204" pitchFamily="34" charset="0"/>
              </a:rPr>
              <a:t>Категорії</a:t>
            </a:r>
            <a:r>
              <a:rPr lang="en-US" altLang="en-US" sz="3100" dirty="0" err="1">
                <a:solidFill>
                  <a:srgbClr val="000000"/>
                </a:solidFill>
                <a:latin typeface="Arial" panose="020B0604020202020204" pitchFamily="34" charset="0"/>
              </a:rPr>
              <a:t>»</a:t>
            </a:r>
            <a:r>
              <a:rPr lang="en-US" altLang="en-US" sz="3100" dirty="0" err="1">
                <a:solidFill>
                  <a:srgbClr val="000000"/>
                </a:solidFill>
                <a:latin typeface="Arial" panose="020B0604020202020204" pitchFamily="34" charset="0"/>
              </a:rPr>
              <a:t> передається у зовнішній запит. Зовнішній запит виконується лише після того, як підзапит надасть необхідний результат, що дозволяє продовжити виконання основного запиту з конкретним значенням.</a:t>
            </a:r>
            <a:endParaRPr lang="en-US" altLang="en-US" sz="3100" dirty="0" err="1">
              <a:solidFill>
                <a:srgbClr val="000000"/>
              </a:solidFill>
              <a:latin typeface="Arial" panose="020B0604020202020204" pitchFamily="34" charset="0"/>
            </a:endParaRPr>
          </a:p>
        </p:txBody>
      </p:sp>
    </p:spTree>
  </p:cSld>
  <p:clrMapOvr>
    <a:masterClrMapping/>
  </p:clrMapOvr>
  <p:transition spd="med"/>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16362</Words>
  <Application>WPS Presentation</Application>
  <PresentationFormat/>
  <Paragraphs>505</Paragraphs>
  <Slides>70</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70</vt:i4>
      </vt:variant>
    </vt:vector>
  </HeadingPairs>
  <TitlesOfParts>
    <vt:vector size="81" baseType="lpstr">
      <vt:lpstr>Arial</vt:lpstr>
      <vt:lpstr>SimSun</vt:lpstr>
      <vt:lpstr>Wingdings</vt:lpstr>
      <vt:lpstr>Times New Roman</vt:lpstr>
      <vt:lpstr>Microsoft YaHei</vt:lpstr>
      <vt:lpstr>Arial Black</vt:lpstr>
      <vt:lpstr>Arial Unicode MS</vt:lpstr>
      <vt:lpstr>Arial Unicode MS</vt:lpstr>
      <vt:lpstr/>
      <vt:lpstr/>
      <vt:lpstr>1_</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Александр Загор�</cp:lastModifiedBy>
  <cp:revision>9</cp:revision>
  <dcterms:created xsi:type="dcterms:W3CDTF">2005-09-22T16:26:00Z</dcterms:created>
  <dcterms:modified xsi:type="dcterms:W3CDTF">2025-01-18T15:29:30Z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2E830D9E9EFE413CB3988BA3431901BE_12</vt:lpwstr>
  </property>
  <property fmtid="{D5CDD505-2E9C-101B-9397-08002B2CF9AE}" pid="3" name="KSOProductBuildVer">
    <vt:lpwstr>1033-12.2.0.19826</vt:lpwstr>
  </property>
</Properties>
</file>