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6"/>
  </p:notesMasterIdLst>
  <p:sldIdLst>
    <p:sldId id="256" r:id="rId5"/>
    <p:sldId id="257" r:id="rId7"/>
    <p:sldId id="258" r:id="rId8"/>
    <p:sldId id="259" r:id="rId9"/>
    <p:sldId id="260" r:id="rId10"/>
    <p:sldId id="261" r:id="rId11"/>
    <p:sldId id="262" r:id="rId12"/>
    <p:sldId id="263" r:id="rId13"/>
    <p:sldId id="331" r:id="rId14"/>
    <p:sldId id="332" r:id="rId15"/>
    <p:sldId id="264" r:id="rId16"/>
    <p:sldId id="292" r:id="rId17"/>
    <p:sldId id="293" r:id="rId18"/>
    <p:sldId id="294" r:id="rId19"/>
    <p:sldId id="29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96" r:id="rId28"/>
    <p:sldId id="273" r:id="rId29"/>
    <p:sldId id="297" r:id="rId30"/>
    <p:sldId id="274" r:id="rId31"/>
    <p:sldId id="298" r:id="rId32"/>
    <p:sldId id="299" r:id="rId33"/>
    <p:sldId id="275" r:id="rId34"/>
    <p:sldId id="276" r:id="rId35"/>
    <p:sldId id="278" r:id="rId36"/>
    <p:sldId id="279" r:id="rId37"/>
    <p:sldId id="280" r:id="rId38"/>
    <p:sldId id="281" r:id="rId39"/>
    <p:sldId id="282" r:id="rId40"/>
    <p:sldId id="283" r:id="rId41"/>
    <p:sldId id="284" r:id="rId42"/>
    <p:sldId id="285" r:id="rId43"/>
    <p:sldId id="286" r:id="rId44"/>
    <p:sldId id="287" r:id="rId45"/>
    <p:sldId id="300" r:id="rId46"/>
    <p:sldId id="301" r:id="rId47"/>
    <p:sldId id="302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35" r:id="rId63"/>
    <p:sldId id="319" r:id="rId64"/>
    <p:sldId id="320" r:id="rId65"/>
    <p:sldId id="398" r:id="rId66"/>
    <p:sldId id="336" r:id="rId67"/>
    <p:sldId id="337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288" r:id="rId76"/>
    <p:sldId id="289" r:id="rId77"/>
    <p:sldId id="291" r:id="rId78"/>
    <p:sldId id="338" r:id="rId79"/>
    <p:sldId id="340" r:id="rId80"/>
  </p:sldIdLst>
  <p:sldSz cx="9144000" cy="6858000" type="screen4x3"/>
  <p:notesSz cx="6858000" cy="9144000"/>
  <p:defaultTextStyle>
    <a:defPPr>
      <a:defRPr lang="en-GB"/>
    </a:defPPr>
    <a:lvl1pPr marL="0" lvl="0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b="0" i="0" u="none" kern="1200" baseline="0">
        <a:solidFill>
          <a:schemeClr val="bg1"/>
        </a:solidFill>
        <a:latin typeface="Arial" panose="020B0604020202020204" pitchFamily="34" charset="0"/>
        <a:ea typeface="Microsoft YaHei" panose="020B0503020204020204" charset="-122"/>
        <a:cs typeface="+mn-cs"/>
      </a:defRPr>
    </a:lvl1pPr>
    <a:lvl2pPr marL="742950" lvl="1" indent="-28575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Microsoft YaHei" panose="020B0503020204020204" charset="-122"/>
        <a:cs typeface="+mn-cs"/>
      </a:defRPr>
    </a:lvl2pPr>
    <a:lvl3pPr marL="1143000" lvl="2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Microsoft YaHei" panose="020B0503020204020204" charset="-122"/>
        <a:cs typeface="+mn-cs"/>
      </a:defRPr>
    </a:lvl3pPr>
    <a:lvl4pPr marL="1600200" lvl="3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Microsoft YaHei" panose="020B0503020204020204" charset="-122"/>
        <a:cs typeface="+mn-cs"/>
      </a:defRPr>
    </a:lvl4pPr>
    <a:lvl5pPr marL="2057400" lvl="4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Microsoft YaHei" panose="020B0503020204020204" charset="-122"/>
        <a:cs typeface="+mn-cs"/>
      </a:defRPr>
    </a:lvl5pPr>
    <a:lvl6pPr marL="2286000" lvl="5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Microsoft YaHei" panose="020B0503020204020204" charset="-122"/>
        <a:cs typeface="+mn-cs"/>
      </a:defRPr>
    </a:lvl6pPr>
    <a:lvl7pPr marL="2743200" lvl="6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Microsoft YaHei" panose="020B0503020204020204" charset="-122"/>
        <a:cs typeface="+mn-cs"/>
      </a:defRPr>
    </a:lvl7pPr>
    <a:lvl8pPr marL="3200400" lvl="7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Microsoft YaHei" panose="020B0503020204020204" charset="-122"/>
        <a:cs typeface="+mn-cs"/>
      </a:defRPr>
    </a:lvl8pPr>
    <a:lvl9pPr marL="3657600" lvl="8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Microsoft YaHei" panose="020B050302020402020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8" userDrawn="1">
          <p15:clr>
            <a:srgbClr val="A4A3A4"/>
          </p15:clr>
        </p15:guide>
        <p15:guide id="2" pos="278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85" d="100"/>
          <a:sy n="85" d="100"/>
        </p:scale>
        <p:origin x="-780" y="-84"/>
      </p:cViewPr>
      <p:guideLst>
        <p:guide orient="horz" pos="2188"/>
        <p:guide pos="2782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gridSpacing cx="45004" cy="45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3" Type="http://schemas.openxmlformats.org/officeDocument/2006/relationships/tableStyles" Target="tableStyles.xml"/><Relationship Id="rId82" Type="http://schemas.openxmlformats.org/officeDocument/2006/relationships/viewProps" Target="viewProps.xml"/><Relationship Id="rId81" Type="http://schemas.openxmlformats.org/officeDocument/2006/relationships/presProps" Target="presProps.xml"/><Relationship Id="rId80" Type="http://schemas.openxmlformats.org/officeDocument/2006/relationships/slide" Target="slides/slide75.xml"/><Relationship Id="rId8" Type="http://schemas.openxmlformats.org/officeDocument/2006/relationships/slide" Target="slides/slide3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7" Type="http://schemas.openxmlformats.org/officeDocument/2006/relationships/slide" Target="slides/slide2.xml"/><Relationship Id="rId69" Type="http://schemas.openxmlformats.org/officeDocument/2006/relationships/slide" Target="slides/slide64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0" Type="http://schemas.openxmlformats.org/officeDocument/2006/relationships/slide" Target="slides/slide55.xml"/><Relationship Id="rId6" Type="http://schemas.openxmlformats.org/officeDocument/2006/relationships/notesMaster" Target="notesMasters/notesMaster1.xml"/><Relationship Id="rId59" Type="http://schemas.openxmlformats.org/officeDocument/2006/relationships/slide" Target="slides/slide54.xml"/><Relationship Id="rId58" Type="http://schemas.openxmlformats.org/officeDocument/2006/relationships/slide" Target="slides/slide53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" Type="http://schemas.openxmlformats.org/officeDocument/2006/relationships/slide" Target="slides/slide1.xml"/><Relationship Id="rId49" Type="http://schemas.openxmlformats.org/officeDocument/2006/relationships/slide" Target="slides/slide4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ounded Rectangle 3072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</a:ln>
        </p:spPr>
        <p:txBody>
          <a:bodyPr anchor="t" anchorCtr="0"/>
          <a:p>
            <a:pPr lvl="0"/>
            <a:endParaRPr lang="en-US" altLang="zh-CN"/>
          </a:p>
        </p:txBody>
      </p:sp>
      <p:sp>
        <p:nvSpPr>
          <p:cNvPr id="3075" name="Text Box 3073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en-US" altLang="zh-CN"/>
          </a:p>
        </p:txBody>
      </p:sp>
      <p:sp>
        <p:nvSpPr>
          <p:cNvPr id="3076" name="Text Box 3074"/>
          <p:cNvSpPr txBox="1"/>
          <p:nvPr/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en-US" altLang="zh-CN"/>
          </a:p>
        </p:txBody>
      </p:sp>
      <p:sp>
        <p:nvSpPr>
          <p:cNvPr id="3077" name="Slide Image Placeholder 3075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  <a:noFill/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8" name="Text Placeholder 3076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t" anchorCtr="0"/>
          <a:p>
            <a:pPr lvl="0"/>
            <a:endParaRPr lang="en-GB" altLang="en-US"/>
          </a:p>
        </p:txBody>
      </p:sp>
      <p:sp>
        <p:nvSpPr>
          <p:cNvPr id="3079" name="Text Box 3077"/>
          <p:cNvSpPr txBox="1"/>
          <p:nvPr/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en-US" altLang="zh-CN"/>
          </a:p>
        </p:txBody>
      </p:sp>
      <p:sp>
        <p:nvSpPr>
          <p:cNvPr id="2" name="Slide Number Placeholder 3078"/>
          <p:cNvSpPr>
            <a:spLocks noGrp="1"/>
          </p:cNvSpPr>
          <p:nvPr>
            <p:ph type="sldNum"/>
          </p:nvPr>
        </p:nvSpPr>
        <p:spPr>
          <a:xfrm>
            <a:off x="3884613" y="8685213"/>
            <a:ext cx="2970213" cy="455613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 eaLnBrk="1" fontAlgn="base" hangingPunct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strike="noStrike" noProof="1" dirty="0" err="1">
                <a:latin typeface="Times New Roman" panose="02020603050405020304" pitchFamily="16" charset="0"/>
                <a:ea typeface="Arial Unicode MS" charset="-122"/>
                <a:cs typeface="+mn-cs"/>
              </a:rPr>
            </a:fld>
            <a:endParaRPr lang="ru-RU" altLang="x-none" sz="1200" strike="noStrike" noProof="1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1pPr>
    <a:lvl2pPr marL="742950" lvl="1" indent="-28575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2pPr>
    <a:lvl3pPr marL="1143000" lvl="2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3pPr>
    <a:lvl4pPr marL="1600200" lvl="3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4pPr>
    <a:lvl5pPr marL="2057400" lvl="4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5pPr>
    <a:lvl6pPr marL="2286000" lvl="5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6pPr>
    <a:lvl7pPr marL="2743200" lvl="6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7pPr>
    <a:lvl8pPr marL="3200400" lvl="7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8pPr>
    <a:lvl9pPr marL="3657600" lvl="8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solidFill>
                  <a:srgbClr val="000000"/>
                </a:solidFill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solidFill>
                <a:srgbClr val="000000"/>
              </a:solidFill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5123" name="Slide Image Placeholder 40960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5124" name="Text Placeholder 4096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7410" name="Slide Number Placeholder 1"/>
          <p:cNvSpPr/>
          <p:nvPr>
            <p:ph type="sldNum" sz="quarter"/>
          </p:nvPr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3995" algn="r" defTabSz="457200">
              <a:buClrTx/>
              <a:buSzPct val="45000"/>
              <a:buFontTx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17411" name="Slide Image Placeholder 44032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17412" name="Text Placeholder 44033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1506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21507" name="Slide Image Placeholder 4915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21508" name="Text Placeholder 4915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1506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21507" name="Slide Image Placeholder 4915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21508" name="Text Placeholder 4915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1506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21507" name="Slide Image Placeholder 4915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21508" name="Text Placeholder 4915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1506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21507" name="Slide Image Placeholder 4915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21508" name="Text Placeholder 4915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1506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21507" name="Slide Image Placeholder 4915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21508" name="Text Placeholder 4915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5602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25603" name="Slide Image Placeholder 51200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25604" name="Text Placeholder 5120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7650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27651" name="Slide Image Placeholder 52224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27652" name="Text Placeholder 52225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9698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29699" name="Slide Image Placeholder 53248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29700" name="Text Placeholder 53249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1746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31747" name="Slide Image Placeholder 5427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31748" name="Text Placeholder 5427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170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7171" name="Slide Image Placeholder 41984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7172" name="Text Placeholder 41985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3794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33795" name="Slide Image Placeholder 55296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33796" name="Text Placeholder 55297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5842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35843" name="Slide Image Placeholder 56320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35844" name="Text Placeholder 5632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7890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37891" name="Slide Image Placeholder 57344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37892" name="Text Placeholder 57345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7890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37891" name="Slide Image Placeholder 57344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37892" name="Text Placeholder 57345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9938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39939" name="Slide Image Placeholder 58368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39940" name="Text Placeholder 58369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7890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37891" name="Slide Image Placeholder 57344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37892" name="Text Placeholder 57345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1986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41987" name="Slide Image Placeholder 5939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41988" name="Text Placeholder 5939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7890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37891" name="Slide Image Placeholder 57344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37892" name="Text Placeholder 57345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7890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37891" name="Slide Image Placeholder 57344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37892" name="Text Placeholder 57345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4034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44035" name="Slide Image Placeholder 60416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44036" name="Text Placeholder 60417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9219" name="Slide Image Placeholder 43008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9220" name="Text Placeholder 43009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6082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46083" name="Slide Image Placeholder 61440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46084" name="Text Placeholder 6144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8130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48131" name="Slide Image Placeholder 63488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48132" name="Text Placeholder 63489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0178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50179" name="Slide Image Placeholder 6451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50180" name="Text Placeholder 6451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2226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52227" name="Slide Image Placeholder 65536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52228" name="Text Placeholder 65537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4274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54275" name="Slide Image Placeholder 66560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54276" name="Text Placeholder 6656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6322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56323" name="Slide Image Placeholder 67584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56324" name="Text Placeholder 67585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8370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58371" name="Slide Image Placeholder 68608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58372" name="Text Placeholder 68609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0418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60419" name="Slide Image Placeholder 6963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60420" name="Text Placeholder 6963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2466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62467" name="Slide Image Placeholder 70656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62468" name="Text Placeholder 70657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4514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64515" name="Slide Image Placeholder 71680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64516" name="Text Placeholder 7168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266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11267" name="Slide Image Placeholder 4403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11268" name="Text Placeholder 4403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6562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66563" name="Slide Image Placeholder 72704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66564" name="Text Placeholder 72705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Slide Number Placeholder 1"/>
          <p:cNvSpPr/>
          <p:nvPr>
            <p:ph type="sldNum" sz="quarter"/>
          </p:nvPr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3995" algn="r" defTabSz="457200">
              <a:buClrTx/>
              <a:buSzPct val="45000"/>
              <a:buFontTx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9219" name="Slide Image Placeholder 39936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9220" name="Text Placeholder 39937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266" name="Slide Number Placeholder 1"/>
          <p:cNvSpPr/>
          <p:nvPr>
            <p:ph type="sldNum" sz="quarter"/>
          </p:nvPr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3995" algn="r" defTabSz="457200">
              <a:buClrTx/>
              <a:buSzPct val="45000"/>
              <a:buFontTx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11267" name="Slide Image Placeholder 40960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11268" name="Text Placeholder 40961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314" name="Slide Number Placeholder 1"/>
          <p:cNvSpPr/>
          <p:nvPr>
            <p:ph type="sldNum" sz="quarter"/>
          </p:nvPr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3995" algn="r" defTabSz="457200">
              <a:buClrTx/>
              <a:buSzPct val="45000"/>
              <a:buFontTx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13315" name="Slide Image Placeholder 41984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13316" name="Text Placeholder 41985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9458" name="Slide Number Placeholder 1"/>
          <p:cNvSpPr/>
          <p:nvPr>
            <p:ph type="sldNum" sz="quarter"/>
          </p:nvPr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3995" algn="r" defTabSz="457200">
              <a:buClrTx/>
              <a:buSzPct val="45000"/>
              <a:buFontTx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19459" name="Slide Image Placeholder 45056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19460" name="Text Placeholder 45057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1506" name="Slide Number Placeholder 1"/>
          <p:cNvSpPr/>
          <p:nvPr>
            <p:ph type="sldNum" sz="quarter"/>
          </p:nvPr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3995" algn="r" defTabSz="457200">
              <a:buClrTx/>
              <a:buSzPct val="45000"/>
              <a:buFontTx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21507" name="Slide Image Placeholder 46080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21508" name="Text Placeholder 46081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3554" name="Slide Number Placeholder 1"/>
          <p:cNvSpPr/>
          <p:nvPr>
            <p:ph type="sldNum" sz="quarter"/>
          </p:nvPr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3995" algn="r" defTabSz="457200">
              <a:buClrTx/>
              <a:buSzPct val="45000"/>
              <a:buFontTx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23555" name="Slide Image Placeholder 47104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23556" name="Text Placeholder 47105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5602" name="Slide Number Placeholder 1"/>
          <p:cNvSpPr/>
          <p:nvPr>
            <p:ph type="sldNum" sz="quarter"/>
          </p:nvPr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3995" algn="r" defTabSz="457200">
              <a:buClrTx/>
              <a:buSzPct val="45000"/>
              <a:buFontTx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25603" name="Slide Image Placeholder 48128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25604" name="Text Placeholder 48129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7650" name="Slide Number Placeholder 1"/>
          <p:cNvSpPr/>
          <p:nvPr>
            <p:ph type="sldNum" sz="quarter"/>
          </p:nvPr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3995" algn="r" defTabSz="457200">
              <a:buClrTx/>
              <a:buSzPct val="45000"/>
              <a:buFontTx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27651" name="Slide Image Placeholder 49152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27652" name="Text Placeholder 49153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9698" name="Slide Number Placeholder 1"/>
          <p:cNvSpPr/>
          <p:nvPr>
            <p:ph type="sldNum" sz="quarter"/>
          </p:nvPr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3995" algn="r" defTabSz="457200">
              <a:buClrTx/>
              <a:buSzPct val="45000"/>
              <a:buFontTx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29699" name="Slide Image Placeholder 50176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29700" name="Text Placeholder 50177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314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13315" name="Slide Image Placeholder 45056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13316" name="Text Placeholder 45057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1746" name="Slide Number Placeholder 1"/>
          <p:cNvSpPr/>
          <p:nvPr>
            <p:ph type="sldNum" sz="quarter"/>
          </p:nvPr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3995" algn="r" defTabSz="457200">
              <a:buClrTx/>
              <a:buSzPct val="45000"/>
              <a:buFontTx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31747" name="Slide Image Placeholder 51200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31748" name="Text Placeholder 51201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3794" name="Slide Number Placeholder 1"/>
          <p:cNvSpPr/>
          <p:nvPr>
            <p:ph type="sldNum" sz="quarter"/>
          </p:nvPr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3995" algn="r" defTabSz="457200">
              <a:buClrTx/>
              <a:buSzPct val="45000"/>
              <a:buFontTx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33795" name="Slide Image Placeholder 52224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33796" name="Text Placeholder 52225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5842" name="Slide Number Placeholder 1"/>
          <p:cNvSpPr/>
          <p:nvPr>
            <p:ph type="sldNum" sz="quarter"/>
          </p:nvPr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3995" algn="r" defTabSz="457200">
              <a:buClrTx/>
              <a:buSzPct val="45000"/>
              <a:buFontTx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35843" name="Slide Image Placeholder 53248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35844" name="Text Placeholder 53249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7890" name="Slide Number Placeholder 1"/>
          <p:cNvSpPr/>
          <p:nvPr>
            <p:ph type="sldNum" sz="quarter"/>
          </p:nvPr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3995" algn="r" defTabSz="457200">
              <a:buClrTx/>
              <a:buSzPct val="45000"/>
              <a:buFontTx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37891" name="Slide Image Placeholder 54272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37892" name="Text Placeholder 54273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9938" name="Slide Number Placeholder 1"/>
          <p:cNvSpPr/>
          <p:nvPr>
            <p:ph type="sldNum" sz="quarter"/>
          </p:nvPr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3995" algn="r" defTabSz="457200">
              <a:buClrTx/>
              <a:buSzPct val="45000"/>
              <a:buFontTx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39939" name="Slide Image Placeholder 55296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39940" name="Text Placeholder 55297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1986" name="Slide Number Placeholder 1"/>
          <p:cNvSpPr/>
          <p:nvPr>
            <p:ph type="sldNum" sz="quarter"/>
          </p:nvPr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3995" algn="r" defTabSz="457200">
              <a:buClrTx/>
              <a:buSzPct val="45000"/>
              <a:buFontTx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41987" name="Slide Image Placeholder 56320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41988" name="Text Placeholder 56321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4034" name="Slide Number Placeholder 1"/>
          <p:cNvSpPr/>
          <p:nvPr>
            <p:ph type="sldNum" sz="quarter"/>
          </p:nvPr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3995" algn="r" defTabSz="457200">
              <a:buClrTx/>
              <a:buSzPct val="45000"/>
              <a:buFontTx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44035" name="Slide Image Placeholder 57344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44036" name="Text Placeholder 57345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6082" name="Slide Number Placeholder 1"/>
          <p:cNvSpPr/>
          <p:nvPr>
            <p:ph type="sldNum" sz="quarter"/>
          </p:nvPr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3995" algn="r" defTabSz="457200">
              <a:buClrTx/>
              <a:buSzPct val="45000"/>
              <a:buFontTx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46083" name="Slide Image Placeholder 58368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46084" name="Text Placeholder 58369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6082" name="Slide Number Placeholder 1"/>
          <p:cNvSpPr/>
          <p:nvPr>
            <p:ph type="sldNum" sz="quarter"/>
          </p:nvPr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3995" algn="r" defTabSz="457200">
              <a:buClrTx/>
              <a:buSzPct val="45000"/>
              <a:buFontTx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46083" name="Slide Image Placeholder 58368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46084" name="Text Placeholder 58369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8130" name="Slide Number Placeholder 1"/>
          <p:cNvSpPr/>
          <p:nvPr>
            <p:ph type="sldNum" sz="quarter"/>
          </p:nvPr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3995" algn="r" defTabSz="457200">
              <a:buClrTx/>
              <a:buSzPct val="45000"/>
              <a:buFontTx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48131" name="Slide Image Placeholder 59392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48132" name="Text Placeholder 59393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362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15363" name="Slide Image Placeholder 46080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15364" name="Text Placeholder 4608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0178" name="Slide Number Placeholder 1"/>
          <p:cNvSpPr/>
          <p:nvPr>
            <p:ph type="sldNum" sz="quarter"/>
          </p:nvPr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3995" algn="r" defTabSz="457200">
              <a:buClrTx/>
              <a:buSzPct val="45000"/>
              <a:buFontTx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50179" name="Slide Image Placeholder 60416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50180" name="Text Placeholder 60417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0178" name="Slide Number Placeholder 1"/>
          <p:cNvSpPr/>
          <p:nvPr>
            <p:ph type="sldNum" sz="quarter"/>
          </p:nvPr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3995" algn="r" defTabSz="457200">
              <a:buClrTx/>
              <a:buSzPct val="45000"/>
              <a:buFontTx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50179" name="Slide Image Placeholder 60416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50180" name="Text Placeholder 60417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0178" name="Slide Number Placeholder 1"/>
          <p:cNvSpPr/>
          <p:nvPr>
            <p:ph type="sldNum" sz="quarter"/>
          </p:nvPr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3995" algn="r" defTabSz="457200">
              <a:buClrTx/>
              <a:buSzPct val="45000"/>
              <a:buFontTx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50179" name="Slide Image Placeholder 60416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50180" name="Text Placeholder 60417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6082" name="Slide Number Placeholder 1"/>
          <p:cNvSpPr/>
          <p:nvPr>
            <p:ph type="sldNum" sz="quarter"/>
          </p:nvPr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3995" algn="r" defTabSz="457200">
              <a:buClrTx/>
              <a:buSzPct val="45000"/>
              <a:buFontTx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46083" name="Slide Image Placeholder 58368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46084" name="Text Placeholder 58369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2226" name="Slide Number Placeholder 1"/>
          <p:cNvSpPr/>
          <p:nvPr>
            <p:ph type="sldNum" sz="quarter"/>
          </p:nvPr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3995" algn="r" defTabSz="457200">
              <a:buClrTx/>
              <a:buSzPct val="45000"/>
              <a:buFontTx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52227" name="Slide Image Placeholder 61440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52228" name="Text Placeholder 61441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4274" name="Slide Number Placeholder 1"/>
          <p:cNvSpPr/>
          <p:nvPr>
            <p:ph type="sldNum" sz="quarter"/>
          </p:nvPr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3995" algn="r" defTabSz="457200">
              <a:buClrTx/>
              <a:buSzPct val="45000"/>
              <a:buFontTx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54275" name="Slide Image Placeholder 62464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54276" name="Text Placeholder 62465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6322" name="Slide Number Placeholder 1"/>
          <p:cNvSpPr/>
          <p:nvPr>
            <p:ph type="sldNum" sz="quarter"/>
          </p:nvPr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3995" algn="r" defTabSz="457200">
              <a:buClrTx/>
              <a:buSzPct val="45000"/>
              <a:buFontTx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56323" name="Slide Image Placeholder 63488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56324" name="Text Placeholder 63489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8370" name="Slide Number Placeholder 1"/>
          <p:cNvSpPr/>
          <p:nvPr>
            <p:ph type="sldNum" sz="quarter"/>
          </p:nvPr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3995" algn="r" defTabSz="457200">
              <a:buClrTx/>
              <a:buSzPct val="45000"/>
              <a:buFontTx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58371" name="Slide Image Placeholder 64512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58372" name="Text Placeholder 64513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0418" name="Slide Number Placeholder 1"/>
          <p:cNvSpPr/>
          <p:nvPr>
            <p:ph type="sldNum" sz="quarter"/>
          </p:nvPr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3995" algn="r" defTabSz="457200">
              <a:buClrTx/>
              <a:buSzPct val="45000"/>
              <a:buFontTx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60419" name="Slide Image Placeholder 65536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60420" name="Text Placeholder 65537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2466" name="Slide Number Placeholder 1"/>
          <p:cNvSpPr/>
          <p:nvPr>
            <p:ph type="sldNum" sz="quarter"/>
          </p:nvPr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3995" algn="r" defTabSz="457200">
              <a:buClrTx/>
              <a:buSzPct val="45000"/>
              <a:buFontTx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62467" name="Slide Image Placeholder 66560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62468" name="Text Placeholder 66561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7410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17411" name="Slide Image Placeholder 47104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17412" name="Text Placeholder 47105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4514" name="Slide Number Placeholder 1"/>
          <p:cNvSpPr/>
          <p:nvPr>
            <p:ph type="sldNum" sz="quarter"/>
          </p:nvPr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3995" algn="r" defTabSz="457200">
              <a:buClrTx/>
              <a:buSzPct val="45000"/>
              <a:buFontTx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64515" name="Slide Image Placeholder 67584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64516" name="Text Placeholder 67585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8610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68611" name="Slide Image Placeholder 73728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68612" name="Text Placeholder 73729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0658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70659" name="Slide Image Placeholder 7475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70660" name="Text Placeholder 7475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4754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74755" name="Slide Image Placeholder 76800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74756" name="Text Placeholder 7680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6562" name="Slide Number Placeholder 1"/>
          <p:cNvSpPr/>
          <p:nvPr>
            <p:ph type="sldNum" sz="quarter"/>
          </p:nvPr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3995" algn="r" defTabSz="457200">
              <a:buClrTx/>
              <a:buSzPct val="45000"/>
              <a:buFontTx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66563" name="Slide Image Placeholder 68608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66564" name="Text Placeholder 68609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0658" name="Slide Number Placeholder 1"/>
          <p:cNvSpPr/>
          <p:nvPr>
            <p:ph type="sldNum" sz="quarter"/>
          </p:nvPr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3995" algn="r" defTabSz="457200">
              <a:buClrTx/>
              <a:buSzPct val="45000"/>
              <a:buFontTx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70659" name="Slide Image Placeholder 70656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70660" name="Text Placeholder 70657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9458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19459" name="Slide Image Placeholder 48128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19460" name="Text Placeholder 48129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362" name="Slide Number Placeholder 1"/>
          <p:cNvSpPr/>
          <p:nvPr>
            <p:ph type="sldNum" sz="quarter"/>
          </p:nvPr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3995" algn="r" defTabSz="457200">
              <a:buClrTx/>
              <a:buSzPct val="45000"/>
              <a:buFontTx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15363" name="Slide Image Placeholder 43008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15364" name="Text Placeholder 43009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+mn-ea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+mn-ea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8426" y="228600"/>
            <a:ext cx="2084388" cy="5789613"/>
          </a:xfr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32328" cy="5789613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+mn-ea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 Black" panose="020B0A04020102020204" pitchFamily="32" charset="0"/>
                <a:ea typeface="Arial Unicode MS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 Black" panose="020B0A04020102020204" pitchFamily="32" charset="0"/>
                <a:ea typeface="Arial Unicode MS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 Black" panose="020B0A04020102020204" pitchFamily="32" charset="0"/>
                <a:ea typeface="Arial Unicode MS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2374" cy="4418013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0439" y="1600200"/>
            <a:ext cx="3882374" cy="4418013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 Black" panose="020B0A04020102020204" pitchFamily="32" charset="0"/>
                <a:ea typeface="Arial Unicode MS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 Black" panose="020B0A04020102020204" pitchFamily="32" charset="0"/>
                <a:ea typeface="Arial Unicode MS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 Black" panose="020B0A04020102020204" pitchFamily="32" charset="0"/>
                <a:ea typeface="Arial Unicode MS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 Black" panose="020B0A04020102020204" pitchFamily="32" charset="0"/>
                <a:ea typeface="Arial Unicode MS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 Black" panose="020B0A04020102020204" pitchFamily="32" charset="0"/>
                <a:ea typeface="Arial Unicode MS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+mn-ea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 Black" panose="020B0A04020102020204" pitchFamily="32" charset="0"/>
                <a:ea typeface="Arial Unicode MS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 Black" panose="020B0A04020102020204" pitchFamily="32" charset="0"/>
                <a:ea typeface="Arial Unicode MS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8426" y="228600"/>
            <a:ext cx="2084388" cy="5789613"/>
          </a:xfr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32328" cy="5789613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 Black" panose="020B0A04020102020204" pitchFamily="32" charset="0"/>
                <a:ea typeface="Arial Unicode MS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+mn-ea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+mn-ea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+mn-ea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2374" cy="4418013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0439" y="1600200"/>
            <a:ext cx="3882374" cy="4418013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+mn-ea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+mn-ea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+mn-ea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+mn-ea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+mn-ea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+mn-ea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+mn-ea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+mn-ea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8426" y="228600"/>
            <a:ext cx="2084388" cy="5789613"/>
          </a:xfr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32328" cy="5789613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+mn-ea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2374" cy="4418013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0439" y="1600200"/>
            <a:ext cx="3882374" cy="4418013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+mn-ea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+mn-ea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+mn-ea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+mn-ea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+mn-ea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+mn-ea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1024"/>
          <p:cNvGrpSpPr/>
          <p:nvPr/>
        </p:nvGrpSpPr>
        <p:grpSpPr>
          <a:xfrm>
            <a:off x="0" y="152400"/>
            <a:ext cx="8685213" cy="6094413"/>
            <a:chOff x="0" y="96"/>
            <a:chExt cx="5471" cy="3839"/>
          </a:xfrm>
        </p:grpSpPr>
        <p:sp>
          <p:nvSpPr>
            <p:cNvPr id="1027" name="Rounded Rectangle 1025"/>
            <p:cNvSpPr/>
            <p:nvPr/>
          </p:nvSpPr>
          <p:spPr>
            <a:xfrm>
              <a:off x="240" y="336"/>
              <a:ext cx="5231" cy="3599"/>
            </a:xfrm>
            <a:prstGeom prst="roundRect">
              <a:avLst>
                <a:gd name="adj" fmla="val 13727"/>
              </a:avLst>
            </a:prstGeom>
            <a:noFill/>
            <a:ln w="50760" cap="sq" cmpd="sng">
              <a:solidFill>
                <a:srgbClr val="6699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lvl="0"/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028" name="Freeform 1026"/>
            <p:cNvSpPr/>
            <p:nvPr/>
          </p:nvSpPr>
          <p:spPr>
            <a:xfrm>
              <a:off x="0" y="96"/>
              <a:ext cx="5375" cy="76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2"/>
                </a:cxn>
              </a:cxnLst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CC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29" name="Straight Connector 1027"/>
            <p:cNvSpPr/>
            <p:nvPr/>
          </p:nvSpPr>
          <p:spPr>
            <a:xfrm>
              <a:off x="0" y="768"/>
              <a:ext cx="5087" cy="0"/>
            </a:xfrm>
            <a:prstGeom prst="line">
              <a:avLst/>
            </a:prstGeom>
            <a:ln w="38160" cap="sq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sp>
        <p:nvSpPr>
          <p:cNvPr id="1030" name="Title 1028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3700" cy="912813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ctr" anchorCtr="0"/>
          <a:p>
            <a:pPr lvl="0"/>
            <a:r>
              <a:rPr lang="en-GB" altLang="en-US" dirty="0"/>
              <a:t>Для правки текста заголовка щелкните мышью</a:t>
            </a:r>
            <a:endParaRPr lang="en-GB" altLang="en-US" dirty="0"/>
          </a:p>
        </p:txBody>
      </p:sp>
      <p:sp>
        <p:nvSpPr>
          <p:cNvPr id="1031" name="Text Placeholder 1029"/>
          <p:cNvSpPr>
            <a:spLocks noGrp="1"/>
          </p:cNvSpPr>
          <p:nvPr>
            <p:ph type="body"/>
          </p:nvPr>
        </p:nvSpPr>
        <p:spPr>
          <a:xfrm>
            <a:off x="609600" y="1600200"/>
            <a:ext cx="7923213" cy="4418013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t" anchorCtr="0"/>
          <a:p>
            <a:pPr lvl="0"/>
            <a:r>
              <a:rPr lang="en-GB" altLang="en-US" dirty="0"/>
              <a:t>Для правки структуры щелкните мышью</a:t>
            </a:r>
            <a:endParaRPr lang="en-GB" altLang="en-US" dirty="0"/>
          </a:p>
          <a:p>
            <a:pPr lvl="1"/>
            <a:r>
              <a:rPr lang="en-GB" altLang="en-US" dirty="0"/>
              <a:t>Второй уровень структуры</a:t>
            </a:r>
            <a:endParaRPr lang="en-GB" altLang="en-US" dirty="0"/>
          </a:p>
          <a:p>
            <a:pPr lvl="2"/>
            <a:r>
              <a:rPr lang="en-GB" altLang="en-US" dirty="0"/>
              <a:t>Третий уровень структуры</a:t>
            </a:r>
            <a:endParaRPr lang="en-GB" altLang="en-US" dirty="0"/>
          </a:p>
          <a:p>
            <a:pPr lvl="3"/>
            <a:r>
              <a:rPr lang="en-GB" altLang="en-US" dirty="0"/>
              <a:t>Четвёртый уровень структуры</a:t>
            </a:r>
            <a:endParaRPr lang="en-GB" altLang="en-US" dirty="0"/>
          </a:p>
          <a:p>
            <a:pPr lvl="4"/>
            <a:r>
              <a:rPr lang="en-GB" altLang="en-US" dirty="0"/>
              <a:t>Пятый уровень структуры</a:t>
            </a:r>
            <a:endParaRPr lang="en-GB" altLang="en-US" dirty="0"/>
          </a:p>
          <a:p>
            <a:pPr lvl="4"/>
            <a:r>
              <a:rPr lang="en-GB" altLang="en-US" dirty="0"/>
              <a:t>Шестой уровень структуры</a:t>
            </a:r>
            <a:endParaRPr lang="en-GB" altLang="en-US" dirty="0"/>
          </a:p>
          <a:p>
            <a:pPr lvl="4"/>
            <a:r>
              <a:rPr lang="en-GB" altLang="en-US" dirty="0"/>
              <a:t>Седьмой уровень структуры</a:t>
            </a:r>
            <a:endParaRPr lang="en-GB" altLang="en-US" dirty="0"/>
          </a:p>
          <a:p>
            <a:pPr lvl="4"/>
            <a:r>
              <a:rPr lang="en-GB" altLang="en-US" dirty="0"/>
              <a:t>Восьмой уровень структуры</a:t>
            </a:r>
            <a:endParaRPr lang="en-GB" altLang="en-US" dirty="0"/>
          </a:p>
          <a:p>
            <a:pPr lvl="4"/>
            <a:r>
              <a:rPr lang="en-GB" altLang="en-US" dirty="0"/>
              <a:t>Девятый уровень структуры</a:t>
            </a:r>
            <a:endParaRPr lang="en-GB" altLang="en-US" dirty="0"/>
          </a:p>
        </p:txBody>
      </p:sp>
      <p:sp>
        <p:nvSpPr>
          <p:cNvPr id="1032" name="Text Box 1030"/>
          <p:cNvSpPr txBox="1"/>
          <p:nvPr/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033" name="Text Box 1031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" name="Slide Number Placeholder 1032"/>
          <p:cNvSpPr>
            <a:spLocks noGrp="1"/>
          </p:cNvSpPr>
          <p:nvPr>
            <p:ph type="sldNum"/>
          </p:nvPr>
        </p:nvSpPr>
        <p:spPr>
          <a:xfrm>
            <a:off x="6553200" y="6248400"/>
            <a:ext cx="2132013" cy="455613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lstStyle>
            <a:lvl1pPr>
              <a:buFontTx/>
              <a:defRPr/>
            </a:lvl1pPr>
          </a:lstStyle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+mn-ea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200" b="0" i="0" u="none" kern="1200" baseline="0">
          <a:solidFill>
            <a:srgbClr val="FFFFFF"/>
          </a:solidFill>
          <a:latin typeface="+mj-lt"/>
          <a:ea typeface="+mj-ea"/>
          <a:cs typeface="+mj-cs"/>
        </a:defRPr>
      </a:lvl1pPr>
      <a:lvl2pPr marL="742950" lvl="1" indent="-28575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200" b="0" i="0" u="none" kern="1200" baseline="0">
          <a:solidFill>
            <a:srgbClr val="FFFFFF"/>
          </a:solidFill>
          <a:latin typeface="Arial" panose="020B0604020202020204" pitchFamily="34" charset="0"/>
          <a:ea typeface="Microsoft YaHei" panose="020B0503020204020204" charset="-122"/>
          <a:cs typeface="+mj-cs"/>
        </a:defRPr>
      </a:lvl2pPr>
      <a:lvl3pPr marL="1143000" lvl="2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200" b="0" i="0" u="none" kern="1200" baseline="0">
          <a:solidFill>
            <a:srgbClr val="FFFFFF"/>
          </a:solidFill>
          <a:latin typeface="Arial" panose="020B0604020202020204" pitchFamily="34" charset="0"/>
          <a:ea typeface="Microsoft YaHei" panose="020B0503020204020204" charset="-122"/>
          <a:cs typeface="+mj-cs"/>
        </a:defRPr>
      </a:lvl3pPr>
      <a:lvl4pPr marL="1600200" lvl="3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200" b="0" i="0" u="none" kern="1200" baseline="0">
          <a:solidFill>
            <a:srgbClr val="FFFFFF"/>
          </a:solidFill>
          <a:latin typeface="Arial" panose="020B0604020202020204" pitchFamily="34" charset="0"/>
          <a:ea typeface="Microsoft YaHei" panose="020B0503020204020204" charset="-122"/>
          <a:cs typeface="+mj-cs"/>
        </a:defRPr>
      </a:lvl4pPr>
      <a:lvl5pPr marL="2057400" lvl="4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200" b="0" i="0" u="none" kern="1200" baseline="0">
          <a:solidFill>
            <a:srgbClr val="FFFFFF"/>
          </a:solidFill>
          <a:latin typeface="Arial" panose="020B0604020202020204" pitchFamily="34" charset="0"/>
          <a:ea typeface="Microsoft YaHei" panose="020B0503020204020204" charset="-122"/>
          <a:cs typeface="+mj-cs"/>
        </a:defRPr>
      </a:lvl5pPr>
    </p:titleStyle>
    <p:bodyStyle>
      <a:lvl1pPr marL="342900" lvl="0" indent="-342900" algn="l" defTabSz="457200" rtl="0" eaLnBrk="0" fontAlgn="base" latinLnBrk="0" hangingPunct="0">
        <a:lnSpc>
          <a:spcPct val="100000"/>
        </a:lnSpc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2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57200" rtl="0" eaLnBrk="0" fontAlgn="base" latinLnBrk="0" hangingPunct="0">
        <a:lnSpc>
          <a:spcPct val="100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2pPr>
      <a:lvl3pPr marL="1143000" lvl="2" indent="-228600" algn="l" defTabSz="457200" rtl="0" eaLnBrk="0" fontAlgn="base" latinLnBrk="0" hangingPunct="0">
        <a:lnSpc>
          <a:spcPct val="100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4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3pPr>
      <a:lvl4pPr marL="1600200" lvl="3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4pPr>
      <a:lvl5pPr marL="2057400" lvl="4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5pPr>
      <a:lvl6pPr marL="2514600" lvl="5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6pPr>
      <a:lvl7pPr marL="2971800" lvl="6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7pPr>
      <a:lvl8pPr marL="3429000" lvl="7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8pPr>
      <a:lvl9pPr marL="3886200" lvl="8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9pPr>
    </p:bodyStyle>
    <p:otherStyle>
      <a:lvl1pPr marL="0" lvl="0" indent="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3000" lvl="2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600200" lvl="3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7400" lvl="4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286000" lvl="5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6pPr>
      <a:lvl7pPr marL="2743200" lvl="6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7pPr>
      <a:lvl8pPr marL="3200400" lvl="7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8pPr>
      <a:lvl9pPr marL="3657600" lvl="8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050" name="Group 2048"/>
          <p:cNvGrpSpPr/>
          <p:nvPr/>
        </p:nvGrpSpPr>
        <p:grpSpPr>
          <a:xfrm>
            <a:off x="0" y="927100"/>
            <a:ext cx="8990013" cy="4494213"/>
            <a:chOff x="0" y="584"/>
            <a:chExt cx="5663" cy="2831"/>
          </a:xfrm>
        </p:grpSpPr>
        <p:sp>
          <p:nvSpPr>
            <p:cNvPr id="2051" name="Rounded Rectangle 2049"/>
            <p:cNvSpPr/>
            <p:nvPr/>
          </p:nvSpPr>
          <p:spPr>
            <a:xfrm>
              <a:off x="432" y="1304"/>
              <a:ext cx="4655" cy="2111"/>
            </a:xfrm>
            <a:prstGeom prst="roundRect">
              <a:avLst>
                <a:gd name="adj" fmla="val 16667"/>
              </a:avLst>
            </a:prstGeom>
            <a:noFill/>
            <a:ln w="50760" cap="sq" cmpd="sng">
              <a:solidFill>
                <a:srgbClr val="6699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lvl="0"/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2052" name="Rectangles 2050"/>
            <p:cNvSpPr/>
            <p:nvPr/>
          </p:nvSpPr>
          <p:spPr>
            <a:xfrm>
              <a:off x="144" y="584"/>
              <a:ext cx="4511" cy="623"/>
            </a:xfrm>
            <a:prstGeom prst="rect">
              <a:avLst/>
            </a:prstGeom>
            <a:solidFill>
              <a:srgbClr val="FFFFFF"/>
            </a:solidFill>
            <a:ln w="57240" cap="sq" cmpd="sng">
              <a:solidFill>
                <a:srgbClr val="6699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lvl="0"/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2053" name="Freeform 2051"/>
            <p:cNvSpPr/>
            <p:nvPr/>
          </p:nvSpPr>
          <p:spPr>
            <a:xfrm>
              <a:off x="0" y="872"/>
              <a:ext cx="5663" cy="115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47483647" y="0"/>
                </a:cxn>
                <a:cxn ang="0">
                  <a:pos x="2147483647" y="1231778961"/>
                </a:cxn>
                <a:cxn ang="0">
                  <a:pos x="2147483647" y="2147483647"/>
                </a:cxn>
                <a:cxn ang="0">
                  <a:pos x="0" y="2147483647"/>
                </a:cxn>
              </a:cxnLst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CC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4" name="Straight Connector 2052"/>
            <p:cNvSpPr/>
            <p:nvPr/>
          </p:nvSpPr>
          <p:spPr>
            <a:xfrm>
              <a:off x="0" y="1928"/>
              <a:ext cx="5231" cy="0"/>
            </a:xfrm>
            <a:prstGeom prst="line">
              <a:avLst/>
            </a:prstGeom>
            <a:ln w="50760" cap="sq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sp>
        <p:nvSpPr>
          <p:cNvPr id="2055" name="Title 2053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3700" cy="912813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ctr" anchorCtr="0"/>
          <a:p>
            <a:pPr lvl="0"/>
            <a:r>
              <a:rPr lang="en-GB" altLang="en-US" dirty="0"/>
              <a:t>Для правки текста заголовка щелкните мышью</a:t>
            </a:r>
            <a:endParaRPr lang="en-GB" altLang="en-US" dirty="0"/>
          </a:p>
        </p:txBody>
      </p:sp>
      <p:sp>
        <p:nvSpPr>
          <p:cNvPr id="2056" name="Text Placeholder 2054"/>
          <p:cNvSpPr>
            <a:spLocks noGrp="1"/>
          </p:cNvSpPr>
          <p:nvPr>
            <p:ph type="body"/>
          </p:nvPr>
        </p:nvSpPr>
        <p:spPr>
          <a:xfrm>
            <a:off x="609600" y="1600200"/>
            <a:ext cx="7923213" cy="4418013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t" anchorCtr="0"/>
          <a:p>
            <a:pPr lvl="0"/>
            <a:r>
              <a:rPr lang="en-GB" altLang="en-US" dirty="0"/>
              <a:t>Для правки структуры щелкните мышью</a:t>
            </a:r>
            <a:endParaRPr lang="en-GB" altLang="en-US" dirty="0"/>
          </a:p>
          <a:p>
            <a:pPr lvl="1"/>
            <a:r>
              <a:rPr lang="en-GB" altLang="en-US" dirty="0"/>
              <a:t>Второй уровень структуры</a:t>
            </a:r>
            <a:endParaRPr lang="en-GB" altLang="en-US" dirty="0"/>
          </a:p>
          <a:p>
            <a:pPr lvl="2"/>
            <a:r>
              <a:rPr lang="en-GB" altLang="en-US" dirty="0"/>
              <a:t>Третий уровень структуры</a:t>
            </a:r>
            <a:endParaRPr lang="en-GB" altLang="en-US" dirty="0"/>
          </a:p>
          <a:p>
            <a:pPr lvl="3"/>
            <a:r>
              <a:rPr lang="en-GB" altLang="en-US" dirty="0"/>
              <a:t>Четвёртый уровень структуры</a:t>
            </a:r>
            <a:endParaRPr lang="en-GB" altLang="en-US" dirty="0"/>
          </a:p>
          <a:p>
            <a:pPr lvl="4"/>
            <a:r>
              <a:rPr lang="en-GB" altLang="en-US" dirty="0"/>
              <a:t>Пятый уровень структуры</a:t>
            </a:r>
            <a:endParaRPr lang="en-GB" altLang="en-US" dirty="0"/>
          </a:p>
          <a:p>
            <a:pPr lvl="4"/>
            <a:r>
              <a:rPr lang="en-GB" altLang="en-US" dirty="0"/>
              <a:t>Шестой уровень структуры</a:t>
            </a:r>
            <a:endParaRPr lang="en-GB" altLang="en-US" dirty="0"/>
          </a:p>
          <a:p>
            <a:pPr lvl="4"/>
            <a:r>
              <a:rPr lang="en-GB" altLang="en-US" dirty="0"/>
              <a:t>Седьмой уровень структуры</a:t>
            </a:r>
            <a:endParaRPr lang="en-GB" altLang="en-US" dirty="0"/>
          </a:p>
          <a:p>
            <a:pPr lvl="4"/>
            <a:r>
              <a:rPr lang="en-GB" altLang="en-US" dirty="0"/>
              <a:t>Восьмой уровень структуры</a:t>
            </a:r>
            <a:endParaRPr lang="en-GB" altLang="en-US" dirty="0"/>
          </a:p>
          <a:p>
            <a:pPr lvl="4"/>
            <a:r>
              <a:rPr lang="en-GB" altLang="en-US" dirty="0"/>
              <a:t>Девятый уровень структуры</a:t>
            </a:r>
            <a:endParaRPr lang="en-GB" altLang="en-US" dirty="0"/>
          </a:p>
        </p:txBody>
      </p:sp>
      <p:sp>
        <p:nvSpPr>
          <p:cNvPr id="2057" name="Text Box 2055"/>
          <p:cNvSpPr txBox="1"/>
          <p:nvPr/>
        </p:nvSpPr>
        <p:spPr>
          <a:xfrm>
            <a:off x="457200" y="6248400"/>
            <a:ext cx="2133600" cy="47148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058" name="Text Box 2056"/>
          <p:cNvSpPr txBox="1"/>
          <p:nvPr/>
        </p:nvSpPr>
        <p:spPr>
          <a:xfrm>
            <a:off x="3124200" y="6253163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" name="Slide Number Placeholder 2057"/>
          <p:cNvSpPr>
            <a:spLocks noGrp="1"/>
          </p:cNvSpPr>
          <p:nvPr>
            <p:ph type="sldNum"/>
          </p:nvPr>
        </p:nvSpPr>
        <p:spPr>
          <a:xfrm>
            <a:off x="6553200" y="6248400"/>
            <a:ext cx="2132013" cy="46990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lstStyle>
            <a:lvl1pPr algn="r">
              <a:buFontTx/>
              <a:defRPr sz="1200">
                <a:latin typeface="Arial Black" panose="020B0A04020102020204" pitchFamily="32" charset="0"/>
                <a:ea typeface="Arial Unicode MS" charset="-122"/>
              </a:defRPr>
            </a:lvl1pPr>
          </a:lstStyle>
          <a:p>
            <a:pPr lvl="0" defTabSz="457200" eaLnBrk="1" fontAlgn="base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 Black" panose="020B0A04020102020204" pitchFamily="32" charset="0"/>
                <a:ea typeface="Arial Unicode MS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200" b="0" i="0" u="none" kern="1200" baseline="0">
          <a:solidFill>
            <a:srgbClr val="FFFFFF"/>
          </a:solidFill>
          <a:latin typeface="+mj-lt"/>
          <a:ea typeface="+mj-ea"/>
          <a:cs typeface="+mj-cs"/>
        </a:defRPr>
      </a:lvl1pPr>
      <a:lvl2pPr marL="742950" lvl="1" indent="-28575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200" b="0" i="0" u="none" kern="1200" baseline="0">
          <a:solidFill>
            <a:srgbClr val="FFFFFF"/>
          </a:solidFill>
          <a:latin typeface="Arial" panose="020B0604020202020204" pitchFamily="34" charset="0"/>
          <a:ea typeface="Microsoft YaHei" panose="020B0503020204020204" charset="-122"/>
          <a:cs typeface="+mj-cs"/>
        </a:defRPr>
      </a:lvl2pPr>
      <a:lvl3pPr marL="1143000" lvl="2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200" b="0" i="0" u="none" kern="1200" baseline="0">
          <a:solidFill>
            <a:srgbClr val="FFFFFF"/>
          </a:solidFill>
          <a:latin typeface="Arial" panose="020B0604020202020204" pitchFamily="34" charset="0"/>
          <a:ea typeface="Microsoft YaHei" panose="020B0503020204020204" charset="-122"/>
          <a:cs typeface="+mj-cs"/>
        </a:defRPr>
      </a:lvl3pPr>
      <a:lvl4pPr marL="1600200" lvl="3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200" b="0" i="0" u="none" kern="1200" baseline="0">
          <a:solidFill>
            <a:srgbClr val="FFFFFF"/>
          </a:solidFill>
          <a:latin typeface="Arial" panose="020B0604020202020204" pitchFamily="34" charset="0"/>
          <a:ea typeface="Microsoft YaHei" panose="020B0503020204020204" charset="-122"/>
          <a:cs typeface="+mj-cs"/>
        </a:defRPr>
      </a:lvl4pPr>
      <a:lvl5pPr marL="2057400" lvl="4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200" b="0" i="0" u="none" kern="1200" baseline="0">
          <a:solidFill>
            <a:srgbClr val="FFFFFF"/>
          </a:solidFill>
          <a:latin typeface="Arial" panose="020B0604020202020204" pitchFamily="34" charset="0"/>
          <a:ea typeface="Microsoft YaHei" panose="020B0503020204020204" charset="-122"/>
          <a:cs typeface="+mj-cs"/>
        </a:defRPr>
      </a:lvl5pPr>
    </p:titleStyle>
    <p:bodyStyle>
      <a:lvl1pPr marL="342900" lvl="0" indent="-342900" algn="l" defTabSz="457200" rtl="0" eaLnBrk="0" fontAlgn="base" latinLnBrk="0" hangingPunct="0">
        <a:lnSpc>
          <a:spcPct val="100000"/>
        </a:lnSpc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2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57200" rtl="0" eaLnBrk="0" fontAlgn="base" latinLnBrk="0" hangingPunct="0">
        <a:lnSpc>
          <a:spcPct val="100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2pPr>
      <a:lvl3pPr marL="1143000" lvl="2" indent="-228600" algn="l" defTabSz="457200" rtl="0" eaLnBrk="0" fontAlgn="base" latinLnBrk="0" hangingPunct="0">
        <a:lnSpc>
          <a:spcPct val="100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4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3pPr>
      <a:lvl4pPr marL="1600200" lvl="3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4pPr>
      <a:lvl5pPr marL="2057400" lvl="4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5pPr>
      <a:lvl6pPr marL="2514600" lvl="5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6pPr>
      <a:lvl7pPr marL="2971800" lvl="6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7pPr>
      <a:lvl8pPr marL="3429000" lvl="7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8pPr>
      <a:lvl9pPr marL="3886200" lvl="8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9pPr>
    </p:bodyStyle>
    <p:otherStyle>
      <a:lvl1pPr marL="0" lvl="0" indent="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3000" lvl="2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600200" lvl="3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7400" lvl="4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286000" lvl="5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6pPr>
      <a:lvl7pPr marL="2743200" lvl="6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7pPr>
      <a:lvl8pPr marL="3200400" lvl="7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8pPr>
      <a:lvl9pPr marL="3657600" lvl="8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1024"/>
          <p:cNvGrpSpPr/>
          <p:nvPr/>
        </p:nvGrpSpPr>
        <p:grpSpPr>
          <a:xfrm>
            <a:off x="0" y="152400"/>
            <a:ext cx="8685213" cy="6094413"/>
            <a:chOff x="0" y="96"/>
            <a:chExt cx="5471" cy="3839"/>
          </a:xfrm>
        </p:grpSpPr>
        <p:sp>
          <p:nvSpPr>
            <p:cNvPr id="1027" name="Rounded Rectangle 1025"/>
            <p:cNvSpPr/>
            <p:nvPr/>
          </p:nvSpPr>
          <p:spPr>
            <a:xfrm>
              <a:off x="240" y="336"/>
              <a:ext cx="5231" cy="3599"/>
            </a:xfrm>
            <a:prstGeom prst="roundRect">
              <a:avLst>
                <a:gd name="adj" fmla="val 13727"/>
              </a:avLst>
            </a:prstGeom>
            <a:noFill/>
            <a:ln w="50760" cap="sq" cmpd="sng">
              <a:solidFill>
                <a:srgbClr val="6699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lvl="0"/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028" name="Freeform 1026"/>
            <p:cNvSpPr/>
            <p:nvPr/>
          </p:nvSpPr>
          <p:spPr>
            <a:xfrm>
              <a:off x="0" y="96"/>
              <a:ext cx="5375" cy="76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2"/>
                </a:cxn>
              </a:cxnLst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CC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29" name="Straight Connector 1027"/>
            <p:cNvSpPr/>
            <p:nvPr/>
          </p:nvSpPr>
          <p:spPr>
            <a:xfrm>
              <a:off x="0" y="768"/>
              <a:ext cx="5087" cy="0"/>
            </a:xfrm>
            <a:prstGeom prst="line">
              <a:avLst/>
            </a:prstGeom>
            <a:ln w="38160" cap="sq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sp>
        <p:nvSpPr>
          <p:cNvPr id="1030" name="Title 1028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3700" cy="912813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ctr" anchorCtr="0"/>
          <a:p>
            <a:pPr lvl="0"/>
            <a:r>
              <a:rPr lang="en-GB" altLang="en-US" dirty="0"/>
              <a:t>Для правки текста заголовка щелкните мышью</a:t>
            </a:r>
            <a:endParaRPr lang="en-GB" altLang="en-US" dirty="0"/>
          </a:p>
        </p:txBody>
      </p:sp>
      <p:sp>
        <p:nvSpPr>
          <p:cNvPr id="1031" name="Text Placeholder 1029"/>
          <p:cNvSpPr>
            <a:spLocks noGrp="1"/>
          </p:cNvSpPr>
          <p:nvPr>
            <p:ph type="body"/>
          </p:nvPr>
        </p:nvSpPr>
        <p:spPr>
          <a:xfrm>
            <a:off x="609600" y="1600200"/>
            <a:ext cx="7923213" cy="4418013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t" anchorCtr="0"/>
          <a:p>
            <a:pPr lvl="0"/>
            <a:r>
              <a:rPr lang="en-GB" altLang="en-US" dirty="0"/>
              <a:t>Для правки структуры щелкните мышью</a:t>
            </a:r>
            <a:endParaRPr lang="en-GB" altLang="en-US" dirty="0"/>
          </a:p>
          <a:p>
            <a:pPr lvl="1"/>
            <a:r>
              <a:rPr lang="en-GB" altLang="en-US" dirty="0"/>
              <a:t>Второй уровень структуры</a:t>
            </a:r>
            <a:endParaRPr lang="en-GB" altLang="en-US" dirty="0"/>
          </a:p>
          <a:p>
            <a:pPr lvl="2"/>
            <a:r>
              <a:rPr lang="en-GB" altLang="en-US" dirty="0"/>
              <a:t>Третий уровень структуры</a:t>
            </a:r>
            <a:endParaRPr lang="en-GB" altLang="en-US" dirty="0"/>
          </a:p>
          <a:p>
            <a:pPr lvl="3"/>
            <a:r>
              <a:rPr lang="en-GB" altLang="en-US" dirty="0"/>
              <a:t>Четвёртый уровень структуры</a:t>
            </a:r>
            <a:endParaRPr lang="en-GB" altLang="en-US" dirty="0"/>
          </a:p>
          <a:p>
            <a:pPr lvl="4"/>
            <a:r>
              <a:rPr lang="en-GB" altLang="en-US" dirty="0"/>
              <a:t>Пятый уровень структуры</a:t>
            </a:r>
            <a:endParaRPr lang="en-GB" altLang="en-US" dirty="0"/>
          </a:p>
          <a:p>
            <a:pPr lvl="4"/>
            <a:r>
              <a:rPr lang="en-GB" altLang="en-US" dirty="0"/>
              <a:t>Шестой уровень структуры</a:t>
            </a:r>
            <a:endParaRPr lang="en-GB" altLang="en-US" dirty="0"/>
          </a:p>
          <a:p>
            <a:pPr lvl="4"/>
            <a:r>
              <a:rPr lang="en-GB" altLang="en-US" dirty="0"/>
              <a:t>Седьмой уровень структуры</a:t>
            </a:r>
            <a:endParaRPr lang="en-GB" altLang="en-US" dirty="0"/>
          </a:p>
          <a:p>
            <a:pPr lvl="4"/>
            <a:r>
              <a:rPr lang="en-GB" altLang="en-US" dirty="0"/>
              <a:t>Восьмой уровень структуры</a:t>
            </a:r>
            <a:endParaRPr lang="en-GB" altLang="en-US" dirty="0"/>
          </a:p>
          <a:p>
            <a:pPr lvl="4"/>
            <a:r>
              <a:rPr lang="en-GB" altLang="en-US" dirty="0"/>
              <a:t>Девятый уровень структуры</a:t>
            </a:r>
            <a:endParaRPr lang="en-GB" altLang="en-US" dirty="0"/>
          </a:p>
        </p:txBody>
      </p:sp>
      <p:sp>
        <p:nvSpPr>
          <p:cNvPr id="1032" name="Text Box 1030"/>
          <p:cNvSpPr txBox="1"/>
          <p:nvPr/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033" name="Text Box 1031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" name="Slide Number Placeholder 1032"/>
          <p:cNvSpPr>
            <a:spLocks noGrp="1"/>
          </p:cNvSpPr>
          <p:nvPr>
            <p:ph type="sldNum"/>
          </p:nvPr>
        </p:nvSpPr>
        <p:spPr>
          <a:xfrm>
            <a:off x="6553200" y="6248400"/>
            <a:ext cx="2132013" cy="455613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lstStyle>
            <a:lvl1pPr>
              <a:buFontTx/>
              <a:defRPr/>
            </a:lvl1pPr>
          </a:lstStyle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+mn-ea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marL="0" lvl="0" indent="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200" b="0" i="0" u="none" kern="1200" baseline="0">
          <a:solidFill>
            <a:srgbClr val="FFFFFF"/>
          </a:solidFill>
          <a:latin typeface="+mj-lt"/>
          <a:ea typeface="+mj-ea"/>
          <a:cs typeface="+mj-cs"/>
        </a:defRPr>
      </a:lvl1pPr>
      <a:lvl2pPr marL="742950" lvl="1" indent="-28575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200" b="0" i="0" u="none" kern="1200" baseline="0">
          <a:solidFill>
            <a:srgbClr val="FFFFFF"/>
          </a:solidFill>
          <a:latin typeface="Arial" panose="020B0604020202020204" pitchFamily="34" charset="0"/>
          <a:ea typeface="Microsoft YaHei" panose="020B0503020204020204" charset="-122"/>
          <a:cs typeface="+mj-cs"/>
        </a:defRPr>
      </a:lvl2pPr>
      <a:lvl3pPr marL="1143000" lvl="2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200" b="0" i="0" u="none" kern="1200" baseline="0">
          <a:solidFill>
            <a:srgbClr val="FFFFFF"/>
          </a:solidFill>
          <a:latin typeface="Arial" panose="020B0604020202020204" pitchFamily="34" charset="0"/>
          <a:ea typeface="Microsoft YaHei" panose="020B0503020204020204" charset="-122"/>
          <a:cs typeface="+mj-cs"/>
        </a:defRPr>
      </a:lvl3pPr>
      <a:lvl4pPr marL="1600200" lvl="3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200" b="0" i="0" u="none" kern="1200" baseline="0">
          <a:solidFill>
            <a:srgbClr val="FFFFFF"/>
          </a:solidFill>
          <a:latin typeface="Arial" panose="020B0604020202020204" pitchFamily="34" charset="0"/>
          <a:ea typeface="Microsoft YaHei" panose="020B0503020204020204" charset="-122"/>
          <a:cs typeface="+mj-cs"/>
        </a:defRPr>
      </a:lvl4pPr>
      <a:lvl5pPr marL="2057400" lvl="4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200" b="0" i="0" u="none" kern="1200" baseline="0">
          <a:solidFill>
            <a:srgbClr val="FFFFFF"/>
          </a:solidFill>
          <a:latin typeface="Arial" panose="020B0604020202020204" pitchFamily="34" charset="0"/>
          <a:ea typeface="Microsoft YaHei" panose="020B0503020204020204" charset="-122"/>
          <a:cs typeface="+mj-cs"/>
        </a:defRPr>
      </a:lvl5pPr>
    </p:titleStyle>
    <p:bodyStyle>
      <a:lvl1pPr marL="342900" lvl="0" indent="-342900" algn="l" defTabSz="457200" rtl="0" eaLnBrk="0" fontAlgn="base" latinLnBrk="0" hangingPunct="0">
        <a:lnSpc>
          <a:spcPct val="100000"/>
        </a:lnSpc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2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57200" rtl="0" eaLnBrk="0" fontAlgn="base" latinLnBrk="0" hangingPunct="0">
        <a:lnSpc>
          <a:spcPct val="100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2pPr>
      <a:lvl3pPr marL="1143000" lvl="2" indent="-228600" algn="l" defTabSz="457200" rtl="0" eaLnBrk="0" fontAlgn="base" latinLnBrk="0" hangingPunct="0">
        <a:lnSpc>
          <a:spcPct val="100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4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3pPr>
      <a:lvl4pPr marL="1600200" lvl="3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4pPr>
      <a:lvl5pPr marL="2057400" lvl="4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5pPr>
      <a:lvl6pPr marL="2514600" lvl="5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6pPr>
      <a:lvl7pPr marL="2971800" lvl="6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7pPr>
      <a:lvl8pPr marL="3429000" lvl="7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8pPr>
      <a:lvl9pPr marL="3886200" lvl="8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9pPr>
    </p:bodyStyle>
    <p:otherStyle>
      <a:lvl1pPr marL="0" lvl="0" indent="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3000" lvl="2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600200" lvl="3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7400" lvl="4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286000" lvl="5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6pPr>
      <a:lvl7pPr marL="2743200" lvl="6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7pPr>
      <a:lvl8pPr marL="3200400" lvl="7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8pPr>
      <a:lvl9pPr marL="3657600" lvl="8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9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14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9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jpe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4.xml"/><Relationship Id="rId2" Type="http://schemas.openxmlformats.org/officeDocument/2006/relationships/slideLayout" Target="../slideLayouts/slideLayout29.xml"/><Relationship Id="rId1" Type="http://schemas.openxmlformats.org/officeDocument/2006/relationships/hyperlink" Target="https://dbdiagram.io/home" TargetMode="Externa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Text Box 4096"/>
          <p:cNvSpPr txBox="1"/>
          <p:nvPr/>
        </p:nvSpPr>
        <p:spPr>
          <a:xfrm>
            <a:off x="228600" y="1427163"/>
            <a:ext cx="8375650" cy="160972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uk-UA" altLang="en-US" sz="5200" dirty="0" err="1">
                <a:solidFill>
                  <a:srgbClr val="FFFFFF"/>
                </a:solidFill>
                <a:latin typeface="Arial" panose="020B0604020202020204" pitchFamily="34" charset="0"/>
              </a:rPr>
              <a:t>Нормалізація БД</a:t>
            </a:r>
            <a:endParaRPr lang="uk-UA" altLang="en-US" sz="5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4098" name="Picture 409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56100" y="3284538"/>
            <a:ext cx="4694238" cy="3509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9" name="Rectangles 4098"/>
          <p:cNvSpPr/>
          <p:nvPr/>
        </p:nvSpPr>
        <p:spPr>
          <a:xfrm>
            <a:off x="5867400" y="44450"/>
            <a:ext cx="3280410" cy="36957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 anchorCtr="0">
            <a:spAutoFit/>
          </a:bodyPr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uk-UA" altLang="x-none" dirty="0" err="1">
                <a:solidFill>
                  <a:srgbClr val="F7F7F7"/>
                </a:solidFill>
                <a:latin typeface="Arial" panose="020B0604020202020204" pitchFamily="34" charset="0"/>
              </a:rPr>
              <a:t>О</a:t>
            </a:r>
            <a:r>
              <a:rPr lang="ru-RU" altLang="x-none" dirty="0" err="1">
                <a:solidFill>
                  <a:srgbClr val="F7F7F7"/>
                </a:solidFill>
                <a:latin typeface="Arial" panose="020B0604020202020204" pitchFamily="34" charset="0"/>
              </a:rPr>
              <a:t>лександр Загоруйко © 20</a:t>
            </a:r>
            <a:r>
              <a:rPr lang="en-US" altLang="x-none" dirty="0" err="1">
                <a:solidFill>
                  <a:srgbClr val="F7F7F7"/>
                </a:solidFill>
                <a:latin typeface="Arial" panose="020B0604020202020204" pitchFamily="34" charset="0"/>
              </a:rPr>
              <a:t>2</a:t>
            </a:r>
            <a:r>
              <a:rPr lang="en-US" altLang="ru-RU" dirty="0" err="1">
                <a:solidFill>
                  <a:srgbClr val="F7F7F7"/>
                </a:solidFill>
                <a:latin typeface="Arial" panose="020B0604020202020204" pitchFamily="34" charset="0"/>
              </a:rPr>
              <a:t>5</a:t>
            </a:r>
            <a:endParaRPr lang="en-US" altLang="ru-RU" dirty="0" err="1">
              <a:solidFill>
                <a:srgbClr val="F7F7F7"/>
              </a:solidFill>
              <a:latin typeface="Arial" panose="020B0604020202020204" pitchFamily="34" charset="0"/>
            </a:endParaRPr>
          </a:p>
        </p:txBody>
      </p:sp>
      <p:pic>
        <p:nvPicPr>
          <p:cNvPr id="4100" name="Picture 3" descr="SQL-serv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3757613"/>
            <a:ext cx="2952750" cy="2952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Text Box 10240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ru-RU" altLang="x-none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Вид</a:t>
            </a:r>
            <a:r>
              <a:rPr lang="uk-UA" alt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и</a:t>
            </a:r>
            <a:r>
              <a:rPr lang="ru-RU" altLang="x-none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 аномал</a:t>
            </a:r>
            <a:r>
              <a:rPr lang="uk-UA" alt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і</a:t>
            </a:r>
            <a:r>
              <a:rPr lang="ru-RU" altLang="x-none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й</a:t>
            </a:r>
            <a:endParaRPr lang="ru-RU" altLang="x-none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6387" name="Text Box 10241"/>
          <p:cNvSpPr txBox="1"/>
          <p:nvPr/>
        </p:nvSpPr>
        <p:spPr>
          <a:xfrm>
            <a:off x="609600" y="1457325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339725" indent="-339725" defTabSz="457200">
              <a:spcBef>
                <a:spcPts val="600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altLang="en-US" sz="2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Аномалії модифікації </a:t>
            </a:r>
            <a:r>
              <a:rPr lang="en-US" alt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проявляються в тому, що зміна одних даних може призвести до необхідності перегляду всієї таблиці та відповідної зміни деяких </a:t>
            </a:r>
            <a:r>
              <a:rPr lang="uk-UA" alt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інших </a:t>
            </a:r>
            <a:r>
              <a:rPr lang="en-US" alt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записів таблиці</a:t>
            </a:r>
            <a:endParaRPr lang="en-US" altLang="en-US" sz="24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39725" indent="-339725" defTabSz="457200">
              <a:spcBef>
                <a:spcPts val="600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altLang="en-US" sz="2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Аномалії видалення</a:t>
            </a:r>
            <a:r>
              <a:rPr lang="en-US" alt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 виникають, коли під час видалення якогось кортежу з таблиці може </a:t>
            </a:r>
            <a:r>
              <a:rPr lang="uk-UA" alt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зникнути </a:t>
            </a:r>
            <a:r>
              <a:rPr lang="en-US" alt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інформація, яка не пов'язана безпосередньо з</a:t>
            </a:r>
            <a:r>
              <a:rPr lang="uk-UA" alt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записом</a:t>
            </a:r>
            <a:r>
              <a:rPr lang="uk-UA" alt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, що видаляється</a:t>
            </a:r>
            <a:endParaRPr lang="en-US" altLang="en-US" sz="24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39725" indent="-339725" defTabSz="457200">
              <a:spcBef>
                <a:spcPts val="600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altLang="en-US" sz="2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Аномалії додавання</a:t>
            </a:r>
            <a:r>
              <a:rPr lang="en-US" alt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 виникають, коли інформацію в таблицю неможливо вкласти, поки вона не є повною, або вставка запису потребує додаткового перегляду таблиці</a:t>
            </a:r>
            <a:endParaRPr lang="en-US" altLang="en-US" sz="24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Text Box 12288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altLang="x-none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Аномал</a:t>
            </a:r>
            <a:r>
              <a:rPr lang="uk-UA" alt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і</a:t>
            </a:r>
            <a:r>
              <a:rPr lang="ru-RU" altLang="x-none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я </a:t>
            </a:r>
            <a:r>
              <a:rPr lang="uk-UA" alt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додавання</a:t>
            </a:r>
            <a:endParaRPr lang="uk-UA" altLang="ru-RU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0482" name="Text Box 12289"/>
          <p:cNvSpPr txBox="1"/>
          <p:nvPr/>
        </p:nvSpPr>
        <p:spPr>
          <a:xfrm>
            <a:off x="534035" y="1403985"/>
            <a:ext cx="8000365" cy="453707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80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uk-UA" alt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А</a:t>
            </a:r>
            <a:r>
              <a:rPr lang="en-US" alt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номалія </a:t>
            </a:r>
            <a:r>
              <a:rPr lang="uk-UA" alt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вставки </a:t>
            </a:r>
            <a:r>
              <a:rPr lang="en-US" alt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виникає, коли неможливо додати новий запис до бази даних, не заповнивши значеннями поля, які не мають сенсу в контексті нового запису. Ця аномалія часто зустрічається</a:t>
            </a:r>
            <a:r>
              <a:rPr lang="uk-UA" alt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          </a:t>
            </a:r>
            <a:r>
              <a:rPr lang="en-US" alt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 в ситуаціях, коли дані представляють собою таблиці</a:t>
            </a:r>
            <a:r>
              <a:rPr lang="uk-UA" alt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  </a:t>
            </a:r>
            <a:r>
              <a:rPr lang="en-US" alt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 з надмірними даними, і додавання нового рядка вимагає непотрібних значень. Наприклад, якщо ми зберігаємо інформацію про продукти та їх постачальників в одній таблиці і намагаємося додати нового постачальника, то стовпці все одно вимагають значень для опису продукту, і це призводить </a:t>
            </a:r>
            <a:r>
              <a:rPr lang="uk-UA" alt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             </a:t>
            </a:r>
            <a:r>
              <a:rPr lang="en-US" alt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до вставної аномалії.</a:t>
            </a:r>
            <a:endParaRPr lang="en-US" altLang="en-US" sz="24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Text Box 12288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altLang="x-none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Аномал</a:t>
            </a:r>
            <a:r>
              <a:rPr lang="uk-UA" alt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ія оновлення</a:t>
            </a:r>
            <a:endParaRPr lang="uk-UA" altLang="ru-RU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0482" name="Text Box 12289"/>
          <p:cNvSpPr txBox="1"/>
          <p:nvPr/>
        </p:nvSpPr>
        <p:spPr>
          <a:xfrm>
            <a:off x="534035" y="1403985"/>
            <a:ext cx="8000365" cy="453707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80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2200" dirty="0" err="1">
                <a:solidFill>
                  <a:srgbClr val="000000"/>
                </a:solidFill>
                <a:latin typeface="Arial" panose="020B0604020202020204" pitchFamily="34" charset="0"/>
              </a:rPr>
              <a:t>Оновлювальна аномалія виникає, коли одна зміна вимагає виконання множинних оновлень у різних стовпцях і рядках таблиці. Це може призвести до виникнення невідповідностей і втрати цілісності даних. Якщо дані дублюються в різних місцях бази даних, необхідно оновлювати кожен екземпляр інформації, і якщо оновлення не відбудеться в усіх місцях, база даних буде знаходитися</a:t>
            </a:r>
            <a:r>
              <a:rPr lang="uk-UA" altLang="en-US" sz="2200" dirty="0" err="1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200" dirty="0" err="1">
                <a:solidFill>
                  <a:srgbClr val="000000"/>
                </a:solidFill>
                <a:latin typeface="Arial" panose="020B0604020202020204" pitchFamily="34" charset="0"/>
              </a:rPr>
              <a:t> в непослідовному стані. Наприклад, якщо інформація </a:t>
            </a:r>
            <a:r>
              <a:rPr lang="uk-UA" altLang="en-US" sz="2200" dirty="0" err="1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en-US" altLang="en-US" sz="2200" dirty="0" err="1">
                <a:solidFill>
                  <a:srgbClr val="000000"/>
                </a:solidFill>
                <a:latin typeface="Arial" panose="020B0604020202020204" pitchFamily="34" charset="0"/>
              </a:rPr>
              <a:t>про категорію товару зберігається в кількох рядках таблиці, і назва категорії змінилася, нам потрібно оновити кожен запис, що збільшує ймовірність помилки та принаймні шкодить продуктивності.</a:t>
            </a:r>
            <a:endParaRPr lang="en-US" altLang="en-US" sz="22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Text Box 12288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uk-UA" alt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Аномалія видалення</a:t>
            </a:r>
            <a:endParaRPr lang="uk-UA" altLang="ru-RU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0482" name="Text Box 12289"/>
          <p:cNvSpPr txBox="1"/>
          <p:nvPr/>
        </p:nvSpPr>
        <p:spPr>
          <a:xfrm>
            <a:off x="534035" y="1403985"/>
            <a:ext cx="8000365" cy="453707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80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Видаляюча аномалія виникає, коли видалення одного запису призводить до втрати інформації, </a:t>
            </a:r>
            <a:r>
              <a:rPr lang="uk-UA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  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яка мала б залишитися в базі даних. У разі, якщо надмірні дані змішуються, видалення одного об'єкта може ненавмисно видалити важливу інформацію про інші об'єкти.</a:t>
            </a:r>
            <a:endParaRPr lang="en-US" altLang="en-US" sz="25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defTabSz="457200">
              <a:spcBef>
                <a:spcPts val="80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endParaRPr lang="en-US" altLang="en-US" sz="25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defTabSz="457200">
              <a:spcBef>
                <a:spcPts val="80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Приклад: якщо видалено продукт, це може призвести до видалення інформації про його категорію або виробника, що могло бути важливим.</a:t>
            </a:r>
            <a:endParaRPr lang="en-US" altLang="en-US" sz="25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Text Box 12288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uk-UA" alt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Причини виникнення</a:t>
            </a:r>
            <a:endParaRPr lang="uk-UA" altLang="ru-RU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0482" name="Text Box 12289"/>
          <p:cNvSpPr txBox="1"/>
          <p:nvPr/>
        </p:nvSpPr>
        <p:spPr>
          <a:xfrm>
            <a:off x="534035" y="1403985"/>
            <a:ext cx="8000365" cy="453707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342900" indent="-342900" defTabSz="457200">
              <a:spcBef>
                <a:spcPts val="800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2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Надмірність даних</a:t>
            </a:r>
            <a:r>
              <a:rPr lang="en-US" alt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 — часто аномалії виникають через ненормалізовані структури даних, коли інформація повторюється в кількох місцях</a:t>
            </a:r>
            <a:endParaRPr lang="en-US" altLang="en-US" sz="24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 defTabSz="457200">
              <a:spcBef>
                <a:spcPts val="800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2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Помилки проєктування </a:t>
            </a:r>
            <a:r>
              <a:rPr lang="en-US" alt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— невідповідність нормальним формам бази даних може призвести </a:t>
            </a:r>
            <a:r>
              <a:rPr lang="uk-UA" alt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до ряду проблем</a:t>
            </a:r>
            <a:endParaRPr lang="en-US" altLang="en-US" sz="24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 defTabSz="457200">
              <a:spcBef>
                <a:spcPts val="800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2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Таблиці з об'єднаними атрибутами</a:t>
            </a:r>
            <a:r>
              <a:rPr lang="en-US" alt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 — </a:t>
            </a:r>
            <a:r>
              <a:rPr lang="uk-UA" alt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               </a:t>
            </a:r>
            <a:r>
              <a:rPr lang="en-US" alt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при проєктуванні таблиць з набором </a:t>
            </a:r>
            <a:r>
              <a:rPr lang="uk-UA" alt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невдало </a:t>
            </a:r>
            <a:r>
              <a:rPr lang="en-US" alt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об'єднаних полів (наприклад, опис продукції разом </a:t>
            </a:r>
            <a:r>
              <a:rPr lang="uk-UA" alt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 і</a:t>
            </a:r>
            <a:r>
              <a:rPr lang="en-US" alt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з замовленнями), операції вставки, оновлення та видалення можуть викликати аномалії</a:t>
            </a:r>
            <a:endParaRPr lang="en-US" altLang="en-US" sz="24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Text Box 12288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uk-UA" alt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Як боротися з аномаліями</a:t>
            </a:r>
            <a:endParaRPr lang="uk-UA" altLang="ru-RU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0482" name="Text Box 12289"/>
          <p:cNvSpPr txBox="1"/>
          <p:nvPr/>
        </p:nvSpPr>
        <p:spPr>
          <a:xfrm>
            <a:off x="534035" y="1403985"/>
            <a:ext cx="8000365" cy="453707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342900" indent="-342900" defTabSz="457200">
              <a:spcBef>
                <a:spcPts val="800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2100" b="1" dirty="0" err="1">
                <a:solidFill>
                  <a:srgbClr val="000000"/>
                </a:solidFill>
                <a:latin typeface="Arial" panose="020B0604020202020204" pitchFamily="34" charset="0"/>
              </a:rPr>
              <a:t>Нормалізація </a:t>
            </a:r>
            <a:r>
              <a:rPr lang="en-US" altLang="en-US" sz="2100" dirty="0" err="1">
                <a:solidFill>
                  <a:srgbClr val="000000"/>
                </a:solidFill>
                <a:latin typeface="Arial" panose="020B0604020202020204" pitchFamily="34" charset="0"/>
              </a:rPr>
              <a:t>— застосування нормальних форм дозволяє знизити надмірність даних і усунути основні типи аномалій. Наприклад, процес нормалізації в реляційних базах даних включає розділення таблиць на дрібніші зменшенням надмірності (декомпозиці</a:t>
            </a:r>
            <a:r>
              <a:rPr lang="uk-UA" altLang="en-US" sz="2100" dirty="0" err="1">
                <a:solidFill>
                  <a:srgbClr val="000000"/>
                </a:solidFill>
                <a:latin typeface="Arial" panose="020B0604020202020204" pitchFamily="34" charset="0"/>
              </a:rPr>
              <a:t>ю</a:t>
            </a:r>
            <a:r>
              <a:rPr lang="en-US" altLang="en-US" sz="2100" dirty="0" err="1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endParaRPr lang="en-US" altLang="en-US" sz="21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 defTabSz="457200">
              <a:spcBef>
                <a:spcPts val="800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2100" b="1" dirty="0" err="1">
                <a:solidFill>
                  <a:srgbClr val="000000"/>
                </a:solidFill>
                <a:latin typeface="Arial" panose="020B0604020202020204" pitchFamily="34" charset="0"/>
              </a:rPr>
              <a:t>Використання обмежень і тригерів</a:t>
            </a:r>
            <a:r>
              <a:rPr lang="en-US" altLang="en-US" sz="2100" dirty="0" err="1">
                <a:solidFill>
                  <a:srgbClr val="000000"/>
                </a:solidFill>
                <a:latin typeface="Arial" panose="020B0604020202020204" pitchFamily="34" charset="0"/>
              </a:rPr>
              <a:t> — різні механізми (наприклад, обмеження унікальності, зовнішні ключі і тригери) можуть допомогти уникнути помилок при вставці, оновленні і видаленні даних</a:t>
            </a:r>
            <a:endParaRPr lang="en-US" altLang="en-US" sz="21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 defTabSz="457200">
              <a:spcBef>
                <a:spcPts val="800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2100" b="1" dirty="0" err="1">
                <a:solidFill>
                  <a:srgbClr val="000000"/>
                </a:solidFill>
                <a:latin typeface="Arial" panose="020B0604020202020204" pitchFamily="34" charset="0"/>
              </a:rPr>
              <a:t>Оновлення і перегляд структури бази даних</a:t>
            </a:r>
            <a:r>
              <a:rPr lang="en-US" altLang="en-US" sz="2100" dirty="0" err="1">
                <a:solidFill>
                  <a:srgbClr val="000000"/>
                </a:solidFill>
                <a:latin typeface="Arial" panose="020B0604020202020204" pitchFamily="34" charset="0"/>
              </a:rPr>
              <a:t> — важливо періодично перевіряти структуру таблиць і </a:t>
            </a:r>
            <a:r>
              <a:rPr lang="uk-UA" altLang="en-US" sz="2100" dirty="0" err="1">
                <a:solidFill>
                  <a:srgbClr val="000000"/>
                </a:solidFill>
                <a:latin typeface="Arial" panose="020B0604020202020204" pitchFamily="34" charset="0"/>
              </a:rPr>
              <a:t>бути певним</a:t>
            </a:r>
            <a:r>
              <a:rPr lang="en-US" altLang="en-US" sz="2100" dirty="0" err="1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uk-UA" altLang="en-US" sz="2100" dirty="0" err="1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100" dirty="0" err="1">
                <a:solidFill>
                  <a:srgbClr val="000000"/>
                </a:solidFill>
                <a:latin typeface="Arial" panose="020B0604020202020204" pitchFamily="34" charset="0"/>
              </a:rPr>
              <a:t>що вона відповідає поточним вимогам проєкту і </a:t>
            </a:r>
            <a:r>
              <a:rPr lang="uk-UA" altLang="en-US" sz="2100" dirty="0" err="1">
                <a:solidFill>
                  <a:srgbClr val="000000"/>
                </a:solidFill>
                <a:latin typeface="Arial" panose="020B0604020202020204" pitchFamily="34" charset="0"/>
              </a:rPr>
              <a:t>                 </a:t>
            </a:r>
            <a:r>
              <a:rPr lang="en-US" altLang="en-US" sz="2100" dirty="0" err="1">
                <a:solidFill>
                  <a:srgbClr val="000000"/>
                </a:solidFill>
                <a:latin typeface="Arial" panose="020B0604020202020204" pitchFamily="34" charset="0"/>
              </a:rPr>
              <a:t>не викликає аномалій</a:t>
            </a:r>
            <a:endParaRPr lang="en-US" altLang="en-US" sz="21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Text Box 14336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uk-UA" alt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Окрема табличка</a:t>
            </a:r>
            <a:endParaRPr lang="uk-UA" altLang="ru-RU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4578" name="Text Box 14337"/>
          <p:cNvSpPr txBox="1"/>
          <p:nvPr/>
        </p:nvSpPr>
        <p:spPr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80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Отже, ми зупинилися на необхідності винести назви категорій в окрему таблицю</a:t>
            </a:r>
            <a:r>
              <a:rPr lang="ru-RU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Category</a:t>
            </a:r>
            <a:r>
              <a:rPr lang="en-US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endParaRPr lang="en-US" altLang="en-US" sz="32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4390" y="3248025"/>
            <a:ext cx="7387590" cy="370395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Text Box 15360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uk-UA" alt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Виникає питання</a:t>
            </a:r>
            <a:endParaRPr lang="uk-UA" altLang="ru-RU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6626" name="Text Box 15361"/>
          <p:cNvSpPr txBox="1"/>
          <p:nvPr/>
        </p:nvSpPr>
        <p:spPr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80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Як в початковій таблиці Product позначити категорію товару, якщо </a:t>
            </a:r>
            <a:r>
              <a:rPr lang="uk-UA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          </a:t>
            </a:r>
            <a:r>
              <a:rPr lang="en-US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в текстовому вигляді в полі category назва категорі</a:t>
            </a:r>
            <a:r>
              <a:rPr lang="uk-UA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й</a:t>
            </a:r>
            <a:r>
              <a:rPr lang="en-US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 більше зберігатися </a:t>
            </a:r>
            <a:r>
              <a:rPr lang="uk-UA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      </a:t>
            </a:r>
            <a:r>
              <a:rPr lang="en-US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не буде?</a:t>
            </a:r>
            <a:endParaRPr lang="en-US" altLang="en-US" sz="32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Text Box 16384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uk-UA" alt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Зовнішній ключ</a:t>
            </a:r>
            <a:endParaRPr lang="uk-UA" altLang="ru-RU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8674" name="Text Box 16385"/>
          <p:cNvSpPr txBox="1"/>
          <p:nvPr/>
        </p:nvSpPr>
        <p:spPr>
          <a:xfrm>
            <a:off x="608013" y="1412875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575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2300" dirty="0" err="1">
                <a:solidFill>
                  <a:schemeClr val="tx1"/>
                </a:solidFill>
                <a:latin typeface="Arial" panose="020B0604020202020204" pitchFamily="34" charset="0"/>
              </a:rPr>
              <a:t>В таблиці Product замість текстової назви категорії можна використовувати числовий ідентифікатор цієї категорії з нової таблиці Category. Якщо це зробити, то</a:t>
            </a:r>
            <a:r>
              <a:rPr lang="uk-UA" altLang="en-US" sz="2300" dirty="0" err="1">
                <a:solidFill>
                  <a:schemeClr val="tx1"/>
                </a:solidFill>
                <a:latin typeface="Arial" panose="020B0604020202020204" pitchFamily="34" charset="0"/>
              </a:rPr>
              <a:t>  </a:t>
            </a:r>
            <a:r>
              <a:rPr lang="en-US" altLang="en-US" sz="2300" dirty="0" err="1">
                <a:solidFill>
                  <a:schemeClr val="tx1"/>
                </a:solidFill>
                <a:latin typeface="Arial" panose="020B0604020202020204" pitchFamily="34" charset="0"/>
              </a:rPr>
              <a:t> в таблиці Product буде поле, яке посилається </a:t>
            </a:r>
            <a:r>
              <a:rPr lang="uk-UA" altLang="en-US" sz="2300" dirty="0" err="1">
                <a:solidFill>
                  <a:schemeClr val="tx1"/>
                </a:solidFill>
                <a:latin typeface="Arial" panose="020B0604020202020204" pitchFamily="34" charset="0"/>
              </a:rPr>
              <a:t>                </a:t>
            </a:r>
            <a:r>
              <a:rPr lang="en-US" altLang="en-US" sz="2300" dirty="0" err="1">
                <a:solidFill>
                  <a:schemeClr val="tx1"/>
                </a:solidFill>
                <a:latin typeface="Arial" panose="020B0604020202020204" pitchFamily="34" charset="0"/>
              </a:rPr>
              <a:t>на первинний ключ таблиці Category. Таке поле називається </a:t>
            </a:r>
            <a:r>
              <a:rPr lang="en-US" altLang="en-US" sz="2300" b="1" dirty="0" err="1">
                <a:solidFill>
                  <a:schemeClr val="tx1"/>
                </a:solidFill>
                <a:latin typeface="Arial" panose="020B0604020202020204" pitchFamily="34" charset="0"/>
              </a:rPr>
              <a:t>зовнішнім ключем</a:t>
            </a:r>
            <a:r>
              <a:rPr lang="en-US" altLang="en-US" sz="2300" dirty="0" err="1">
                <a:solidFill>
                  <a:schemeClr val="tx1"/>
                </a:solidFill>
                <a:latin typeface="Arial" panose="020B0604020202020204" pitchFamily="34" charset="0"/>
              </a:rPr>
              <a:t>. Зовнішнім ключам прийнято </a:t>
            </a:r>
            <a:r>
              <a:rPr lang="uk-UA" sz="2300" dirty="0" err="1">
                <a:solidFill>
                  <a:schemeClr val="tx1"/>
                </a:solidFill>
                <a:latin typeface="Arial" panose="020B0604020202020204" pitchFamily="34" charset="0"/>
              </a:rPr>
              <a:t>додавати</a:t>
            </a:r>
            <a:r>
              <a:rPr lang="en-US" altLang="en-US" sz="2300" dirty="0" err="1">
                <a:solidFill>
                  <a:schemeClr val="tx1"/>
                </a:solidFill>
                <a:latin typeface="Arial" panose="020B0604020202020204" pitchFamily="34" charset="0"/>
              </a:rPr>
              <a:t> перед ім'ям поля префікс id_. Отже, </a:t>
            </a:r>
            <a:r>
              <a:rPr lang="en-US" altLang="en-US" sz="2300" b="1" dirty="0" err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Arial" panose="020B0604020202020204" pitchFamily="34" charset="0"/>
              </a:rPr>
              <a:t>зовнішній ключ – це одне або кілька полів підпорядкованої таблиці, які призначені для зв'язку з головною таблицею. Там зберігаються значення первинного ключа головної таблиці, завдяки чому й забезпечується зв'язок.</a:t>
            </a:r>
            <a:endParaRPr lang="en-US" altLang="en-US" sz="2300" b="1" dirty="0" err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Text Box 17408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uk-UA" alt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Що з цього вийде</a:t>
            </a:r>
            <a:endParaRPr lang="uk-UA" altLang="ru-RU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755" y="1898650"/>
            <a:ext cx="8942070" cy="34385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Text Box 5120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uk-UA" alt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Контрольні питання</a:t>
            </a:r>
            <a:endParaRPr lang="uk-UA" altLang="ru-RU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146" name="Text Box 5121"/>
          <p:cNvSpPr txBox="1"/>
          <p:nvPr/>
        </p:nvSpPr>
        <p:spPr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341630" indent="-341630" defTabSz="457200">
              <a:spcBef>
                <a:spcPts val="800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Що таке вибірка?</a:t>
            </a:r>
            <a:endParaRPr lang="en-US" altLang="en-US" sz="32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1630" indent="-341630" defTabSz="457200">
              <a:spcBef>
                <a:spcPts val="800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Як реалізується сортування вибірки?</a:t>
            </a:r>
            <a:endParaRPr lang="en-US" altLang="en-US" sz="32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1630" indent="-341630" defTabSz="457200">
              <a:spcBef>
                <a:spcPts val="800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Як реалізується </a:t>
            </a:r>
            <a:r>
              <a:rPr lang="uk-UA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рядковий </a:t>
            </a:r>
            <a:r>
              <a:rPr lang="en-US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фільтр?</a:t>
            </a:r>
            <a:endParaRPr lang="en-US" altLang="en-US" sz="32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1630" indent="-341630" defTabSz="457200">
              <a:spcBef>
                <a:spcPts val="800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Шаблони LIKE</a:t>
            </a:r>
            <a:endParaRPr lang="en-US" altLang="en-US" sz="32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1630" indent="-341630" defTabSz="457200">
              <a:spcBef>
                <a:spcPts val="800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Синтаксис INSERT</a:t>
            </a:r>
            <a:endParaRPr lang="en-US" altLang="en-US" sz="32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1630" indent="-341630" defTabSz="457200">
              <a:spcBef>
                <a:spcPts val="800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Синтаксис UPDATE</a:t>
            </a:r>
            <a:endParaRPr lang="en-US" altLang="en-US" sz="32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1630" indent="-341630" defTabSz="457200">
              <a:spcBef>
                <a:spcPts val="800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Синтаксис DELETE</a:t>
            </a:r>
            <a:endParaRPr lang="en-US" altLang="en-US" sz="32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Text Box 18432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uk-UA" alt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Ще питання</a:t>
            </a:r>
            <a:endParaRPr lang="uk-UA" altLang="ru-RU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2770" name="Text Box 18433"/>
          <p:cNvSpPr txBox="1"/>
          <p:nvPr/>
        </p:nvSpPr>
        <p:spPr>
          <a:xfrm>
            <a:off x="608013" y="1530350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775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2900" dirty="0" err="1">
                <a:solidFill>
                  <a:srgbClr val="000000"/>
                </a:solidFill>
                <a:latin typeface="Arial" panose="020B0604020202020204" pitchFamily="34" charset="0"/>
              </a:rPr>
              <a:t>Ну і як же користувач буде працювати </a:t>
            </a:r>
            <a:r>
              <a:rPr lang="uk-UA" altLang="en-US" sz="2900" dirty="0" err="1">
                <a:solidFill>
                  <a:srgbClr val="000000"/>
                </a:solidFill>
                <a:latin typeface="Arial" panose="020B0604020202020204" pitchFamily="34" charset="0"/>
              </a:rPr>
              <a:t>          </a:t>
            </a:r>
            <a:r>
              <a:rPr lang="en-US" altLang="en-US" sz="2900" dirty="0" err="1">
                <a:solidFill>
                  <a:srgbClr val="000000"/>
                </a:solidFill>
                <a:latin typeface="Arial" panose="020B0604020202020204" pitchFamily="34" charset="0"/>
              </a:rPr>
              <a:t>з якимись цифрами замість зрозумілих назв?</a:t>
            </a:r>
            <a:endParaRPr lang="en-US" altLang="en-US" sz="29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defTabSz="457200">
              <a:spcBef>
                <a:spcPts val="775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2900" dirty="0" err="1">
                <a:solidFill>
                  <a:srgbClr val="000000"/>
                </a:solidFill>
                <a:latin typeface="Arial" panose="020B0604020202020204" pitchFamily="34" charset="0"/>
              </a:rPr>
              <a:t>Насправді кінцевий користувач сайту або застосунку ніколи не побачить внутрішню структуру бази даних. Заміна цифр </a:t>
            </a:r>
            <a:r>
              <a:rPr lang="uk-UA" altLang="en-US" sz="2900" dirty="0" err="1">
                <a:solidFill>
                  <a:srgbClr val="000000"/>
                </a:solidFill>
                <a:latin typeface="Arial" panose="020B0604020202020204" pitchFamily="34" charset="0"/>
              </a:rPr>
              <a:t>            </a:t>
            </a:r>
            <a:r>
              <a:rPr lang="en-US" altLang="en-US" sz="2900" dirty="0" err="1">
                <a:solidFill>
                  <a:srgbClr val="000000"/>
                </a:solidFill>
                <a:latin typeface="Arial" panose="020B0604020202020204" pitchFamily="34" charset="0"/>
              </a:rPr>
              <a:t>на текстові значення під час їх відображення для користувача — це завдання програміста, і його вирішення полягає у написанні багатотабличного запиту.</a:t>
            </a:r>
            <a:endParaRPr lang="en-US" altLang="en-US" sz="29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Text Box 19456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uk-UA" alt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Види зв’язків між таблицями</a:t>
            </a:r>
            <a:endParaRPr lang="uk-UA" altLang="ru-RU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4818" name="Text Box 19457"/>
          <p:cNvSpPr txBox="1"/>
          <p:nvPr/>
        </p:nvSpPr>
        <p:spPr>
          <a:xfrm>
            <a:off x="611505" y="1493520"/>
            <a:ext cx="7825105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75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З розглянутого прикладу очевидно, що </a:t>
            </a:r>
            <a:r>
              <a:rPr lang="uk-UA" altLang="en-US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в</a:t>
            </a:r>
            <a:r>
              <a:rPr lang="en-US" altLang="en-US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 нас не просто з'явилася ще одна таблиця, але й, завдяки зовнішньому ключу, ці дві таблиці пов'язані між собою (</a:t>
            </a:r>
            <a:r>
              <a:rPr lang="uk-UA" altLang="en-US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принаймні, в</a:t>
            </a:r>
            <a:r>
              <a:rPr lang="en-US" altLang="en-US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 нашій уяві</a:t>
            </a:r>
            <a:r>
              <a:rPr lang="uk-UA" altLang="en-US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r>
              <a:rPr lang="en-US" altLang="en-US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). </a:t>
            </a:r>
            <a:endParaRPr lang="en-US" altLang="en-US" sz="28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defTabSz="457200">
              <a:spcBef>
                <a:spcPts val="75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endParaRPr lang="en-US" altLang="en-US" sz="28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defTabSz="457200">
              <a:spcBef>
                <a:spcPts val="75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Існує три види зв'язків між таблицями:</a:t>
            </a:r>
            <a:endParaRPr lang="en-US" altLang="en-US" sz="28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indent="-457200" defTabSz="457200">
              <a:spcBef>
                <a:spcPts val="750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один до одного</a:t>
            </a:r>
            <a:endParaRPr lang="en-US" altLang="en-US" sz="28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indent="-457200" defTabSz="457200">
              <a:spcBef>
                <a:spcPts val="750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один до багатьох (або багато до одного)</a:t>
            </a:r>
            <a:endParaRPr lang="en-US" altLang="en-US" sz="28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indent="-457200" defTabSz="457200">
              <a:spcBef>
                <a:spcPts val="750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багато до багатьох</a:t>
            </a:r>
            <a:endParaRPr lang="en-US" altLang="en-US" sz="28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Text Box 20480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altLang="x-none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Один </a:t>
            </a:r>
            <a:r>
              <a:rPr lang="uk-UA" alt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до одного</a:t>
            </a:r>
            <a:endParaRPr lang="uk-UA" altLang="ru-RU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6866" name="Text Box 20481"/>
          <p:cNvSpPr txBox="1"/>
          <p:nvPr/>
        </p:nvSpPr>
        <p:spPr>
          <a:xfrm>
            <a:off x="468313" y="1385888"/>
            <a:ext cx="8207375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625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Позначення зв'язку: </a:t>
            </a:r>
            <a:r>
              <a:rPr lang="en-US" altLang="en-US" sz="2500" b="1" dirty="0" err="1">
                <a:solidFill>
                  <a:srgbClr val="000000"/>
                </a:solidFill>
                <a:latin typeface="Arial" panose="020B0604020202020204" pitchFamily="34" charset="0"/>
              </a:rPr>
              <a:t>1:1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en-US" sz="25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defTabSz="457200">
              <a:spcBef>
                <a:spcPts val="625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2500" b="1" dirty="0" err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Arial" panose="020B0604020202020204" pitchFamily="34" charset="0"/>
              </a:rPr>
              <a:t>Таблиці пов'язані за схемою </a:t>
            </a:r>
            <a:r>
              <a:rPr lang="en-US" altLang="en-US" sz="2500" b="1" dirty="0" err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Arial" panose="020B0604020202020204" pitchFamily="34" charset="0"/>
              </a:rPr>
              <a:t>«</a:t>
            </a:r>
            <a:r>
              <a:rPr lang="en-US" altLang="en-US" sz="2500" b="1" dirty="0" err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Arial" panose="020B0604020202020204" pitchFamily="34" charset="0"/>
              </a:rPr>
              <a:t>один-до-одного</a:t>
            </a:r>
            <a:r>
              <a:rPr lang="en-US" altLang="en-US" sz="2500" b="1" dirty="0" err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Arial" panose="020B0604020202020204" pitchFamily="34" charset="0"/>
              </a:rPr>
              <a:t>»</a:t>
            </a:r>
            <a:r>
              <a:rPr lang="en-US" altLang="en-US" sz="2500" b="1" dirty="0" err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Arial" panose="020B0604020202020204" pitchFamily="34" charset="0"/>
              </a:rPr>
              <a:t>, якщо кожному запису з першої таблиці відповідає 1 або 0 записів у другій таблиці</a:t>
            </a:r>
            <a:r>
              <a:rPr lang="uk-UA" altLang="en-US" sz="2500" b="1" dirty="0" err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Arial" panose="020B0604020202020204" pitchFamily="34" charset="0"/>
              </a:rPr>
              <a:t>, і навпаки.</a:t>
            </a:r>
            <a:endParaRPr lang="en-US" altLang="en-US" sz="2500" b="1" dirty="0" err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Arial" panose="020B0604020202020204" pitchFamily="34" charset="0"/>
            </a:endParaRPr>
          </a:p>
          <a:p>
            <a:pPr defTabSz="457200">
              <a:spcBef>
                <a:spcPts val="625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Наприклад: таблиця 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«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Люди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»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 і таблиця 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«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Внутрішні паспорти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»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. Дійсно, згідно із законодавством України, у кожного громадянина може бути тільки один внутрішній паспорт (який можна </a:t>
            </a:r>
            <a:r>
              <a:rPr lang="uk-UA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випадково загубити, або не отримати через малий вік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). Ще приклад: 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«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Люди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»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 і 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«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Ідентифікаційні коди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»</a:t>
            </a:r>
            <a:r>
              <a:rPr lang="uk-UA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Цей зв'язок використовується рідше за інші два.</a:t>
            </a:r>
            <a:endParaRPr lang="en-US" altLang="en-US" sz="25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Text Box 20480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uk-UA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Ще приклади 1:1</a:t>
            </a:r>
            <a:endParaRPr lang="uk-UA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6866" name="Text Box 20481"/>
          <p:cNvSpPr txBox="1"/>
          <p:nvPr/>
        </p:nvSpPr>
        <p:spPr>
          <a:xfrm>
            <a:off x="468313" y="1385888"/>
            <a:ext cx="8207375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342900" indent="-342900" defTabSz="457200">
              <a:spcBef>
                <a:spcPts val="625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Працівник заводу та його пропуск</a:t>
            </a:r>
            <a:endParaRPr lang="en-US" altLang="en-US" sz="25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 defTabSz="457200">
              <a:spcBef>
                <a:spcPts val="625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Працівник та його контракт</a:t>
            </a:r>
            <a:endParaRPr lang="en-US" altLang="en-US" sz="25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 defTabSz="457200">
              <a:spcBef>
                <a:spcPts val="625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Автомобіль та його техпаспорт</a:t>
            </a:r>
            <a:endParaRPr lang="en-US" altLang="en-US" sz="25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 defTabSz="457200">
              <a:spcBef>
                <a:spcPts val="625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Студент та його залікова книжка</a:t>
            </a:r>
            <a:endParaRPr lang="en-US" altLang="en-US" sz="25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 defTabSz="457200">
              <a:spcBef>
                <a:spcPts val="625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Навчальний курс та сертифікат про його проходження</a:t>
            </a:r>
            <a:endParaRPr lang="en-US" altLang="en-US" sz="25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 defTabSz="457200">
              <a:spcBef>
                <a:spcPts val="625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Пацієнт та його сімейний лікар</a:t>
            </a:r>
            <a:endParaRPr lang="en-US" altLang="en-US" sz="25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 defTabSz="457200">
              <a:spcBef>
                <a:spcPts val="625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Людина та її життя</a:t>
            </a:r>
            <a:endParaRPr lang="en-US" altLang="en-US" sz="25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 defTabSz="457200">
              <a:spcBef>
                <a:spcPts val="625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Людина та її місце прописки</a:t>
            </a:r>
            <a:endParaRPr lang="en-US" altLang="en-US" sz="25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Text Box 21504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uk-UA" alt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Один до багатьох</a:t>
            </a:r>
            <a:endParaRPr lang="uk-UA" altLang="ru-RU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8914" name="Text Box 21505"/>
          <p:cNvSpPr txBox="1"/>
          <p:nvPr/>
        </p:nvSpPr>
        <p:spPr>
          <a:xfrm>
            <a:off x="468313" y="1385888"/>
            <a:ext cx="8207375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625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Позначення зв'язку: </a:t>
            </a:r>
            <a:r>
              <a:rPr lang="en-US" altLang="en-US" sz="2500" b="1" dirty="0" err="1">
                <a:solidFill>
                  <a:srgbClr val="000000"/>
                </a:solidFill>
                <a:latin typeface="Arial" panose="020B0604020202020204" pitchFamily="34" charset="0"/>
              </a:rPr>
              <a:t>1:M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en-US" sz="25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defTabSz="457200">
              <a:spcBef>
                <a:spcPts val="625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2500" b="1" dirty="0" err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Arial" panose="020B0604020202020204" pitchFamily="34" charset="0"/>
              </a:rPr>
              <a:t>Між таблицями є зв'язок </a:t>
            </a:r>
            <a:r>
              <a:rPr lang="en-US" altLang="en-US" sz="2500" b="1" dirty="0" err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Arial" panose="020B0604020202020204" pitchFamily="34" charset="0"/>
              </a:rPr>
              <a:t>«</a:t>
            </a:r>
            <a:r>
              <a:rPr lang="en-US" altLang="en-US" sz="2500" b="1" dirty="0" err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Arial" panose="020B0604020202020204" pitchFamily="34" charset="0"/>
              </a:rPr>
              <a:t>один-до-багатьох</a:t>
            </a:r>
            <a:r>
              <a:rPr lang="en-US" altLang="en-US" sz="2500" b="1" dirty="0" err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Arial" panose="020B0604020202020204" pitchFamily="34" charset="0"/>
              </a:rPr>
              <a:t>»</a:t>
            </a:r>
            <a:r>
              <a:rPr lang="en-US" altLang="en-US" sz="2500" b="1" dirty="0" err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Arial" panose="020B0604020202020204" pitchFamily="34" charset="0"/>
              </a:rPr>
              <a:t>, якщо кожному запису з першої таблиці відповідає будь-яка кількість записів з другої таблиці, </a:t>
            </a:r>
            <a:r>
              <a:rPr lang="uk-UA" altLang="en-US" sz="2500" b="1" dirty="0" err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Arial" panose="020B0604020202020204" pitchFamily="34" charset="0"/>
              </a:rPr>
              <a:t>АЛЕ</a:t>
            </a:r>
            <a:r>
              <a:rPr lang="en-US" altLang="en-US" sz="2500" b="1" dirty="0" err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Arial" panose="020B0604020202020204" pitchFamily="34" charset="0"/>
              </a:rPr>
              <a:t>! при цьому кожному запису з другої таблиці відповідає максимум 1 запис з першої таблиці.</a:t>
            </a:r>
            <a:endParaRPr lang="en-US" altLang="en-US" sz="2500" b="1" dirty="0" err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Arial" panose="020B0604020202020204" pitchFamily="34" charset="0"/>
            </a:endParaRPr>
          </a:p>
          <a:p>
            <a:pPr defTabSz="457200">
              <a:spcBef>
                <a:spcPts val="625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На практиці ц</a:t>
            </a:r>
            <a:r>
              <a:rPr lang="uk-UA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ей 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зв'язок </a:t>
            </a:r>
            <a:r>
              <a:rPr lang="uk-UA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використовується найчастіше 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у сучасних реляційних базах даних. Наприклад, так можна з'єднати таблиці 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«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Матері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»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 та 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«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Діти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»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«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Спеціалізації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»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 та 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«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Групи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»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en-US" sz="25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Text Box 20480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uk-UA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Ще приклади 1:М</a:t>
            </a:r>
            <a:endParaRPr lang="uk-UA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6866" name="Text Box 20481"/>
          <p:cNvSpPr txBox="1"/>
          <p:nvPr/>
        </p:nvSpPr>
        <p:spPr>
          <a:xfrm>
            <a:off x="468313" y="1385888"/>
            <a:ext cx="8207375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342900" indent="-342900" defTabSz="457200">
              <a:spcBef>
                <a:spcPts val="625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Користувачі та їхні коментарі в інстаграмі</a:t>
            </a:r>
            <a:endParaRPr lang="en-US" altLang="en-US" sz="25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 defTabSz="457200">
              <a:spcBef>
                <a:spcPts val="625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Працівники та їхні персональні звіти</a:t>
            </a:r>
            <a:endParaRPr lang="en-US" altLang="en-US" sz="25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 defTabSz="457200">
              <a:spcBef>
                <a:spcPts val="625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Країни та їхні міста</a:t>
            </a:r>
            <a:endParaRPr lang="en-US" altLang="en-US" sz="25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 defTabSz="457200">
              <a:spcBef>
                <a:spcPts val="625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Школа та її класи</a:t>
            </a:r>
            <a:endParaRPr lang="en-US" altLang="en-US" sz="25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 defTabSz="457200">
              <a:spcBef>
                <a:spcPts val="625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Бренд та його продукція</a:t>
            </a:r>
            <a:endParaRPr lang="en-US" altLang="en-US" sz="25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 defTabSz="457200">
              <a:spcBef>
                <a:spcPts val="625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Засідання в Teams та його учасники</a:t>
            </a:r>
            <a:endParaRPr lang="en-US" altLang="en-US" sz="25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 defTabSz="457200">
              <a:spcBef>
                <a:spcPts val="625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Стіл та його ніжки</a:t>
            </a:r>
            <a:endParaRPr lang="en-US" altLang="en-US" sz="25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 defTabSz="457200">
              <a:spcBef>
                <a:spcPts val="625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Квартира та її кімнати</a:t>
            </a:r>
            <a:endParaRPr lang="en-US" altLang="en-US" sz="25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 defTabSz="457200">
              <a:spcBef>
                <a:spcPts val="625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Навчальна група та її студенти</a:t>
            </a:r>
            <a:endParaRPr lang="en-US" altLang="en-US" sz="25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Text Box 22528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uk-UA" alt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Багато до багатьох</a:t>
            </a:r>
            <a:endParaRPr lang="uk-UA" altLang="ru-RU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0962" name="Text Box 22529"/>
          <p:cNvSpPr txBox="1"/>
          <p:nvPr/>
        </p:nvSpPr>
        <p:spPr>
          <a:xfrm>
            <a:off x="468313" y="1385888"/>
            <a:ext cx="8207375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625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Позначення зв'язку: </a:t>
            </a:r>
            <a:r>
              <a:rPr lang="en-US" altLang="en-US" sz="2500" b="1" dirty="0" err="1">
                <a:solidFill>
                  <a:srgbClr val="000000"/>
                </a:solidFill>
                <a:latin typeface="Arial" panose="020B0604020202020204" pitchFamily="34" charset="0"/>
              </a:rPr>
              <a:t>N:M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en-US" sz="25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defTabSz="457200">
              <a:spcBef>
                <a:spcPts val="625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2500" b="1" dirty="0" err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Arial" panose="020B0604020202020204" pitchFamily="34" charset="0"/>
              </a:rPr>
              <a:t>Між таблицями є зв'язок </a:t>
            </a:r>
            <a:r>
              <a:rPr lang="en-US" altLang="en-US" sz="2500" b="1" dirty="0" err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Arial" panose="020B0604020202020204" pitchFamily="34" charset="0"/>
              </a:rPr>
              <a:t>«</a:t>
            </a:r>
            <a:r>
              <a:rPr lang="en-US" altLang="en-US" sz="2500" b="1" dirty="0" err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Arial" panose="020B0604020202020204" pitchFamily="34" charset="0"/>
              </a:rPr>
              <a:t>багато-до-багатьох</a:t>
            </a:r>
            <a:r>
              <a:rPr lang="en-US" altLang="en-US" sz="2500" b="1" dirty="0" err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Arial" panose="020B0604020202020204" pitchFamily="34" charset="0"/>
              </a:rPr>
              <a:t>»</a:t>
            </a:r>
            <a:r>
              <a:rPr lang="en-US" altLang="en-US" sz="2500" b="1" dirty="0" err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Arial" panose="020B0604020202020204" pitchFamily="34" charset="0"/>
              </a:rPr>
              <a:t>, якщо кожному запису з першої таблиці відповідає будь-яка кількість записів з другої таблиці, і навпаки.</a:t>
            </a:r>
            <a:endParaRPr lang="en-US" altLang="en-US" sz="2500" b="1" dirty="0" err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Arial" panose="020B0604020202020204" pitchFamily="34" charset="0"/>
            </a:endParaRPr>
          </a:p>
          <a:p>
            <a:pPr defTabSz="457200">
              <a:spcBef>
                <a:spcPts val="625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Приклад: таблиця 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«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Дисципліни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»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 та таблиця 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«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Викладачі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»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. Кожна дисципліна може викладатися кількома викладачами, але й кожен викладач може викладати кілька різних дисциплін. Інший приклад: 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«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Люди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»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 та 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«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Захоплення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»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en-US" sz="25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Text Box 20480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uk-UA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Ще приклади </a:t>
            </a:r>
            <a:r>
              <a:rPr lang="en-US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N:M</a:t>
            </a:r>
            <a:endParaRPr lang="en-US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6866" name="Text Box 20481"/>
          <p:cNvSpPr txBox="1"/>
          <p:nvPr/>
        </p:nvSpPr>
        <p:spPr>
          <a:xfrm>
            <a:off x="468313" y="1385888"/>
            <a:ext cx="8207375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342900" indent="-342900" defTabSz="457200">
              <a:spcBef>
                <a:spcPts val="625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Автори та книги</a:t>
            </a:r>
            <a:endParaRPr lang="en-US" altLang="en-US" sz="25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 defTabSz="457200">
              <a:spcBef>
                <a:spcPts val="625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Користувачі та групи в соцмережах</a:t>
            </a:r>
            <a:endParaRPr lang="en-US" altLang="en-US" sz="25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 defTabSz="457200">
              <a:spcBef>
                <a:spcPts val="625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Фільми та актори</a:t>
            </a:r>
            <a:endParaRPr lang="en-US" altLang="en-US" sz="25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 defTabSz="457200">
              <a:spcBef>
                <a:spcPts val="625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Люди та їхнє майно</a:t>
            </a:r>
            <a:endParaRPr lang="en-US" altLang="en-US" sz="25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 defTabSz="457200">
              <a:spcBef>
                <a:spcPts val="625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Студенти та викладачі</a:t>
            </a:r>
            <a:endParaRPr lang="en-US" altLang="en-US" sz="25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 defTabSz="457200">
              <a:spcBef>
                <a:spcPts val="625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Товари та категорії</a:t>
            </a:r>
            <a:endParaRPr lang="en-US" altLang="en-US" sz="25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 defTabSz="457200">
              <a:spcBef>
                <a:spcPts val="625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Музичні альбоми та композиції</a:t>
            </a:r>
            <a:endParaRPr lang="en-US" altLang="en-US" sz="25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 defTabSz="457200">
              <a:spcBef>
                <a:spcPts val="625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Дисципліни та навчальні плани</a:t>
            </a:r>
            <a:endParaRPr lang="en-US" altLang="en-US" sz="25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Text Box 20480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Практика</a:t>
            </a:r>
            <a:endParaRPr lang="ru-RU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6866" name="Text Box 20481"/>
          <p:cNvSpPr txBox="1"/>
          <p:nvPr/>
        </p:nvSpPr>
        <p:spPr>
          <a:xfrm>
            <a:off x="468313" y="1385888"/>
            <a:ext cx="8207375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342900" indent="-342900" defTabSz="457200">
              <a:spcBef>
                <a:spcPts val="625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Люди та захоплення:</a:t>
            </a:r>
            <a:endParaRPr lang="en-US" altLang="en-US" sz="25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800100" lvl="1" indent="-342900" defTabSz="457200">
              <a:spcBef>
                <a:spcPts val="625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Фотографія</a:t>
            </a:r>
            <a:endParaRPr lang="en-US" altLang="en-US" sz="25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800100" lvl="1" indent="-342900" defTabSz="457200">
              <a:spcBef>
                <a:spcPts val="625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Спорт</a:t>
            </a:r>
            <a:endParaRPr lang="en-US" altLang="en-US" sz="25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800100" lvl="1" indent="-342900" defTabSz="457200">
              <a:spcBef>
                <a:spcPts val="625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Читання</a:t>
            </a:r>
            <a:endParaRPr lang="en-US" altLang="en-US" sz="25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800100" lvl="1" indent="-342900" defTabSz="457200">
              <a:spcBef>
                <a:spcPts val="625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Музика</a:t>
            </a:r>
            <a:endParaRPr lang="en-US" altLang="en-US" sz="25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800100" lvl="1" indent="-342900" defTabSz="457200">
              <a:spcBef>
                <a:spcPts val="625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Кулінарія</a:t>
            </a:r>
            <a:endParaRPr lang="en-US" altLang="en-US" sz="25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800100" lvl="1" indent="-342900" defTabSz="457200">
              <a:spcBef>
                <a:spcPts val="625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Подорожі</a:t>
            </a:r>
            <a:endParaRPr lang="en-US" altLang="en-US" sz="25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800100" lvl="1" indent="-342900" defTabSz="457200">
              <a:spcBef>
                <a:spcPts val="625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Малювання</a:t>
            </a:r>
            <a:endParaRPr lang="en-US" altLang="en-US" sz="25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800100" lvl="1" indent="-342900" defTabSz="457200">
              <a:spcBef>
                <a:spcPts val="625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Відеоігри</a:t>
            </a:r>
            <a:endParaRPr lang="en-US" altLang="en-US" sz="25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800100" lvl="1" indent="-342900" defTabSz="457200">
              <a:spcBef>
                <a:spcPts val="625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Танці</a:t>
            </a:r>
            <a:endParaRPr lang="en-US" altLang="en-US" sz="25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Text Box 23552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altLang="x-none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Таблиц</a:t>
            </a:r>
            <a:r>
              <a:rPr lang="uk-UA" altLang="x-none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я</a:t>
            </a:r>
            <a:r>
              <a:rPr lang="ru-RU" altLang="x-none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-тэг</a:t>
            </a:r>
            <a:endParaRPr lang="ru-RU" altLang="x-none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3010" name="Text Box 23553"/>
          <p:cNvSpPr txBox="1"/>
          <p:nvPr/>
        </p:nvSpPr>
        <p:spPr>
          <a:xfrm>
            <a:off x="609600" y="1385888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625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Фізично не існує способу реалізувати зв'язок 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«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багато-до-багатьох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»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 безпосередньо між двома таблицями. Замість цього такий зв'язок реалізується за допомогою додаткової таблиці, яка називається 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«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тег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»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 (або 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«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проміжна таблиця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»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), і двох зв'язків 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«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один-до-багатьох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»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en-US" sz="25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defTabSz="457200">
              <a:spcBef>
                <a:spcPts val="625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endParaRPr lang="en-US" altLang="en-US" sz="25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defTabSz="457200">
              <a:spcBef>
                <a:spcPts val="625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Ця проміжна таблиця містить зовнішні ключі, що посилаються на обидві основні таблиці, тим самим створюючи зв'язок між ними. Наприклад, для зв'язку між таблицями 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«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Користувачі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»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 та 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«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Групи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»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 в соцмережах можна створити проміжну таблицю 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«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Користувачі_Групи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»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, яка буде містити два зовнішніх ключа: один для 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«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Користувачів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»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, а інший для 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«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Груп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»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. Таким чином, кожен користувач може бути учасником кількох груп, а кожна група може містити кількох користувачів.</a:t>
            </a:r>
            <a:endParaRPr lang="en-US" altLang="en-US" sz="25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43011" name="Picture 235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850" y="4000500"/>
            <a:ext cx="8496300" cy="28622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ext Box 6144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uk-UA" alt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Зростання складності </a:t>
            </a:r>
            <a:endParaRPr lang="uk-UA" altLang="ru-RU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194" name="Text Box 6145"/>
          <p:cNvSpPr txBox="1"/>
          <p:nvPr/>
        </p:nvSpPr>
        <p:spPr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775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3100" dirty="0" err="1">
                <a:solidFill>
                  <a:srgbClr val="000000"/>
                </a:solidFill>
                <a:latin typeface="Arial" panose="020B0604020202020204" pitchFamily="34" charset="0"/>
              </a:rPr>
              <a:t>Основною проблемою при розробці БД є проблема зростання складності реалізації проєкту з часом. Уявити предметну область в тому вигляді, в якому вона існує насправді в реальному світі,</a:t>
            </a:r>
            <a:r>
              <a:rPr lang="uk-UA" altLang="en-US" sz="3100" dirty="0" err="1">
                <a:solidFill>
                  <a:srgbClr val="000000"/>
                </a:solidFill>
                <a:latin typeface="Arial" panose="020B0604020202020204" pitchFamily="34" charset="0"/>
              </a:rPr>
              <a:t>          </a:t>
            </a:r>
            <a:r>
              <a:rPr lang="en-US" altLang="en-US" sz="3100" dirty="0" err="1">
                <a:solidFill>
                  <a:srgbClr val="000000"/>
                </a:solidFill>
                <a:latin typeface="Arial" panose="020B0604020202020204" pitchFamily="34" charset="0"/>
              </a:rPr>
              <a:t> за допомогою однієї таблиці практично неможливо.</a:t>
            </a:r>
            <a:endParaRPr lang="en-US" altLang="en-US" sz="31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Rectangles 6146"/>
          <p:cNvSpPr/>
          <p:nvPr/>
        </p:nvSpPr>
        <p:spPr>
          <a:xfrm>
            <a:off x="0" y="6372225"/>
            <a:ext cx="9144000" cy="36957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t" anchorCtr="0">
            <a:spAutoFit/>
          </a:bodyPr>
          <a:p>
            <a:pPr algn="ctr"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ru-RU" altLang="x-none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Text Box 24576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uk-UA" alt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Зв’язок батько-нащадок</a:t>
            </a:r>
            <a:endParaRPr lang="uk-UA" altLang="ru-RU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5058" name="Text Box 24577"/>
          <p:cNvSpPr txBox="1"/>
          <p:nvPr/>
        </p:nvSpPr>
        <p:spPr>
          <a:xfrm>
            <a:off x="520700" y="1426845"/>
            <a:ext cx="8013700" cy="447738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70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uk-UA" altLang="en-US" sz="2100" dirty="0" err="1">
                <a:solidFill>
                  <a:srgbClr val="000000"/>
                </a:solidFill>
                <a:latin typeface="Arial" panose="020B0604020202020204" pitchFamily="34" charset="0"/>
              </a:rPr>
              <a:t>І</a:t>
            </a:r>
            <a:r>
              <a:rPr lang="en-US" altLang="en-US" sz="2100" dirty="0" err="1">
                <a:solidFill>
                  <a:srgbClr val="000000"/>
                </a:solidFill>
                <a:latin typeface="Arial" panose="020B0604020202020204" pitchFamily="34" charset="0"/>
              </a:rPr>
              <a:t>снує ще одне позначення зв'язку між двома таблицями: </a:t>
            </a:r>
            <a:r>
              <a:rPr lang="en-US" altLang="en-US" sz="2100" dirty="0" err="1">
                <a:solidFill>
                  <a:srgbClr val="000000"/>
                </a:solidFill>
                <a:latin typeface="Arial" panose="020B0604020202020204" pitchFamily="34" charset="0"/>
              </a:rPr>
              <a:t>«</a:t>
            </a:r>
            <a:r>
              <a:rPr lang="en-US" altLang="en-US" sz="2100" dirty="0" err="1">
                <a:solidFill>
                  <a:srgbClr val="000000"/>
                </a:solidFill>
                <a:latin typeface="Arial" panose="020B0604020202020204" pitchFamily="34" charset="0"/>
              </a:rPr>
              <a:t>батько-</a:t>
            </a:r>
            <a:r>
              <a:rPr lang="uk-UA" altLang="en-US" sz="2100" dirty="0" err="1">
                <a:solidFill>
                  <a:srgbClr val="000000"/>
                </a:solidFill>
                <a:latin typeface="Arial" panose="020B0604020202020204" pitchFamily="34" charset="0"/>
              </a:rPr>
              <a:t>нащадок</a:t>
            </a:r>
            <a:r>
              <a:rPr lang="en-US" altLang="en-US" sz="2100" dirty="0" err="1">
                <a:solidFill>
                  <a:srgbClr val="000000"/>
                </a:solidFill>
                <a:latin typeface="Arial" panose="020B0604020202020204" pitchFamily="34" charset="0"/>
              </a:rPr>
              <a:t>»</a:t>
            </a:r>
            <a:r>
              <a:rPr lang="en-US" altLang="en-US" sz="2100" dirty="0" err="1">
                <a:solidFill>
                  <a:srgbClr val="000000"/>
                </a:solidFill>
                <a:latin typeface="Arial" panose="020B0604020202020204" pitchFamily="34" charset="0"/>
              </a:rPr>
              <a:t>. Якщо перша таблиця містить зовнішній ключ, що посилається на другу таблицю, то кажуть, що перша таблиця є пот</a:t>
            </a:r>
            <a:r>
              <a:rPr lang="uk-UA" altLang="en-US" sz="2100" dirty="0" err="1">
                <a:solidFill>
                  <a:srgbClr val="000000"/>
                </a:solidFill>
                <a:latin typeface="Arial" panose="020B0604020202020204" pitchFamily="34" charset="0"/>
              </a:rPr>
              <a:t>о</a:t>
            </a:r>
            <a:r>
              <a:rPr lang="en-US" altLang="en-US" sz="2100" dirty="0" err="1">
                <a:solidFill>
                  <a:srgbClr val="000000"/>
                </a:solidFill>
                <a:latin typeface="Arial" panose="020B0604020202020204" pitchFamily="34" charset="0"/>
              </a:rPr>
              <a:t>мком (дочірньою), а друга таблиця – батьківською.</a:t>
            </a:r>
            <a:endParaRPr lang="en-US" altLang="en-US" sz="21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defTabSz="457200">
              <a:spcBef>
                <a:spcPts val="70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2100" dirty="0" err="1">
                <a:solidFill>
                  <a:srgbClr val="000000"/>
                </a:solidFill>
                <a:latin typeface="Arial" panose="020B0604020202020204" pitchFamily="34" charset="0"/>
              </a:rPr>
              <a:t>У прикладі з таблицями </a:t>
            </a:r>
            <a:r>
              <a:rPr lang="en-US" altLang="en-US" sz="2100" dirty="0" err="1">
                <a:solidFill>
                  <a:srgbClr val="000000"/>
                </a:solidFill>
                <a:latin typeface="Arial" panose="020B0604020202020204" pitchFamily="34" charset="0"/>
              </a:rPr>
              <a:t>«</a:t>
            </a:r>
            <a:r>
              <a:rPr lang="en-US" altLang="en-US" sz="2100" dirty="0" err="1">
                <a:solidFill>
                  <a:srgbClr val="000000"/>
                </a:solidFill>
                <a:latin typeface="Arial" panose="020B0604020202020204" pitchFamily="34" charset="0"/>
              </a:rPr>
              <a:t>Продукти</a:t>
            </a:r>
            <a:r>
              <a:rPr lang="en-US" altLang="en-US" sz="2100" dirty="0" err="1">
                <a:solidFill>
                  <a:srgbClr val="000000"/>
                </a:solidFill>
                <a:latin typeface="Arial" panose="020B0604020202020204" pitchFamily="34" charset="0"/>
              </a:rPr>
              <a:t>»</a:t>
            </a:r>
            <a:r>
              <a:rPr lang="en-US" altLang="en-US" sz="2100" dirty="0" err="1">
                <a:solidFill>
                  <a:srgbClr val="000000"/>
                </a:solidFill>
                <a:latin typeface="Arial" panose="020B0604020202020204" pitchFamily="34" charset="0"/>
              </a:rPr>
              <a:t> та </a:t>
            </a:r>
            <a:r>
              <a:rPr lang="en-US" altLang="en-US" sz="2100" dirty="0" err="1">
                <a:solidFill>
                  <a:srgbClr val="000000"/>
                </a:solidFill>
                <a:latin typeface="Arial" panose="020B0604020202020204" pitchFamily="34" charset="0"/>
              </a:rPr>
              <a:t>«</a:t>
            </a:r>
            <a:r>
              <a:rPr lang="en-US" altLang="en-US" sz="2100" dirty="0" err="1">
                <a:solidFill>
                  <a:srgbClr val="000000"/>
                </a:solidFill>
                <a:latin typeface="Arial" panose="020B0604020202020204" pitchFamily="34" charset="0"/>
              </a:rPr>
              <a:t>Категорії</a:t>
            </a:r>
            <a:r>
              <a:rPr lang="en-US" altLang="en-US" sz="2100" dirty="0" err="1">
                <a:solidFill>
                  <a:srgbClr val="000000"/>
                </a:solidFill>
                <a:latin typeface="Arial" panose="020B0604020202020204" pitchFamily="34" charset="0"/>
              </a:rPr>
              <a:t>»</a:t>
            </a:r>
            <a:r>
              <a:rPr lang="en-US" altLang="en-US" sz="2100" dirty="0" err="1">
                <a:solidFill>
                  <a:srgbClr val="000000"/>
                </a:solidFill>
                <a:latin typeface="Arial" panose="020B0604020202020204" pitchFamily="34" charset="0"/>
              </a:rPr>
              <a:t>, таблиця </a:t>
            </a:r>
            <a:r>
              <a:rPr lang="en-US" altLang="en-US" sz="2100" dirty="0" err="1">
                <a:solidFill>
                  <a:srgbClr val="000000"/>
                </a:solidFill>
                <a:latin typeface="Arial" panose="020B0604020202020204" pitchFamily="34" charset="0"/>
              </a:rPr>
              <a:t>«</a:t>
            </a:r>
            <a:r>
              <a:rPr lang="en-US" altLang="en-US" sz="2100" dirty="0" err="1">
                <a:solidFill>
                  <a:srgbClr val="000000"/>
                </a:solidFill>
                <a:latin typeface="Arial" panose="020B0604020202020204" pitchFamily="34" charset="0"/>
              </a:rPr>
              <a:t>Категорії</a:t>
            </a:r>
            <a:r>
              <a:rPr lang="en-US" altLang="en-US" sz="2100" dirty="0" err="1">
                <a:solidFill>
                  <a:srgbClr val="000000"/>
                </a:solidFill>
                <a:latin typeface="Arial" panose="020B0604020202020204" pitchFamily="34" charset="0"/>
              </a:rPr>
              <a:t>»</a:t>
            </a:r>
            <a:r>
              <a:rPr lang="en-US" altLang="en-US" sz="2100" dirty="0" err="1">
                <a:solidFill>
                  <a:srgbClr val="000000"/>
                </a:solidFill>
                <a:latin typeface="Arial" panose="020B0604020202020204" pitchFamily="34" charset="0"/>
              </a:rPr>
              <a:t> є батьківською, оскільки саме вона містить основні категорії, а таблиця </a:t>
            </a:r>
            <a:r>
              <a:rPr lang="en-US" altLang="en-US" sz="2100" dirty="0" err="1">
                <a:solidFill>
                  <a:srgbClr val="000000"/>
                </a:solidFill>
                <a:latin typeface="Arial" panose="020B0604020202020204" pitchFamily="34" charset="0"/>
              </a:rPr>
              <a:t>«</a:t>
            </a:r>
            <a:r>
              <a:rPr lang="en-US" altLang="en-US" sz="2100" dirty="0" err="1">
                <a:solidFill>
                  <a:srgbClr val="000000"/>
                </a:solidFill>
                <a:latin typeface="Arial" panose="020B0604020202020204" pitchFamily="34" charset="0"/>
              </a:rPr>
              <a:t>Продукти</a:t>
            </a:r>
            <a:r>
              <a:rPr lang="en-US" altLang="en-US" sz="2100" dirty="0" err="1">
                <a:solidFill>
                  <a:srgbClr val="000000"/>
                </a:solidFill>
                <a:latin typeface="Arial" panose="020B0604020202020204" pitchFamily="34" charset="0"/>
              </a:rPr>
              <a:t>»</a:t>
            </a:r>
            <a:r>
              <a:rPr lang="en-US" altLang="en-US" sz="2100" dirty="0" err="1">
                <a:solidFill>
                  <a:srgbClr val="000000"/>
                </a:solidFill>
                <a:latin typeface="Arial" panose="020B0604020202020204" pitchFamily="34" charset="0"/>
              </a:rPr>
              <a:t> є дочірньою, оскільки кожен продукт відноситься до певної категорії, вказаної через зовнішній ключ в таблиці </a:t>
            </a:r>
            <a:r>
              <a:rPr lang="en-US" altLang="en-US" sz="2100" dirty="0" err="1">
                <a:solidFill>
                  <a:srgbClr val="000000"/>
                </a:solidFill>
                <a:latin typeface="Arial" panose="020B0604020202020204" pitchFamily="34" charset="0"/>
              </a:rPr>
              <a:t>«</a:t>
            </a:r>
            <a:r>
              <a:rPr lang="en-US" altLang="en-US" sz="2100" dirty="0" err="1">
                <a:solidFill>
                  <a:srgbClr val="000000"/>
                </a:solidFill>
                <a:latin typeface="Arial" panose="020B0604020202020204" pitchFamily="34" charset="0"/>
              </a:rPr>
              <a:t>Продукти</a:t>
            </a:r>
            <a:r>
              <a:rPr lang="en-US" altLang="en-US" sz="2100" dirty="0" err="1">
                <a:solidFill>
                  <a:srgbClr val="000000"/>
                </a:solidFill>
                <a:latin typeface="Arial" panose="020B0604020202020204" pitchFamily="34" charset="0"/>
              </a:rPr>
              <a:t>»</a:t>
            </a:r>
            <a:r>
              <a:rPr lang="en-US" altLang="en-US" sz="2100" dirty="0" err="1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en-US" sz="21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defTabSz="457200">
              <a:spcBef>
                <a:spcPts val="70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2100" dirty="0" err="1">
                <a:solidFill>
                  <a:srgbClr val="000000"/>
                </a:solidFill>
                <a:latin typeface="Arial" panose="020B0604020202020204" pitchFamily="34" charset="0"/>
              </a:rPr>
              <a:t>Цей тип зв'язку часто використовують для організації ієрархії, де одна таблиця містить загальні дані (батьківська таблиця), а інша — конкретні елементи або підкатегорії (дочірня таблиця).</a:t>
            </a:r>
            <a:endParaRPr lang="en-US" altLang="en-US" sz="21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Text Box 26624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uk-UA" alt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Обмеження зовнішнього ключа</a:t>
            </a:r>
            <a:endParaRPr lang="uk-UA" altLang="ru-RU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7106" name="Text Box 26625"/>
          <p:cNvSpPr txBox="1"/>
          <p:nvPr/>
        </p:nvSpPr>
        <p:spPr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75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3000" dirty="0" err="1">
                <a:solidFill>
                  <a:srgbClr val="000000"/>
                </a:solidFill>
                <a:latin typeface="Arial" panose="020B0604020202020204" pitchFamily="34" charset="0"/>
              </a:rPr>
              <a:t>Припустимо, з таблиці </a:t>
            </a:r>
            <a:r>
              <a:rPr lang="en-US" altLang="en-US" sz="3000" dirty="0" err="1">
                <a:solidFill>
                  <a:srgbClr val="000000"/>
                </a:solidFill>
                <a:latin typeface="Arial" panose="020B0604020202020204" pitchFamily="34" charset="0"/>
              </a:rPr>
              <a:t>«</a:t>
            </a:r>
            <a:r>
              <a:rPr lang="en-US" altLang="en-US" sz="3000" dirty="0" err="1">
                <a:solidFill>
                  <a:srgbClr val="000000"/>
                </a:solidFill>
                <a:latin typeface="Arial" panose="020B0604020202020204" pitchFamily="34" charset="0"/>
              </a:rPr>
              <a:t>Категорії</a:t>
            </a:r>
            <a:r>
              <a:rPr lang="en-US" altLang="en-US" sz="3000" dirty="0" err="1">
                <a:solidFill>
                  <a:srgbClr val="000000"/>
                </a:solidFill>
                <a:latin typeface="Arial" panose="020B0604020202020204" pitchFamily="34" charset="0"/>
              </a:rPr>
              <a:t>»</a:t>
            </a:r>
            <a:r>
              <a:rPr lang="en-US" altLang="en-US" sz="3000" dirty="0" err="1">
                <a:solidFill>
                  <a:srgbClr val="000000"/>
                </a:solidFill>
                <a:latin typeface="Arial" panose="020B0604020202020204" pitchFamily="34" charset="0"/>
              </a:rPr>
              <a:t> потрібно видалити певну категорію. Однак у дочірній таблиці </a:t>
            </a:r>
            <a:r>
              <a:rPr lang="en-US" altLang="en-US" sz="3000" dirty="0" err="1">
                <a:solidFill>
                  <a:srgbClr val="000000"/>
                </a:solidFill>
                <a:latin typeface="Arial" panose="020B0604020202020204" pitchFamily="34" charset="0"/>
              </a:rPr>
              <a:t>«</a:t>
            </a:r>
            <a:r>
              <a:rPr lang="en-US" altLang="en-US" sz="3000" dirty="0" err="1">
                <a:solidFill>
                  <a:srgbClr val="000000"/>
                </a:solidFill>
                <a:latin typeface="Arial" panose="020B0604020202020204" pitchFamily="34" charset="0"/>
              </a:rPr>
              <a:t>Продукти</a:t>
            </a:r>
            <a:r>
              <a:rPr lang="en-US" altLang="en-US" sz="3000" dirty="0" err="1">
                <a:solidFill>
                  <a:srgbClr val="000000"/>
                </a:solidFill>
                <a:latin typeface="Arial" panose="020B0604020202020204" pitchFamily="34" charset="0"/>
              </a:rPr>
              <a:t>»</a:t>
            </a:r>
            <a:r>
              <a:rPr lang="en-US" altLang="en-US" sz="3000" dirty="0" err="1">
                <a:solidFill>
                  <a:srgbClr val="000000"/>
                </a:solidFill>
                <a:latin typeface="Arial" panose="020B0604020202020204" pitchFamily="34" charset="0"/>
              </a:rPr>
              <a:t> є продукти, що належать до цієї категорії. Якщо видалити категорію, то зовнішній ключ цих продуктів буде посилатися в нікуди… Що можна зробити в такій ситуації? Існує чотири варіанти розвитку подій.</a:t>
            </a:r>
            <a:endParaRPr lang="en-US" altLang="en-US" sz="30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Text Box 27648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1. Restrict (No action)</a:t>
            </a:r>
            <a:endParaRPr lang="en-US" altLang="x-none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9154" name="Text Box 27649"/>
          <p:cNvSpPr txBox="1"/>
          <p:nvPr/>
        </p:nvSpPr>
        <p:spPr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80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Заборонено видаляти записи</a:t>
            </a:r>
            <a:r>
              <a:rPr lang="uk-UA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                 </a:t>
            </a:r>
            <a:r>
              <a:rPr lang="en-US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 з батьківської таблиці, якщо в дочірній таблиці є посилання на видаляєму запис. Тобто, спочатку необхідно видалити всі записи з дочірньої таблиці, і лише після цього видалити запис</a:t>
            </a:r>
            <a:r>
              <a:rPr lang="uk-UA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         </a:t>
            </a:r>
            <a:r>
              <a:rPr lang="en-US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 з батьківської таблиці.</a:t>
            </a:r>
            <a:endParaRPr lang="en-US" altLang="en-US" sz="32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Text Box 28672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altLang="x-none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2. </a:t>
            </a:r>
            <a:r>
              <a:rPr lang="en-US" altLang="x-none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Cascade</a:t>
            </a:r>
            <a:endParaRPr lang="en-US" altLang="x-none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02" name="Text Box 28673"/>
          <p:cNvSpPr txBox="1"/>
          <p:nvPr/>
        </p:nvSpPr>
        <p:spPr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80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З дочірньої таблиці автоматично видаляються всі записи, </a:t>
            </a:r>
            <a:r>
              <a:rPr lang="uk-UA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                      </a:t>
            </a:r>
            <a:r>
              <a:rPr lang="en-US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що посилаються на </a:t>
            </a:r>
            <a:r>
              <a:rPr lang="uk-UA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видалений </a:t>
            </a:r>
            <a:r>
              <a:rPr lang="en-US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запис </a:t>
            </a:r>
            <a:r>
              <a:rPr lang="uk-UA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   і</a:t>
            </a:r>
            <a:r>
              <a:rPr lang="en-US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з батьківської таблиці. На практиці цей варіант використовується рідко.</a:t>
            </a:r>
            <a:endParaRPr lang="en-US" altLang="en-US" sz="32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Text Box 29696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altLang="x-none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3. </a:t>
            </a:r>
            <a:r>
              <a:rPr lang="en-US" altLang="x-none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Set Null</a:t>
            </a:r>
            <a:endParaRPr lang="en-US" altLang="x-none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3250" name="Text Box 29697"/>
          <p:cNvSpPr txBox="1"/>
          <p:nvPr/>
        </p:nvSpPr>
        <p:spPr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80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Передбачає, що буде відбуватися автоматична заміна значень (на NULL) зовнішнього ключа дочірньої таблиці, </a:t>
            </a:r>
            <a:r>
              <a:rPr lang="uk-UA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що посилаються на видаляєму запис </a:t>
            </a:r>
            <a:r>
              <a:rPr lang="uk-UA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   і</a:t>
            </a:r>
            <a:r>
              <a:rPr lang="en-US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з батьківської таблиці (це не завжди можливо, наприклад, якщо для поля зовнішнього ключа не встановлено дозвіл на значення NULL).</a:t>
            </a:r>
            <a:endParaRPr lang="en-US" altLang="en-US" sz="32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Text Box 30720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altLang="x-none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4. </a:t>
            </a:r>
            <a:r>
              <a:rPr lang="en-US" altLang="x-none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Set Default</a:t>
            </a:r>
            <a:endParaRPr lang="en-US" altLang="x-none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5298" name="Text Box 30721"/>
          <p:cNvSpPr txBox="1"/>
          <p:nvPr/>
        </p:nvSpPr>
        <p:spPr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80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Автоматично замінює у зовнішньому ключі записів дочірньої таблиці, </a:t>
            </a:r>
            <a:r>
              <a:rPr lang="uk-UA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          </a:t>
            </a:r>
            <a:r>
              <a:rPr lang="en-US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що посилаються на видаляєму запис </a:t>
            </a:r>
            <a:r>
              <a:rPr lang="uk-UA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    і</a:t>
            </a:r>
            <a:r>
              <a:rPr lang="en-US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з батьківської таблиці, значення </a:t>
            </a:r>
            <a:r>
              <a:rPr lang="uk-UA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          </a:t>
            </a:r>
            <a:r>
              <a:rPr lang="en-US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на встановлене значення поля </a:t>
            </a:r>
            <a:r>
              <a:rPr lang="uk-UA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             </a:t>
            </a:r>
            <a:r>
              <a:rPr lang="en-US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за замовчуванням.</a:t>
            </a:r>
            <a:endParaRPr lang="en-US" altLang="en-US" sz="32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Text Box 31744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uk-UA" alt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Редагування первинного ключа</a:t>
            </a:r>
            <a:endParaRPr lang="uk-UA" altLang="ru-RU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7346" name="Text Box 31745"/>
          <p:cNvSpPr txBox="1"/>
          <p:nvPr/>
        </p:nvSpPr>
        <p:spPr>
          <a:xfrm>
            <a:off x="611188" y="1457325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725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2900" dirty="0" err="1">
                <a:solidFill>
                  <a:srgbClr val="000000"/>
                </a:solidFill>
                <a:latin typeface="Arial" panose="020B0604020202020204" pitchFamily="34" charset="0"/>
              </a:rPr>
              <a:t>Аналогічну поведінку можна отримати при зміні первинного ключа запису з батьківської таблиці, на яку посилаються записи</a:t>
            </a:r>
            <a:r>
              <a:rPr lang="uk-UA" altLang="en-US" sz="2900" dirty="0" err="1">
                <a:solidFill>
                  <a:srgbClr val="000000"/>
                </a:solidFill>
                <a:latin typeface="Arial" panose="020B0604020202020204" pitchFamily="34" charset="0"/>
              </a:rPr>
              <a:t>              </a:t>
            </a:r>
            <a:r>
              <a:rPr lang="en-US" altLang="en-US" sz="2900" dirty="0" err="1">
                <a:solidFill>
                  <a:srgbClr val="000000"/>
                </a:solidFill>
                <a:latin typeface="Arial" panose="020B0604020202020204" pitchFamily="34" charset="0"/>
              </a:rPr>
              <a:t> з дочірньої таблиці. У цьому випадку ці ж чотири способи залишаються актуальними </a:t>
            </a:r>
            <a:r>
              <a:rPr lang="uk-UA" altLang="en-US" sz="2900" dirty="0" err="1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900" dirty="0" err="1">
                <a:solidFill>
                  <a:srgbClr val="000000"/>
                </a:solidFill>
                <a:latin typeface="Arial" panose="020B0604020202020204" pitchFamily="34" charset="0"/>
              </a:rPr>
              <a:t>з тією різницею, що у другому випадку записи в дочірній таблиці не видаляються, </a:t>
            </a:r>
            <a:r>
              <a:rPr lang="uk-UA" altLang="en-US" sz="2900" dirty="0" err="1">
                <a:solidFill>
                  <a:srgbClr val="000000"/>
                </a:solidFill>
                <a:latin typeface="Arial" panose="020B0604020202020204" pitchFamily="34" charset="0"/>
              </a:rPr>
              <a:t>  </a:t>
            </a:r>
            <a:r>
              <a:rPr lang="en-US" altLang="en-US" sz="2900" dirty="0" err="1">
                <a:solidFill>
                  <a:srgbClr val="000000"/>
                </a:solidFill>
                <a:latin typeface="Arial" panose="020B0604020202020204" pitchFamily="34" charset="0"/>
              </a:rPr>
              <a:t>а замість цього автоматично змінюються на нові значення зовнішніх ключів таких записів.</a:t>
            </a:r>
            <a:endParaRPr lang="en-US" altLang="en-US" sz="29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Text Box 32768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uk-UA" alt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Цілісність даних</a:t>
            </a:r>
            <a:endParaRPr lang="uk-UA" altLang="ru-RU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9394" name="Text Box 32769"/>
          <p:cNvSpPr txBox="1"/>
          <p:nvPr/>
        </p:nvSpPr>
        <p:spPr>
          <a:xfrm>
            <a:off x="608013" y="1484313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625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Таким чином реалізується збереження </a:t>
            </a:r>
            <a:r>
              <a:rPr lang="en-US" altLang="en-US" sz="2500" b="1" dirty="0" err="1">
                <a:solidFill>
                  <a:srgbClr val="000000"/>
                </a:solidFill>
                <a:latin typeface="Arial" panose="020B0604020202020204" pitchFamily="34" charset="0"/>
              </a:rPr>
              <a:t>цілісності даних 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у базі. Усі сучасні СУБД містять достатньо розвинені засоби, що дозволяють стежити </a:t>
            </a:r>
            <a:r>
              <a:rPr lang="uk-UA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             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за цілісністю даних. Подібні проблеми можуть виникнути в ситуації, коли користувач намагається ввести у зовнішній ключ дочірньої таблиці значення, яке відсутнє серед значень первинного ключа батьківської таблиці. У такому випадку засоби збереження цілісності даних також допомагають, блокуючи внесення такого помилкового значення </a:t>
            </a:r>
            <a:r>
              <a:rPr lang="uk-UA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   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у зовнішній ключ.</a:t>
            </a:r>
            <a:endParaRPr lang="en-US" altLang="en-US" sz="25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Text Box 33792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uk-UA" alt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Визначення цілісності даних</a:t>
            </a:r>
            <a:endParaRPr lang="uk-UA" altLang="ru-RU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1442" name="Text Box 33793"/>
          <p:cNvSpPr txBox="1"/>
          <p:nvPr/>
        </p:nvSpPr>
        <p:spPr>
          <a:xfrm>
            <a:off x="539750" y="1385888"/>
            <a:ext cx="80645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625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2500" b="1" dirty="0" err="1">
                <a:solidFill>
                  <a:srgbClr val="000000"/>
                </a:solidFill>
                <a:latin typeface="Arial" panose="020B0604020202020204" pitchFamily="34" charset="0"/>
              </a:rPr>
              <a:t>Цілісність бази даних 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(database integrity) — це відповідність наявної в базі даних інформації її внутрішній логіці, структурі та всім явно заданим правилам. Кожне правило, яке накладає певне обмеження на можливий стан бази даних, називається </a:t>
            </a:r>
            <a:r>
              <a:rPr lang="en-US" altLang="en-US" sz="2500" b="1" dirty="0" err="1">
                <a:solidFill>
                  <a:srgbClr val="000000"/>
                </a:solidFill>
                <a:latin typeface="Arial" panose="020B0604020202020204" pitchFamily="34" charset="0"/>
              </a:rPr>
              <a:t>обмеженням цілісності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 (integrity constraint). Приклади правил: вага деталі повинна бути позитивною; кількість знаків у телефонному номері не повинна перевищувати 25; вік батьків </a:t>
            </a:r>
            <a:r>
              <a:rPr lang="uk-UA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     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не може бути меншим за вік їх біологічної дитини тощо.</a:t>
            </a:r>
            <a:endParaRPr lang="en-US" altLang="en-US" sz="25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1443" name="Rectangles 33794"/>
          <p:cNvSpPr/>
          <p:nvPr/>
        </p:nvSpPr>
        <p:spPr>
          <a:xfrm>
            <a:off x="0" y="6308725"/>
            <a:ext cx="9144000" cy="29273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t" anchorCtr="0">
            <a:spAutoFit/>
          </a:bodyPr>
          <a:p>
            <a:pPr algn="ctr"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x-none" sz="13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Text Box 34816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uk-UA" alt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Цілісність та достовірність</a:t>
            </a:r>
            <a:endParaRPr lang="uk-UA" altLang="ru-RU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3490" name="Text Box 34817"/>
          <p:cNvSpPr txBox="1"/>
          <p:nvPr/>
        </p:nvSpPr>
        <p:spPr>
          <a:xfrm>
            <a:off x="463550" y="1385888"/>
            <a:ext cx="81407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450"/>
              </a:spcBef>
              <a:buClrTx/>
              <a:buSzPct val="80000"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Задача аналітика та проектувальника бази даних — якомога повніше виявити всі наявні обмеження цілісності та задати їх у базі даних. Цілісність БД не гарантує достовірності, що міститься в ній інформації, але забезпечує хоча б правдоподібність цієї інформації, відкидаючи завідомо неймовірні або неможливі значення. Тому не слід плутати цілісність БД з достовірністю БД.</a:t>
            </a:r>
            <a:endParaRPr lang="en-US" altLang="en-US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defTabSz="457200">
              <a:spcBef>
                <a:spcPts val="450"/>
              </a:spcBef>
              <a:buClrTx/>
              <a:buSzPct val="80000"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b="1" dirty="0" err="1">
                <a:solidFill>
                  <a:srgbClr val="000000"/>
                </a:solidFill>
                <a:latin typeface="Arial" panose="020B0604020202020204" pitchFamily="34" charset="0"/>
              </a:rPr>
              <a:t>Достовірність (або істинність) — це відповідність фактів, що зберігаються в базі даних, реальному світу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. Очевидно, що для визначення достовірності БД необхідно володіти повними знаннями </a:t>
            </a:r>
            <a:r>
              <a:rPr lang="uk-UA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      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як про зміст БД, так і про реальний світ. Для визначення цілісності БД потрібно лише мати знання про зміст БД та про задані для неї правила.</a:t>
            </a:r>
            <a:endParaRPr lang="en-US" altLang="en-US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defTabSz="457200">
              <a:spcBef>
                <a:spcPts val="450"/>
              </a:spcBef>
              <a:buClrTx/>
              <a:buSzPct val="80000"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Таким чином, СУБД може (і повинна) контролювати цілісність БД, </a:t>
            </a:r>
            <a:r>
              <a:rPr lang="uk-UA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        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але принципово не здатна контролювати достовірність БД. Контроль достовірності БД може бути покладений лише на людину, та й то</a:t>
            </a:r>
            <a:r>
              <a:rPr lang="uk-UA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              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 в обмежених масштабах, оскільки в деяких випадках люди також </a:t>
            </a:r>
            <a:r>
              <a:rPr lang="uk-UA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            		</a:t>
            </a:r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не мають повноти знань про реальний світ.</a:t>
            </a:r>
            <a:endParaRPr lang="en-US" altLang="en-US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Text Box 7168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altLang="x-none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Структура таблиц</a:t>
            </a:r>
            <a:r>
              <a:rPr lang="uk-UA" alt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і</a:t>
            </a:r>
            <a:r>
              <a:rPr lang="ru-RU" altLang="x-none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altLang="x-none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Product</a:t>
            </a:r>
            <a:endParaRPr lang="en-US" altLang="x-none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205" y="1583055"/>
            <a:ext cx="8934450" cy="475869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Text Box 35840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altLang="x-none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Практика</a:t>
            </a:r>
            <a:endParaRPr lang="ru-RU" altLang="x-none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5538" name="Text Box 35841"/>
          <p:cNvSpPr txBox="1"/>
          <p:nvPr/>
        </p:nvSpPr>
        <p:spPr>
          <a:xfrm>
            <a:off x="506095" y="1484630"/>
            <a:ext cx="8028305" cy="453517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80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Створ</a:t>
            </a:r>
            <a:r>
              <a:rPr lang="uk-UA" altLang="en-US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имо</a:t>
            </a:r>
            <a:r>
              <a:rPr lang="en-US" altLang="en-US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 схем</a:t>
            </a:r>
            <a:r>
              <a:rPr lang="uk-UA" altLang="en-US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у</a:t>
            </a:r>
            <a:r>
              <a:rPr lang="en-US" altLang="en-US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 даних для бази, яка дозволяє не лише встановити зв'язки, а й активувати засоби збереження цілісності даних, </a:t>
            </a:r>
            <a:r>
              <a:rPr lang="uk-UA" altLang="en-US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що </a:t>
            </a:r>
            <a:r>
              <a:rPr lang="en-US" altLang="en-US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є важливою частиною проектування бази даних. У цьому випадку ми визначаємо обмеження цілісності, які гарантують правильність даних при виконанні операцій вставки, оновлення або видалення.</a:t>
            </a:r>
            <a:endParaRPr lang="en-US" altLang="en-US" sz="28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defTabSz="457200">
              <a:spcBef>
                <a:spcPts val="80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Розглянемо приклад зі створенням таблиць </a:t>
            </a:r>
            <a:r>
              <a:rPr lang="en-US" altLang="en-US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«</a:t>
            </a:r>
            <a:r>
              <a:rPr lang="en-US" altLang="en-US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Продукти</a:t>
            </a:r>
            <a:r>
              <a:rPr lang="en-US" altLang="en-US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»</a:t>
            </a:r>
            <a:r>
              <a:rPr lang="en-US" altLang="en-US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 та </a:t>
            </a:r>
            <a:r>
              <a:rPr lang="en-US" altLang="en-US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«</a:t>
            </a:r>
            <a:r>
              <a:rPr lang="en-US" altLang="en-US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Категорії</a:t>
            </a:r>
            <a:r>
              <a:rPr lang="en-US" altLang="en-US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»</a:t>
            </a:r>
            <a:r>
              <a:rPr lang="en-US" altLang="en-US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en-US" sz="28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ext Box 6144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ru-RU" altLang="x-none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Оптимальн</a:t>
            </a:r>
            <a:r>
              <a:rPr lang="uk-UA" alt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і</a:t>
            </a:r>
            <a:r>
              <a:rPr lang="ru-RU" altLang="x-none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сть БД</a:t>
            </a:r>
            <a:endParaRPr lang="ru-RU" altLang="x-none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Text Box 6145"/>
          <p:cNvSpPr txBox="1"/>
          <p:nvPr/>
        </p:nvSpPr>
        <p:spPr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800"/>
              </a:spcBef>
              <a:buClrTx/>
              <a:buSzPct val="80000"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В процесі проєктування бази даних дійсно складно врахувати всі нюанси та одразу реалізувати БД найоптимальнішим чином. </a:t>
            </a:r>
            <a:r>
              <a:rPr lang="en-US" altLang="en-US" sz="3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Оптимальність БД означає відсутність зайвої повторюваності (</a:t>
            </a:r>
            <a:r>
              <a:rPr lang="uk-UA" altLang="en-US" sz="3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надлишковості</a:t>
            </a:r>
            <a:r>
              <a:rPr lang="en-US" altLang="en-US" sz="3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) і суперечливості збережених у ній даних.</a:t>
            </a:r>
            <a:endParaRPr lang="en-US" altLang="en-US" sz="3200" b="1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Text Box 7168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uk-UA" alt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Усунення неоптимальності</a:t>
            </a:r>
            <a:endParaRPr lang="uk-UA" altLang="ru-RU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0243" name="Text Box 7169"/>
          <p:cNvSpPr txBox="1"/>
          <p:nvPr/>
        </p:nvSpPr>
        <p:spPr>
          <a:xfrm>
            <a:off x="679450" y="1385888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700"/>
              </a:spcBef>
              <a:buClrTx/>
              <a:buSzPct val="80000"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Наприклад, може виявитися, що якась (зазвичай текстова) інформація буде зберігатися в БД двічі, що якраз і буде являтися ізбільшністю. Цього слід уникати. Однак іноді досить складно виявити цю </a:t>
            </a:r>
            <a:r>
              <a:rPr lang="uk-UA" altLang="en-US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надлишковість </a:t>
            </a:r>
            <a:r>
              <a:rPr lang="en-US" altLang="en-US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на етапі проєктування. Особливо ця складність проявляється </a:t>
            </a:r>
            <a:r>
              <a:rPr lang="uk-UA" altLang="en-US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        </a:t>
            </a:r>
            <a:r>
              <a:rPr lang="en-US" altLang="en-US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при розробці великих БД. Для спрощення процедури усунення неоптимальності БД </a:t>
            </a:r>
            <a:r>
              <a:rPr lang="uk-UA" altLang="en-US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існує </a:t>
            </a:r>
            <a:r>
              <a:rPr lang="en-US" altLang="en-US" sz="2800" b="1" dirty="0" err="1">
                <a:solidFill>
                  <a:srgbClr val="000000"/>
                </a:solidFill>
                <a:latin typeface="Arial" panose="020B0604020202020204" pitchFamily="34" charset="0"/>
              </a:rPr>
              <a:t>нормалізація</a:t>
            </a:r>
            <a:r>
              <a:rPr lang="en-US" altLang="en-US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en-US" sz="28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Text Box 8192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ru-RU" altLang="x-none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Понят</a:t>
            </a:r>
            <a:r>
              <a:rPr lang="uk-UA" alt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тя нормалізації</a:t>
            </a:r>
            <a:endParaRPr lang="uk-UA" altLang="ru-RU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2291" name="Text Box 8193"/>
          <p:cNvSpPr txBox="1"/>
          <p:nvPr/>
        </p:nvSpPr>
        <p:spPr>
          <a:xfrm>
            <a:off x="609600" y="1484313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725"/>
              </a:spcBef>
              <a:buClrTx/>
              <a:buSzPct val="80000"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800" b="1" dirty="0" err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Arial" panose="020B0604020202020204" pitchFamily="34" charset="0"/>
              </a:rPr>
              <a:t>Нормалізація — це логічно обґрунтований</a:t>
            </a:r>
            <a:r>
              <a:rPr lang="uk-UA" altLang="en-US" sz="2800" b="1" dirty="0" err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Arial" panose="020B0604020202020204" pitchFamily="34" charset="0"/>
              </a:rPr>
              <a:t> потабличний</a:t>
            </a:r>
            <a:r>
              <a:rPr lang="en-US" altLang="en-US" sz="2800" b="1" dirty="0" err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Arial" panose="020B0604020202020204" pitchFamily="34" charset="0"/>
              </a:rPr>
              <a:t> процес змінювання структури таблиць бази даних таким чином, щоб</a:t>
            </a:r>
            <a:r>
              <a:rPr lang="uk-UA" altLang="en-US" sz="2800" b="1" dirty="0" err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Arial" panose="020B0604020202020204" pitchFamily="34" charset="0"/>
              </a:rPr>
              <a:t>       </a:t>
            </a:r>
            <a:r>
              <a:rPr lang="en-US" altLang="en-US" sz="2800" b="1" dirty="0" err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Arial" panose="020B0604020202020204" pitchFamily="34" charset="0"/>
              </a:rPr>
              <a:t> у подальшому всі операції DML (Data Manipulation Language) виконувались максимально ефективно</a:t>
            </a:r>
            <a:r>
              <a:rPr lang="en-US" altLang="en-US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. Загальна мета нормалізації — створення такої бази даних, </a:t>
            </a:r>
            <a:r>
              <a:rPr lang="uk-UA" altLang="en-US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   </a:t>
            </a:r>
            <a:r>
              <a:rPr lang="en-US" altLang="en-US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в якій кожен факт з’являється лише в одному місці цієї бази, тобто виключена </a:t>
            </a:r>
            <a:r>
              <a:rPr lang="uk-UA" altLang="en-US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надлишковість </a:t>
            </a:r>
            <a:r>
              <a:rPr lang="en-US" altLang="en-US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інформації.</a:t>
            </a:r>
            <a:endParaRPr lang="en-US" altLang="en-US" sz="28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Text Box 11264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uk-UA" alt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Інтуітивна нормалізація</a:t>
            </a:r>
            <a:endParaRPr lang="uk-UA" altLang="ru-RU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8435" name="Text Box 11265"/>
          <p:cNvSpPr txBox="1"/>
          <p:nvPr/>
        </p:nvSpPr>
        <p:spPr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800"/>
              </a:spcBef>
              <a:buClrTx/>
              <a:buSzPct val="80000"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Існує поняття </a:t>
            </a:r>
            <a:r>
              <a:rPr lang="en-US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«</a:t>
            </a:r>
            <a:r>
              <a:rPr lang="en-US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інтуїтивної нормалізації</a:t>
            </a:r>
            <a:r>
              <a:rPr lang="en-US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»</a:t>
            </a:r>
            <a:r>
              <a:rPr lang="en-US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 — воно полягає в тому, що повторювані текстові значення виносяться в окремі таблиці. Також створюються окремі таблиці для групування даних, що безпосередньо належать до конкретних сутностей.</a:t>
            </a:r>
            <a:endParaRPr lang="en-US" altLang="en-US" sz="32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Text Box 12288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ru-RU" altLang="x-none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Теор</a:t>
            </a:r>
            <a:r>
              <a:rPr lang="uk-UA" alt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і</a:t>
            </a:r>
            <a:r>
              <a:rPr lang="ru-RU" altLang="x-none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я нормал</a:t>
            </a:r>
            <a:r>
              <a:rPr lang="uk-UA" alt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і</a:t>
            </a:r>
            <a:r>
              <a:rPr lang="ru-RU" altLang="x-none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зац</a:t>
            </a:r>
            <a:r>
              <a:rPr lang="uk-UA" alt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ії</a:t>
            </a:r>
            <a:endParaRPr lang="uk-UA" altLang="ru-RU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0483" name="Text Box 12289"/>
          <p:cNvSpPr txBox="1"/>
          <p:nvPr/>
        </p:nvSpPr>
        <p:spPr>
          <a:xfrm>
            <a:off x="567055" y="1449070"/>
            <a:ext cx="7915275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700"/>
              </a:spcBef>
              <a:buClrTx/>
              <a:buSzPct val="80000"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На щастя, ще в 1970-х роках сформулювали чіткі постулати нормалізації, що є дуже цінним досягненням реляційної теорії та практики, оскільки з'явилися науково </a:t>
            </a:r>
            <a:r>
              <a:rPr lang="uk-UA" altLang="en-US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суворі </a:t>
            </a:r>
            <a:r>
              <a:rPr lang="en-US" altLang="en-US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та обґрунтовані критерії якості реалізації проєкту БД і формальні методи для удосконалення цієї якості. Цим теорія нормалізації </a:t>
            </a:r>
            <a:r>
              <a:rPr lang="uk-UA" altLang="en-US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помітно </a:t>
            </a:r>
            <a:r>
              <a:rPr lang="en-US" altLang="en-US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ви</a:t>
            </a:r>
            <a:r>
              <a:rPr lang="uk-UA" altLang="en-US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різняється</a:t>
            </a:r>
            <a:r>
              <a:rPr lang="en-US" altLang="en-US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 на фоні чисто емпіричних підходів до проєктування.</a:t>
            </a:r>
            <a:endParaRPr lang="en-US" altLang="en-US" sz="28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Text Box 13312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ru-RU" altLang="x-none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Нормальн</a:t>
            </a:r>
            <a:r>
              <a:rPr lang="uk-UA" alt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і</a:t>
            </a:r>
            <a:r>
              <a:rPr lang="ru-RU" altLang="x-none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 форм</a:t>
            </a:r>
            <a:r>
              <a:rPr lang="uk-UA" alt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и</a:t>
            </a:r>
            <a:endParaRPr lang="uk-UA" altLang="ru-RU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2531" name="Text Box 13313"/>
          <p:cNvSpPr txBox="1"/>
          <p:nvPr/>
        </p:nvSpPr>
        <p:spPr>
          <a:xfrm>
            <a:off x="612775" y="1341438"/>
            <a:ext cx="8207375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700"/>
              </a:spcBef>
              <a:buClrTx/>
              <a:buSzPct val="80000"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Нормалізація таблиці включає в себе певні вимоги — так звані нормальні форми (НФ). Існує три основні НФ (і ще близько </a:t>
            </a:r>
            <a:r>
              <a:rPr lang="uk-UA" altLang="en-US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п’яти</a:t>
            </a:r>
            <a:r>
              <a:rPr lang="en-US" altLang="en-US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 додаткових):</a:t>
            </a:r>
            <a:endParaRPr lang="en-US" altLang="en-US" sz="28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indent="-457200" defTabSz="457200">
              <a:spcBef>
                <a:spcPts val="700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800" b="1" dirty="0" err="1">
                <a:solidFill>
                  <a:srgbClr val="000000"/>
                </a:solidFill>
                <a:latin typeface="Arial" panose="020B0604020202020204" pitchFamily="34" charset="0"/>
              </a:rPr>
              <a:t>Перша </a:t>
            </a:r>
            <a:r>
              <a:rPr lang="en-US" altLang="en-US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нормальна форма (1НФ)</a:t>
            </a:r>
            <a:endParaRPr lang="en-US" altLang="en-US" sz="28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indent="-457200" defTabSz="457200">
              <a:spcBef>
                <a:spcPts val="700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800" b="1" dirty="0" err="1">
                <a:solidFill>
                  <a:srgbClr val="000000"/>
                </a:solidFill>
                <a:latin typeface="Arial" panose="020B0604020202020204" pitchFamily="34" charset="0"/>
              </a:rPr>
              <a:t>Друга </a:t>
            </a:r>
            <a:r>
              <a:rPr lang="en-US" altLang="en-US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нормальна форма (2НФ)</a:t>
            </a:r>
            <a:endParaRPr lang="en-US" altLang="en-US" sz="28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indent="-457200" defTabSz="457200">
              <a:spcBef>
                <a:spcPts val="700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800" b="1" dirty="0" err="1">
                <a:solidFill>
                  <a:srgbClr val="000000"/>
                </a:solidFill>
                <a:latin typeface="Arial" panose="020B0604020202020204" pitchFamily="34" charset="0"/>
              </a:rPr>
              <a:t>Третя </a:t>
            </a:r>
            <a:r>
              <a:rPr lang="en-US" altLang="en-US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нормальна форма (3НФ)</a:t>
            </a:r>
            <a:endParaRPr lang="en-US" altLang="en-US" sz="28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defTabSz="457200">
              <a:spcBef>
                <a:spcPts val="700"/>
              </a:spcBef>
              <a:buClrTx/>
              <a:buSzPct val="80000"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Якщо таблиця задовольняє відповідній вимозі, то кажуть, що вона приведена до відповідної НФ.</a:t>
            </a:r>
            <a:endParaRPr lang="en-US" altLang="en-US" sz="28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Text Box 14336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uk-UA" alt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Визначення НФ</a:t>
            </a:r>
            <a:endParaRPr lang="uk-UA" altLang="ru-RU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4579" name="Text Box 14337"/>
          <p:cNvSpPr txBox="1"/>
          <p:nvPr/>
        </p:nvSpPr>
        <p:spPr>
          <a:xfrm>
            <a:off x="567055" y="1449070"/>
            <a:ext cx="8000365" cy="45085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750"/>
              </a:spcBef>
              <a:buClrTx/>
              <a:buSzPct val="80000"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700" dirty="0" err="1">
                <a:solidFill>
                  <a:srgbClr val="000000"/>
                </a:solidFill>
                <a:latin typeface="Arial" panose="020B0604020202020204" pitchFamily="34" charset="0"/>
              </a:rPr>
              <a:t>Нормальна форма — це властивість відношення в реляційній моделі даних, що характеризує його з точки зору </a:t>
            </a:r>
            <a:r>
              <a:rPr lang="uk-UA" altLang="en-US" sz="2700" dirty="0" err="1">
                <a:solidFill>
                  <a:srgbClr val="000000"/>
                </a:solidFill>
                <a:latin typeface="Arial" panose="020B0604020202020204" pitchFamily="34" charset="0"/>
              </a:rPr>
              <a:t>надлишковості</a:t>
            </a:r>
            <a:r>
              <a:rPr lang="en-US" altLang="en-US" sz="2700" dirty="0" err="1">
                <a:solidFill>
                  <a:srgbClr val="000000"/>
                </a:solidFill>
                <a:latin typeface="Arial" panose="020B0604020202020204" pitchFamily="34" charset="0"/>
              </a:rPr>
              <a:t>, яка може призвести до логічно помилкових результатів вибірки або зміни даних. Нормальна форма визначається як сукупність вимог, яким повинно задовольняти відношення.</a:t>
            </a:r>
            <a:endParaRPr lang="en-US" altLang="en-US" sz="27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defTabSz="457200">
              <a:spcBef>
                <a:spcPts val="750"/>
              </a:spcBef>
              <a:buClrTx/>
              <a:buSzPct val="80000"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700" dirty="0" err="1">
                <a:solidFill>
                  <a:srgbClr val="000000"/>
                </a:solidFill>
                <a:latin typeface="Arial" panose="020B0604020202020204" pitchFamily="34" charset="0"/>
              </a:rPr>
              <a:t>Ці вимоги дозволяють структурувати дані таким чином, щоб уникнути дублювання та аномалій, що можуть виникнути під час операцій вставки, </a:t>
            </a:r>
            <a:r>
              <a:rPr lang="uk-UA" altLang="en-US" sz="2700" dirty="0" err="1">
                <a:solidFill>
                  <a:srgbClr val="000000"/>
                </a:solidFill>
                <a:latin typeface="Arial" panose="020B0604020202020204" pitchFamily="34" charset="0"/>
              </a:rPr>
              <a:t>			</a:t>
            </a:r>
            <a:r>
              <a:rPr lang="en-US" altLang="en-US" sz="2700" dirty="0" err="1">
                <a:solidFill>
                  <a:srgbClr val="000000"/>
                </a:solidFill>
                <a:latin typeface="Arial" panose="020B0604020202020204" pitchFamily="34" charset="0"/>
              </a:rPr>
              <a:t>оновлення чи видалення записів.</a:t>
            </a:r>
            <a:endParaRPr lang="en-US" altLang="en-US" sz="27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Text Box 15360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uk-UA" alt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Послідовність важлива</a:t>
            </a:r>
            <a:endParaRPr lang="uk-UA" altLang="ru-RU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6627" name="Text Box 15361"/>
          <p:cNvSpPr txBox="1"/>
          <p:nvPr/>
        </p:nvSpPr>
        <p:spPr>
          <a:xfrm>
            <a:off x="463550" y="1448435"/>
            <a:ext cx="811784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800"/>
              </a:spcBef>
              <a:buClrTx/>
              <a:buSzPct val="80000"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Ці вимоги повинні виконуватись послідовно, тобто таблиця спочатку приводиться до першої НФ, потім до другої, і тільки після цього — до третьої. Наприклад, якщо таблиця приведена </a:t>
            </a:r>
            <a:r>
              <a:rPr lang="uk-UA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en-US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до 2НФ, це автоматично означає, що вона приведена </a:t>
            </a:r>
            <a:r>
              <a:rPr lang="uk-UA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вже </a:t>
            </a:r>
            <a:r>
              <a:rPr lang="en-US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і до 1НФ. Існують і інші нормальні форми, однак вони рідко використовуються.</a:t>
            </a:r>
            <a:endParaRPr lang="en-US" altLang="en-US" sz="32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Text Box 16384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uk-UA" alt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Перша нормальна форма</a:t>
            </a:r>
            <a:endParaRPr lang="uk-UA" altLang="ru-RU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8675" name="Text Box 16385"/>
          <p:cNvSpPr txBox="1"/>
          <p:nvPr/>
        </p:nvSpPr>
        <p:spPr>
          <a:xfrm>
            <a:off x="611188" y="1412875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800"/>
              </a:spcBef>
              <a:buClrTx/>
              <a:buSzPct val="80000"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100" b="1" dirty="0" err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Arial" panose="020B0604020202020204" pitchFamily="34" charset="0"/>
              </a:rPr>
              <a:t>Перша нормальна форма вимагає, щоб кожне поле таблиці було </a:t>
            </a:r>
            <a:r>
              <a:rPr lang="uk-UA" altLang="en-US" sz="2100" b="1" dirty="0" err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Arial" panose="020B0604020202020204" pitchFamily="34" charset="0"/>
              </a:rPr>
              <a:t>нероздільним </a:t>
            </a:r>
            <a:r>
              <a:rPr lang="en-US" altLang="en-US" sz="2100" b="1" dirty="0" err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Arial" panose="020B0604020202020204" pitchFamily="34" charset="0"/>
              </a:rPr>
              <a:t>(атомарним),</a:t>
            </a:r>
            <a:r>
              <a:rPr lang="uk-UA" altLang="en-US" sz="2100" b="1" dirty="0" err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Arial" panose="020B0604020202020204" pitchFamily="34" charset="0"/>
              </a:rPr>
              <a:t> </a:t>
            </a:r>
            <a:r>
              <a:rPr lang="en-US" altLang="en-US" sz="2100" b="1" dirty="0" err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Arial" panose="020B0604020202020204" pitchFamily="34" charset="0"/>
              </a:rPr>
              <a:t>а також не містило полів, однакових за своїм функціональним призначенням</a:t>
            </a:r>
            <a:r>
              <a:rPr lang="en-US" altLang="en-US" sz="2100" dirty="0" err="1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uk-UA" altLang="en-US" sz="2100" dirty="0" err="1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100" dirty="0" err="1">
                <a:solidFill>
                  <a:srgbClr val="000000"/>
                </a:solidFill>
                <a:latin typeface="Arial" panose="020B0604020202020204" pitchFamily="34" charset="0"/>
              </a:rPr>
              <a:t>Основні критерії визначення першої нормальної форми:</a:t>
            </a:r>
            <a:endParaRPr lang="en-US" altLang="en-US" sz="21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 defTabSz="457200">
              <a:spcBef>
                <a:spcPts val="800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100" dirty="0" err="1">
                <a:solidFill>
                  <a:srgbClr val="000000"/>
                </a:solidFill>
                <a:latin typeface="Arial" panose="020B0604020202020204" pitchFamily="34" charset="0"/>
              </a:rPr>
              <a:t>Усі рядки повинні бути різними — кожен рядок таблиці повинен бути унікальним</a:t>
            </a:r>
            <a:endParaRPr lang="en-US" altLang="en-US" sz="21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 defTabSz="457200">
              <a:spcBef>
                <a:spcPts val="800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100" dirty="0" err="1">
                <a:solidFill>
                  <a:srgbClr val="000000"/>
                </a:solidFill>
                <a:latin typeface="Arial" panose="020B0604020202020204" pitchFamily="34" charset="0"/>
              </a:rPr>
              <a:t>Усі елементи всередині клітинок повинні бути атомарними — клітинки не повинні містити списки або множинні значення, кожен елемент повинен бути незалежним і не ділитися на частини</a:t>
            </a:r>
            <a:endParaRPr lang="en-US" altLang="en-US" sz="21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defTabSz="457200">
              <a:spcBef>
                <a:spcPts val="800"/>
              </a:spcBef>
              <a:buClrTx/>
              <a:buSzPct val="80000"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uk-UA" altLang="en-US" sz="2100" dirty="0" err="1">
                <a:solidFill>
                  <a:srgbClr val="000000"/>
                </a:solidFill>
                <a:latin typeface="Arial" panose="020B0604020202020204" pitchFamily="34" charset="0"/>
              </a:rPr>
              <a:t>Т</a:t>
            </a:r>
            <a:r>
              <a:rPr lang="en-US" altLang="en-US" sz="2100" dirty="0" err="1">
                <a:solidFill>
                  <a:srgbClr val="000000"/>
                </a:solidFill>
                <a:latin typeface="Arial" panose="020B0604020202020204" pitchFamily="34" charset="0"/>
              </a:rPr>
              <a:t>аблиця, що відповідає 1НФ, не містить множинних значень</a:t>
            </a:r>
            <a:r>
              <a:rPr lang="uk-UA" altLang="en-US" sz="2100" dirty="0" err="1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100" dirty="0" err="1">
                <a:solidFill>
                  <a:srgbClr val="000000"/>
                </a:solidFill>
                <a:latin typeface="Arial" panose="020B0604020202020204" pitchFamily="34" charset="0"/>
              </a:rPr>
              <a:t> у одному полі, і всі значення є простими та однозначними.</a:t>
            </a:r>
            <a:endParaRPr lang="en-US" altLang="en-US" sz="21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Text Box 8192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uk-UA" alt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Надлишковість</a:t>
            </a:r>
            <a:endParaRPr lang="uk-UA" altLang="ru-RU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2290" name="Text Box 8193"/>
          <p:cNvSpPr txBox="1"/>
          <p:nvPr/>
        </p:nvSpPr>
        <p:spPr>
          <a:xfrm>
            <a:off x="609600" y="1457325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80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Зверніть увагу на поля </a:t>
            </a:r>
            <a:r>
              <a:rPr lang="en-US" altLang="en-US" sz="3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category</a:t>
            </a:r>
            <a:r>
              <a:rPr lang="en-US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3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producer</a:t>
            </a:r>
            <a:r>
              <a:rPr lang="en-US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3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country</a:t>
            </a:r>
            <a:r>
              <a:rPr lang="en-US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3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supplier</a:t>
            </a:r>
            <a:r>
              <a:rPr lang="en-US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. У цій таблиці значення в цих полях часто повторюються (наприклад, для 2</a:t>
            </a:r>
            <a:r>
              <a:rPr lang="uk-UA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r>
              <a:rPr lang="en-US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 записів лише </a:t>
            </a:r>
            <a:r>
              <a:rPr lang="uk-UA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 різних </a:t>
            </a:r>
            <a:r>
              <a:rPr lang="uk-UA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виробника</a:t>
            </a:r>
            <a:r>
              <a:rPr lang="en-US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), при цьому поля текстові, що призводить до значних витрат дискового простору (</a:t>
            </a:r>
            <a:r>
              <a:rPr lang="en-US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«</a:t>
            </a:r>
            <a:r>
              <a:rPr lang="en-US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Україна</a:t>
            </a:r>
            <a:r>
              <a:rPr lang="en-US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»</a:t>
            </a:r>
            <a:r>
              <a:rPr lang="en-US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 займає або 7, або 14 байтів).</a:t>
            </a:r>
            <a:endParaRPr lang="en-US" altLang="en-US" sz="32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Text Box 17408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uk-UA" alt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Вимога атомарності</a:t>
            </a:r>
            <a:endParaRPr lang="uk-UA" altLang="ru-RU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0723" name="Text Box 17409"/>
          <p:cNvSpPr txBox="1"/>
          <p:nvPr/>
        </p:nvSpPr>
        <p:spPr>
          <a:xfrm>
            <a:off x="539750" y="1412875"/>
            <a:ext cx="801243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575"/>
              </a:spcBef>
              <a:buClrTx/>
              <a:buSzPct val="80000"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300" dirty="0" err="1">
                <a:solidFill>
                  <a:srgbClr val="000000"/>
                </a:solidFill>
                <a:latin typeface="Arial" panose="020B0604020202020204" pitchFamily="34" charset="0"/>
              </a:rPr>
              <a:t>Вимога </a:t>
            </a:r>
            <a:r>
              <a:rPr lang="uk-UA" altLang="en-US" sz="2300" dirty="0" err="1">
                <a:solidFill>
                  <a:srgbClr val="000000"/>
                </a:solidFill>
                <a:latin typeface="Arial" panose="020B0604020202020204" pitchFamily="34" charset="0"/>
              </a:rPr>
              <a:t>нероздільності </a:t>
            </a:r>
            <a:r>
              <a:rPr lang="en-US" altLang="en-US" sz="2300" dirty="0" err="1">
                <a:solidFill>
                  <a:srgbClr val="000000"/>
                </a:solidFill>
                <a:latin typeface="Arial" panose="020B0604020202020204" pitchFamily="34" charset="0"/>
              </a:rPr>
              <a:t>(атомарності) означає, що значення поля не повинно ділитися на дрібніші значення. Чи буде можливим таке поділ чи ні — визначається виключно вимогами предметної області. Наприклад, може бути поле </a:t>
            </a:r>
            <a:r>
              <a:rPr lang="en-US" altLang="en-US" sz="2300" dirty="0" err="1">
                <a:solidFill>
                  <a:srgbClr val="000000"/>
                </a:solidFill>
                <a:latin typeface="Arial" panose="020B0604020202020204" pitchFamily="34" charset="0"/>
              </a:rPr>
              <a:t>«</a:t>
            </a:r>
            <a:r>
              <a:rPr lang="en-US" altLang="en-US" sz="2300" dirty="0" err="1">
                <a:solidFill>
                  <a:srgbClr val="000000"/>
                </a:solidFill>
                <a:latin typeface="Arial" panose="020B0604020202020204" pitchFamily="34" charset="0"/>
              </a:rPr>
              <a:t>ПІБ</a:t>
            </a:r>
            <a:r>
              <a:rPr lang="en-US" altLang="en-US" sz="2300" dirty="0" err="1">
                <a:solidFill>
                  <a:srgbClr val="000000"/>
                </a:solidFill>
                <a:latin typeface="Arial" panose="020B0604020202020204" pitchFamily="34" charset="0"/>
              </a:rPr>
              <a:t>»</a:t>
            </a:r>
            <a:r>
              <a:rPr lang="en-US" altLang="en-US" sz="2300" dirty="0" err="1">
                <a:solidFill>
                  <a:srgbClr val="000000"/>
                </a:solidFill>
                <a:latin typeface="Arial" panose="020B0604020202020204" pitchFamily="34" charset="0"/>
              </a:rPr>
              <a:t>, призначене для зберігання прізвища, імені та по батькові людини. Якщо задача вимагає використання окремих полів для </a:t>
            </a:r>
            <a:r>
              <a:rPr lang="en-US" altLang="en-US" sz="2300" dirty="0" err="1">
                <a:solidFill>
                  <a:srgbClr val="000000"/>
                </a:solidFill>
                <a:latin typeface="Arial" panose="020B0604020202020204" pitchFamily="34" charset="0"/>
              </a:rPr>
              <a:t>«</a:t>
            </a:r>
            <a:r>
              <a:rPr lang="en-US" altLang="en-US" sz="2300" dirty="0" err="1">
                <a:solidFill>
                  <a:srgbClr val="000000"/>
                </a:solidFill>
                <a:latin typeface="Arial" panose="020B0604020202020204" pitchFamily="34" charset="0"/>
              </a:rPr>
              <a:t>Прізвище</a:t>
            </a:r>
            <a:r>
              <a:rPr lang="en-US" altLang="en-US" sz="2300" dirty="0" err="1">
                <a:solidFill>
                  <a:srgbClr val="000000"/>
                </a:solidFill>
                <a:latin typeface="Arial" panose="020B0604020202020204" pitchFamily="34" charset="0"/>
              </a:rPr>
              <a:t>»</a:t>
            </a:r>
            <a:r>
              <a:rPr lang="en-US" altLang="en-US" sz="2300" dirty="0" err="1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2300" dirty="0" err="1">
                <a:solidFill>
                  <a:srgbClr val="000000"/>
                </a:solidFill>
                <a:latin typeface="Arial" panose="020B0604020202020204" pitchFamily="34" charset="0"/>
              </a:rPr>
              <a:t>«</a:t>
            </a:r>
            <a:r>
              <a:rPr lang="en-US" altLang="en-US" sz="2300" dirty="0" err="1">
                <a:solidFill>
                  <a:srgbClr val="000000"/>
                </a:solidFill>
                <a:latin typeface="Arial" panose="020B0604020202020204" pitchFamily="34" charset="0"/>
              </a:rPr>
              <a:t>Ім'я</a:t>
            </a:r>
            <a:r>
              <a:rPr lang="en-US" altLang="en-US" sz="2300" dirty="0" err="1">
                <a:solidFill>
                  <a:srgbClr val="000000"/>
                </a:solidFill>
                <a:latin typeface="Arial" panose="020B0604020202020204" pitchFamily="34" charset="0"/>
              </a:rPr>
              <a:t>»</a:t>
            </a:r>
            <a:r>
              <a:rPr lang="en-US" altLang="en-US" sz="2300" dirty="0" err="1">
                <a:solidFill>
                  <a:srgbClr val="000000"/>
                </a:solidFill>
                <a:latin typeface="Arial" panose="020B0604020202020204" pitchFamily="34" charset="0"/>
              </a:rPr>
              <a:t> та </a:t>
            </a:r>
            <a:r>
              <a:rPr lang="en-US" altLang="en-US" sz="2300" dirty="0" err="1">
                <a:solidFill>
                  <a:srgbClr val="000000"/>
                </a:solidFill>
                <a:latin typeface="Arial" panose="020B0604020202020204" pitchFamily="34" charset="0"/>
              </a:rPr>
              <a:t>«</a:t>
            </a:r>
            <a:r>
              <a:rPr lang="en-US" altLang="en-US" sz="2300" dirty="0" err="1">
                <a:solidFill>
                  <a:srgbClr val="000000"/>
                </a:solidFill>
                <a:latin typeface="Arial" panose="020B0604020202020204" pitchFamily="34" charset="0"/>
              </a:rPr>
              <a:t>По батькові</a:t>
            </a:r>
            <a:r>
              <a:rPr lang="en-US" altLang="en-US" sz="2300" dirty="0" err="1">
                <a:solidFill>
                  <a:srgbClr val="000000"/>
                </a:solidFill>
                <a:latin typeface="Arial" panose="020B0604020202020204" pitchFamily="34" charset="0"/>
              </a:rPr>
              <a:t>»</a:t>
            </a:r>
            <a:r>
              <a:rPr lang="en-US" altLang="en-US" sz="2300" dirty="0" err="1">
                <a:solidFill>
                  <a:srgbClr val="000000"/>
                </a:solidFill>
                <a:latin typeface="Arial" panose="020B0604020202020204" pitchFamily="34" charset="0"/>
              </a:rPr>
              <a:t>, то поле </a:t>
            </a:r>
            <a:r>
              <a:rPr lang="en-US" altLang="en-US" sz="2300" dirty="0" err="1">
                <a:solidFill>
                  <a:srgbClr val="000000"/>
                </a:solidFill>
                <a:latin typeface="Arial" panose="020B0604020202020204" pitchFamily="34" charset="0"/>
              </a:rPr>
              <a:t>«</a:t>
            </a:r>
            <a:r>
              <a:rPr lang="en-US" altLang="en-US" sz="2300" dirty="0" err="1">
                <a:solidFill>
                  <a:srgbClr val="000000"/>
                </a:solidFill>
                <a:latin typeface="Arial" panose="020B0604020202020204" pitchFamily="34" charset="0"/>
              </a:rPr>
              <a:t>ПІБ</a:t>
            </a:r>
            <a:r>
              <a:rPr lang="en-US" altLang="en-US" sz="2300" dirty="0" err="1">
                <a:solidFill>
                  <a:srgbClr val="000000"/>
                </a:solidFill>
                <a:latin typeface="Arial" panose="020B0604020202020204" pitchFamily="34" charset="0"/>
              </a:rPr>
              <a:t>»</a:t>
            </a:r>
            <a:r>
              <a:rPr lang="en-US" altLang="en-US" sz="2300" dirty="0" err="1">
                <a:solidFill>
                  <a:srgbClr val="000000"/>
                </a:solidFill>
                <a:latin typeface="Arial" panose="020B0604020202020204" pitchFamily="34" charset="0"/>
              </a:rPr>
              <a:t> є </a:t>
            </a:r>
            <a:r>
              <a:rPr lang="uk-UA" altLang="en-US" sz="2300" dirty="0" err="1">
                <a:solidFill>
                  <a:srgbClr val="000000"/>
                </a:solidFill>
                <a:latin typeface="Arial" panose="020B0604020202020204" pitchFamily="34" charset="0"/>
              </a:rPr>
              <a:t>роздільним</a:t>
            </a:r>
            <a:r>
              <a:rPr lang="en-US" altLang="en-US" sz="2300" dirty="0" err="1">
                <a:solidFill>
                  <a:srgbClr val="000000"/>
                </a:solidFill>
                <a:latin typeface="Arial" panose="020B0604020202020204" pitchFamily="34" charset="0"/>
              </a:rPr>
              <a:t>. Якщо ж цього не вимагається, то воно є </a:t>
            </a:r>
            <a:r>
              <a:rPr lang="uk-UA" altLang="en-US" sz="2300" dirty="0" err="1">
                <a:solidFill>
                  <a:srgbClr val="000000"/>
                </a:solidFill>
                <a:latin typeface="Arial" panose="020B0604020202020204" pitchFamily="34" charset="0"/>
              </a:rPr>
              <a:t>атомарним</a:t>
            </a:r>
            <a:r>
              <a:rPr lang="en-US" altLang="en-US" sz="2300" dirty="0" err="1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en-US" sz="23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defTabSz="457200">
              <a:spcBef>
                <a:spcPts val="575"/>
              </a:spcBef>
              <a:buClrTx/>
              <a:buSzPct val="80000"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300" dirty="0" err="1">
                <a:solidFill>
                  <a:srgbClr val="000000"/>
                </a:solidFill>
                <a:latin typeface="Arial" panose="020B0604020202020204" pitchFamily="34" charset="0"/>
              </a:rPr>
              <a:t>Якщо в результаті аналізу задачі поле виявилось </a:t>
            </a:r>
            <a:r>
              <a:rPr lang="uk-UA" altLang="en-US" sz="2300" dirty="0" err="1">
                <a:solidFill>
                  <a:srgbClr val="000000"/>
                </a:solidFill>
                <a:latin typeface="Arial" panose="020B0604020202020204" pitchFamily="34" charset="0"/>
              </a:rPr>
              <a:t>неатомарним</a:t>
            </a:r>
            <a:r>
              <a:rPr lang="en-US" altLang="en-US" sz="2300" dirty="0" err="1">
                <a:solidFill>
                  <a:srgbClr val="000000"/>
                </a:solidFill>
                <a:latin typeface="Arial" panose="020B0604020202020204" pitchFamily="34" charset="0"/>
              </a:rPr>
              <a:t>, то його слід розділити на кілька полів — це буде процесом приведення таблиці до 1НФ.</a:t>
            </a:r>
            <a:endParaRPr lang="en-US" altLang="en-US" sz="23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Text Box 18432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uk-UA" alt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Атомарні атрибути</a:t>
            </a:r>
            <a:endParaRPr lang="uk-UA" altLang="ru-RU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2771" name="Text Box 18433"/>
          <p:cNvSpPr txBox="1"/>
          <p:nvPr/>
        </p:nvSpPr>
        <p:spPr>
          <a:xfrm>
            <a:off x="539750" y="1457325"/>
            <a:ext cx="8135938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650"/>
              </a:spcBef>
              <a:buClrTx/>
              <a:buSzPct val="80000"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В теорії баз даних атомарні атрибути — це атрибути, які зберігають єдине значення і не є ні списком, ні множиною значень. Іншими словами, це такі дані, поділ яких на складові призводить до втрати їхнього сенсу </a:t>
            </a:r>
            <a:r>
              <a:rPr lang="uk-UA" alt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en-US" alt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з точки зору</a:t>
            </a:r>
            <a:r>
              <a:rPr lang="uk-UA" alt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задачі</a:t>
            </a:r>
            <a:r>
              <a:rPr lang="uk-UA" alt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, що вирішується</a:t>
            </a:r>
            <a:r>
              <a:rPr lang="en-US" alt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en-US" sz="24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defTabSz="457200">
              <a:spcBef>
                <a:spcPts val="650"/>
              </a:spcBef>
              <a:buClrTx/>
              <a:buSzPct val="80000"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Щодо питання, чи варто ділити ПІБ на частини, правильна відповідь: залежить від сенсу. Якщо ПІБ</a:t>
            </a:r>
            <a:r>
              <a:rPr lang="uk-UA" alt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      </a:t>
            </a:r>
            <a:r>
              <a:rPr lang="en-US" alt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 з точки зору задачі є </a:t>
            </a:r>
            <a:r>
              <a:rPr lang="uk-UA" alt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нероздільним</a:t>
            </a:r>
            <a:r>
              <a:rPr lang="en-US" alt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, то воно атомарне. Якщо ж ПІБ можна поділити на окремі частини (наприклад, прізвище, ім’я, по батькові) і це необхідно для задачі, то його слід нормалізувати і розділити </a:t>
            </a:r>
            <a:r>
              <a:rPr lang="uk-UA" alt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      </a:t>
            </a:r>
            <a:r>
              <a:rPr lang="en-US" alt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на окремі стовпці.</a:t>
            </a:r>
            <a:endParaRPr lang="en-US" altLang="en-US" sz="24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Text Box 19456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uk-UA" alt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Ще приклад на атомарність</a:t>
            </a:r>
            <a:endParaRPr lang="uk-UA" altLang="ru-RU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4819" name="Rectangles 19457"/>
          <p:cNvSpPr/>
          <p:nvPr/>
        </p:nvSpPr>
        <p:spPr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endParaRPr lang="en-US" altLang="zh-CN"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840" y="1493520"/>
            <a:ext cx="8782050" cy="17183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0" y="3607435"/>
            <a:ext cx="8885555" cy="217043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Text Box 20480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uk-UA" alt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Ще одна вимога 1НФ</a:t>
            </a:r>
            <a:endParaRPr lang="uk-UA" altLang="ru-RU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6867" name="Text Box 20481"/>
          <p:cNvSpPr txBox="1"/>
          <p:nvPr/>
        </p:nvSpPr>
        <p:spPr>
          <a:xfrm>
            <a:off x="575945" y="1484630"/>
            <a:ext cx="8028305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800"/>
              </a:spcBef>
              <a:buClrTx/>
              <a:buSzPct val="80000"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Що ж стосується вимоги відсутності полів, однакових за своїм функціональним призначенням, то ось приклад з продажем книг у магазині. Нехай є таблиця, яка показує, скільки книг було куплено в яку дату. Припустимо, що на початковому етапі в магазині всього чотири книги:</a:t>
            </a:r>
            <a:endParaRPr lang="en-US" altLang="en-US" sz="32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Text Box 21504"/>
          <p:cNvSpPr txBox="1"/>
          <p:nvPr/>
        </p:nvSpPr>
        <p:spPr>
          <a:xfrm>
            <a:off x="195263" y="228600"/>
            <a:ext cx="8264525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uk-UA" alt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Приклад порушення 1НФ</a:t>
            </a:r>
            <a:endParaRPr lang="uk-UA" altLang="ru-RU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8915" name="Text Box 21505"/>
          <p:cNvSpPr txBox="1"/>
          <p:nvPr/>
        </p:nvSpPr>
        <p:spPr>
          <a:xfrm>
            <a:off x="521970" y="3968750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800"/>
              </a:spcBef>
              <a:buClrTx/>
              <a:buSzPct val="80000"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300" dirty="0" err="1">
                <a:solidFill>
                  <a:srgbClr val="000000"/>
                </a:solidFill>
                <a:latin typeface="Arial" panose="020B0604020202020204" pitchFamily="34" charset="0"/>
              </a:rPr>
              <a:t>Ця таблиця має два серйозних недоліки. По-перше, кидається в очі кількість нулів, тобто дні, коли не було продано жодного екземпляра тієї чи іншої книги. Це реальні втрати місця на диску, і при великому обсязі БД вони можуть обернутися мегабайтами даремно </a:t>
            </a:r>
            <a:r>
              <a:rPr lang="uk-UA" altLang="en-US" sz="2300" dirty="0" err="1">
                <a:solidFill>
                  <a:srgbClr val="000000"/>
                </a:solidFill>
                <a:latin typeface="Arial" panose="020B0604020202020204" pitchFamily="34" charset="0"/>
              </a:rPr>
              <a:t>				</a:t>
            </a:r>
            <a:r>
              <a:rPr lang="en-US" altLang="en-US" sz="2300" dirty="0" err="1">
                <a:solidFill>
                  <a:srgbClr val="000000"/>
                </a:solidFill>
                <a:latin typeface="Arial" panose="020B0604020202020204" pitchFamily="34" charset="0"/>
              </a:rPr>
              <a:t>витраченого простору.</a:t>
            </a:r>
            <a:endParaRPr lang="en-US" altLang="en-US" sz="23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1335" y="1448435"/>
            <a:ext cx="7995920" cy="238379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Text Box 22528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uk-UA" alt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Ідеологічна причина</a:t>
            </a:r>
            <a:endParaRPr lang="uk-UA" altLang="ru-RU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0963" name="Text Box 22529"/>
          <p:cNvSpPr txBox="1"/>
          <p:nvPr/>
        </p:nvSpPr>
        <p:spPr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625"/>
              </a:spcBef>
              <a:buClrTx/>
              <a:buSzPct val="80000"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І потім, що робити, якщо в магазин завезуть п’ятий вид книг? Напрошується відповідь: додати ще одне поле </a:t>
            </a:r>
            <a:r>
              <a:rPr lang="zh-CN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😊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altLang="en-US" sz="25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defTabSz="457200">
              <a:spcBef>
                <a:spcPts val="625"/>
              </a:spcBef>
              <a:buClrTx/>
              <a:buSzPct val="80000"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Але такий варіант є вкрай непрактичним, і з точки зору мови SQL </a:t>
            </a:r>
            <a:r>
              <a:rPr lang="en-US" altLang="en-US" sz="2500" b="1" dirty="0" err="1">
                <a:solidFill>
                  <a:srgbClr val="000000"/>
                </a:solidFill>
                <a:latin typeface="Arial" panose="020B0604020202020204" pitchFamily="34" charset="0"/>
              </a:rPr>
              <a:t>ідеологічно неправильним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en-US" sz="25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defTabSz="457200">
              <a:spcBef>
                <a:spcPts val="625"/>
              </a:spcBef>
              <a:buClrTx/>
              <a:buSzPct val="80000"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Усі оператори модифікації даних </a:t>
            </a:r>
            <a:r>
              <a:rPr lang="uk-UA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- 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призначені для додавання / зміни / видалення записів, а не полів (не повинно застосовуватися DDL). Ця проблема вирішується шляхом розширення таблиці </a:t>
            </a:r>
            <a:r>
              <a:rPr lang="uk-UA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              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не в ширину, а в висоту, тобто не за рахунок додавання полів, а за рахунок додавання записів.</a:t>
            </a:r>
            <a:endParaRPr lang="en-US" altLang="en-US" sz="25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Text Box 23552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uk-UA" alt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Нормалізоване відношення</a:t>
            </a:r>
            <a:endParaRPr lang="uk-UA" altLang="ru-RU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3011" name="Text Box 23553"/>
          <p:cNvSpPr txBox="1"/>
          <p:nvPr/>
        </p:nvSpPr>
        <p:spPr>
          <a:xfrm>
            <a:off x="609600" y="1385888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625"/>
              </a:spcBef>
              <a:buClrTx/>
              <a:buSzPct val="80000"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Таким чином, після усунення повторюваних груп полів отримуємо таку таблицю:</a:t>
            </a:r>
            <a:endParaRPr lang="en-US" altLang="en-US" sz="25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840" y="2437765"/>
            <a:ext cx="8892540" cy="303784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Text Box 24576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uk-UA" alt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Процес приведення до 1НФ</a:t>
            </a:r>
            <a:endParaRPr lang="uk-UA" altLang="ru-RU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5059" name="Text Box 24577"/>
          <p:cNvSpPr txBox="1"/>
          <p:nvPr/>
        </p:nvSpPr>
        <p:spPr>
          <a:xfrm>
            <a:off x="468630" y="1412875"/>
            <a:ext cx="802386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457200" indent="-457200" defTabSz="457200">
              <a:spcBef>
                <a:spcPts val="675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600" dirty="0" err="1">
                <a:solidFill>
                  <a:srgbClr val="000000"/>
                </a:solidFill>
                <a:latin typeface="Arial" panose="020B0604020202020204" pitchFamily="34" charset="0"/>
              </a:rPr>
              <a:t>Усунути повторювані групи в окремих таблицях (однакові рядки, однакові за змістом стовпці)</a:t>
            </a:r>
            <a:endParaRPr lang="en-US" altLang="en-US" sz="26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indent="-457200" defTabSz="457200">
              <a:spcBef>
                <a:spcPts val="675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600" dirty="0" err="1">
                <a:solidFill>
                  <a:srgbClr val="000000"/>
                </a:solidFill>
                <a:latin typeface="Arial" panose="020B0604020202020204" pitchFamily="34" charset="0"/>
              </a:rPr>
              <a:t>Створити окрему таблицю для кожного набору пов'язаних даних</a:t>
            </a:r>
            <a:endParaRPr lang="en-US" altLang="en-US" sz="26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indent="-457200" defTabSz="457200">
              <a:spcBef>
                <a:spcPts val="675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600" dirty="0" err="1">
                <a:solidFill>
                  <a:srgbClr val="000000"/>
                </a:solidFill>
                <a:latin typeface="Arial" panose="020B0604020202020204" pitchFamily="34" charset="0"/>
              </a:rPr>
              <a:t>Ідентифікувати кожен набір пов'язаних даних за допомогою первинного ключа (додати унікальний id для кожного рядка)</a:t>
            </a:r>
            <a:endParaRPr lang="en-US" altLang="en-US" sz="26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indent="-457200" defTabSz="457200">
              <a:spcBef>
                <a:spcPts val="675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600" dirty="0" err="1">
                <a:solidFill>
                  <a:srgbClr val="000000"/>
                </a:solidFill>
                <a:latin typeface="Arial" panose="020B0604020202020204" pitchFamily="34" charset="0"/>
              </a:rPr>
              <a:t>Розділити ділимі (неатомарні поля) або ж, навпаки, об'єднати те, що окремо використовувати не буде</a:t>
            </a:r>
            <a:endParaRPr lang="en-US" altLang="en-US" sz="26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Text Box 24576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uk-UA" alt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Яку проблему вирішує 1-2-3НФ</a:t>
            </a:r>
            <a:endParaRPr lang="uk-UA" altLang="ru-RU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5059" name="Text Box 24577"/>
          <p:cNvSpPr txBox="1"/>
          <p:nvPr/>
        </p:nvSpPr>
        <p:spPr>
          <a:xfrm>
            <a:off x="468630" y="1412875"/>
            <a:ext cx="802386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457200" indent="-457200" defTabSz="457200">
              <a:spcBef>
                <a:spcPts val="675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600" b="1" dirty="0" err="1">
                <a:solidFill>
                  <a:srgbClr val="000000"/>
                </a:solidFill>
                <a:latin typeface="Arial" panose="020B0604020202020204" pitchFamily="34" charset="0"/>
              </a:rPr>
              <a:t>Зайва інформація</a:t>
            </a:r>
            <a:r>
              <a:rPr lang="en-US" altLang="en-US" sz="2600" dirty="0" err="1">
                <a:solidFill>
                  <a:srgbClr val="000000"/>
                </a:solidFill>
                <a:latin typeface="Arial" panose="020B0604020202020204" pitchFamily="34" charset="0"/>
              </a:rPr>
              <a:t>: кожен стовпець містить тільки одне значення</a:t>
            </a:r>
            <a:endParaRPr lang="en-US" altLang="en-US" sz="26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indent="-457200" defTabSz="457200">
              <a:spcBef>
                <a:spcPts val="675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600" b="1" dirty="0" err="1">
                <a:solidFill>
                  <a:srgbClr val="000000"/>
                </a:solidFill>
                <a:latin typeface="Arial" panose="020B0604020202020204" pitchFamily="34" charset="0"/>
              </a:rPr>
              <a:t>Аномалії оновлень</a:t>
            </a:r>
            <a:r>
              <a:rPr lang="en-US" altLang="en-US" sz="2600" dirty="0" err="1">
                <a:solidFill>
                  <a:srgbClr val="000000"/>
                </a:solidFill>
                <a:latin typeface="Arial" panose="020B0604020202020204" pitchFamily="34" charset="0"/>
              </a:rPr>
              <a:t>: запобігає помилкам при зміні даних, наприклад, необхідно оновити лише один рядок, а не кілька</a:t>
            </a:r>
            <a:endParaRPr lang="en-US" altLang="en-US" sz="26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indent="-457200" defTabSz="457200">
              <a:spcBef>
                <a:spcPts val="675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600" b="1" dirty="0" err="1">
                <a:solidFill>
                  <a:srgbClr val="000000"/>
                </a:solidFill>
                <a:latin typeface="Arial" panose="020B0604020202020204" pitchFamily="34" charset="0"/>
              </a:rPr>
              <a:t>Неможливість роботи з даними</a:t>
            </a:r>
            <a:r>
              <a:rPr lang="en-US" altLang="en-US" sz="2600" dirty="0" err="1">
                <a:solidFill>
                  <a:srgbClr val="000000"/>
                </a:solidFill>
                <a:latin typeface="Arial" panose="020B0604020202020204" pitchFamily="34" charset="0"/>
              </a:rPr>
              <a:t>: спрощує сортування та пошук, оскільки кожен атрибут є унікальним</a:t>
            </a:r>
            <a:endParaRPr lang="en-US" altLang="en-US" sz="26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indent="-457200" defTabSz="457200">
              <a:spcBef>
                <a:spcPts val="675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600" b="1" dirty="0" err="1">
                <a:solidFill>
                  <a:srgbClr val="000000"/>
                </a:solidFill>
                <a:latin typeface="Arial" panose="020B0604020202020204" pitchFamily="34" charset="0"/>
              </a:rPr>
              <a:t>Дублювання</a:t>
            </a:r>
            <a:r>
              <a:rPr lang="en-US" altLang="en-US" sz="2600" dirty="0" err="1">
                <a:solidFill>
                  <a:srgbClr val="000000"/>
                </a:solidFill>
                <a:latin typeface="Arial" panose="020B0604020202020204" pitchFamily="34" charset="0"/>
              </a:rPr>
              <a:t>: усуває повторення даних, економлячи місце</a:t>
            </a:r>
            <a:endParaRPr lang="en-US" altLang="en-US" sz="26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Text Box 25600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uk-UA" alt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Друга НФ</a:t>
            </a:r>
            <a:endParaRPr lang="uk-UA" altLang="ru-RU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7107" name="Text Box 25601"/>
          <p:cNvSpPr txBox="1"/>
          <p:nvPr/>
        </p:nvSpPr>
        <p:spPr>
          <a:xfrm>
            <a:off x="609600" y="1457325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525"/>
              </a:spcBef>
              <a:buClrTx/>
              <a:buSzPct val="80000"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100" b="1" dirty="0" err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Arial" panose="020B0604020202020204" pitchFamily="34" charset="0"/>
              </a:rPr>
              <a:t>Таблиця повинна перебувати в першій нормальній формі. Будь-яке її поле, яке не входить до складу первинного ключа, функціонально повністю залежить від первинного ключа (всі не-ключові поля таблиці повинні повністю залежати від повного первинного ключа, тобто, щоб первинний ключ однозначно визначав запис і не був надлишковим). </a:t>
            </a:r>
            <a:r>
              <a:rPr lang="en-US" altLang="en-US" sz="2100" dirty="0" err="1">
                <a:solidFill>
                  <a:srgbClr val="000000"/>
                </a:solidFill>
                <a:latin typeface="Arial" panose="020B0604020202020204" pitchFamily="34" charset="0"/>
              </a:rPr>
              <a:t>Ті поля, які залежать лише від частини первинного ключа або не залежать від нього взагалі, повинні бути винесені в інші таблиці. </a:t>
            </a:r>
            <a:r>
              <a:rPr lang="en-US" altLang="en-US" sz="2100" b="1" dirty="0" err="1">
                <a:solidFill>
                  <a:srgbClr val="000000"/>
                </a:solidFill>
                <a:latin typeface="Arial" panose="020B0604020202020204" pitchFamily="34" charset="0"/>
              </a:rPr>
              <a:t>Виявлення не-ключових полів у таблиці, які не залежать від первинного ключа повністю, свідчить про наявність в рядку опису одразу кількох об'єктів (суб'єктів)</a:t>
            </a:r>
            <a:r>
              <a:rPr lang="uk-UA" altLang="en-US" sz="2100" b="1" dirty="0" err="1">
                <a:solidFill>
                  <a:srgbClr val="000000"/>
                </a:solidFill>
                <a:latin typeface="Arial" panose="020B0604020202020204" pitchFamily="34" charset="0"/>
              </a:rPr>
              <a:t> різних типів</a:t>
            </a:r>
            <a:r>
              <a:rPr lang="en-US" altLang="en-US" sz="2100" b="1" dirty="0" err="1">
                <a:solidFill>
                  <a:srgbClr val="000000"/>
                </a:solidFill>
                <a:latin typeface="Arial" panose="020B0604020202020204" pitchFamily="34" charset="0"/>
              </a:rPr>
              <a:t>, хоча кожен запис таблиці має описувати лише один об'єкт. Рішення – винести додаткові сутності в окремі таблиці.</a:t>
            </a:r>
            <a:endParaRPr lang="en-US" altLang="en-US" sz="2100" b="1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Text Box 9216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uk-UA" alt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Людський фактор</a:t>
            </a:r>
            <a:endParaRPr lang="uk-UA" altLang="ru-RU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4338" name="Text Box 9217"/>
          <p:cNvSpPr txBox="1"/>
          <p:nvPr/>
        </p:nvSpPr>
        <p:spPr>
          <a:xfrm>
            <a:off x="609600" y="1457325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80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До того ж, новачки під час введення інформації для поля, наприклад, category, можуть легко ввести назву </a:t>
            </a:r>
            <a:r>
              <a:rPr lang="uk-UA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продукту </a:t>
            </a:r>
            <a:r>
              <a:rPr lang="en-US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«</a:t>
            </a:r>
            <a:r>
              <a:rPr lang="uk-UA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Кріветкі</a:t>
            </a:r>
            <a:r>
              <a:rPr lang="en-US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»</a:t>
            </a:r>
            <a:r>
              <a:rPr lang="en-US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, а не </a:t>
            </a:r>
            <a:r>
              <a:rPr lang="en-US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«</a:t>
            </a:r>
            <a:r>
              <a:rPr lang="uk-UA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Креветки</a:t>
            </a:r>
            <a:r>
              <a:rPr lang="en-US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»</a:t>
            </a:r>
            <a:r>
              <a:rPr lang="en-US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,</a:t>
            </a:r>
            <a:r>
              <a:rPr lang="uk-UA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     </a:t>
            </a:r>
            <a:r>
              <a:rPr lang="en-US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 і в подальшому це може призвести </a:t>
            </a:r>
            <a:r>
              <a:rPr lang="uk-UA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     </a:t>
            </a:r>
            <a:r>
              <a:rPr lang="en-US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до проблем як зі сортуванням отриманих з таблиці вибірок, </a:t>
            </a:r>
            <a:r>
              <a:rPr lang="uk-UA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                </a:t>
            </a:r>
            <a:r>
              <a:rPr lang="en-US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так і з пошуком інформації в цій таблиці.</a:t>
            </a:r>
            <a:endParaRPr lang="en-US" altLang="en-US" sz="32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Text Box 26624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ru-RU" altLang="x-none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Приклад</a:t>
            </a:r>
            <a:r>
              <a:rPr lang="uk-UA" alt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 (помилковий)</a:t>
            </a:r>
            <a:endParaRPr lang="uk-UA" altLang="ru-RU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9155" name="Rectangles 26625"/>
          <p:cNvSpPr/>
          <p:nvPr/>
        </p:nvSpPr>
        <p:spPr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endParaRPr lang="en-US" altLang="zh-CN"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755" y="1493520"/>
            <a:ext cx="8935085" cy="20123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5" y="3653155"/>
            <a:ext cx="8918575" cy="272288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Text Box 26624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uk-UA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Як правильно зробити</a:t>
            </a:r>
            <a:endParaRPr lang="uk-UA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9155" name="Rectangles 26625"/>
          <p:cNvSpPr/>
          <p:nvPr/>
        </p:nvSpPr>
        <p:spPr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endParaRPr lang="en-US" altLang="zh-CN"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7570" y="1448435"/>
            <a:ext cx="7307580" cy="532828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Text Box 26624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ru-RU" altLang="x-none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Ще приклад</a:t>
            </a:r>
            <a:endParaRPr lang="ru-RU" altLang="x-none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9155" name="Rectangles 26625"/>
          <p:cNvSpPr/>
          <p:nvPr/>
        </p:nvSpPr>
        <p:spPr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endParaRPr lang="en-US" altLang="zh-CN"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925" y="1448435"/>
            <a:ext cx="8893175" cy="525526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Text Box 24576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ru-RU" altLang="x-none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Процес приведення до 2НФ</a:t>
            </a:r>
            <a:endParaRPr lang="ru-RU" altLang="x-none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5059" name="Text Box 24577"/>
          <p:cNvSpPr txBox="1"/>
          <p:nvPr/>
        </p:nvSpPr>
        <p:spPr>
          <a:xfrm>
            <a:off x="468630" y="1412875"/>
            <a:ext cx="802386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457200" indent="-457200" defTabSz="457200">
              <a:spcBef>
                <a:spcPts val="675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600" dirty="0" err="1">
                <a:solidFill>
                  <a:srgbClr val="000000"/>
                </a:solidFill>
                <a:latin typeface="Arial" panose="020B0604020202020204" pitchFamily="34" charset="0"/>
              </a:rPr>
              <a:t>Усунення зайвих даних, які не залежать від всього первинного ключа</a:t>
            </a:r>
            <a:r>
              <a:rPr lang="ru-RU" altLang="en-US" sz="2600" dirty="0" err="1">
                <a:solidFill>
                  <a:srgbClr val="000000"/>
                </a:solidFill>
                <a:latin typeface="Arial" panose="020B0604020202020204" pitchFamily="34" charset="0"/>
              </a:rPr>
              <a:t> вц</a:t>
            </a:r>
            <a:r>
              <a:rPr lang="uk-UA" altLang="en-US" sz="2600" dirty="0" err="1">
                <a:solidFill>
                  <a:srgbClr val="000000"/>
                </a:solidFill>
                <a:latin typeface="Arial" panose="020B0604020202020204" pitchFamily="34" charset="0"/>
              </a:rPr>
              <a:t>ілому</a:t>
            </a:r>
            <a:endParaRPr lang="en-US" altLang="en-US" sz="26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indent="-457200" defTabSz="457200">
              <a:spcBef>
                <a:spcPts val="675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600" dirty="0" err="1">
                <a:solidFill>
                  <a:srgbClr val="000000"/>
                </a:solidFill>
                <a:latin typeface="Arial" panose="020B0604020202020204" pitchFamily="34" charset="0"/>
              </a:rPr>
              <a:t>Розділення таблиці на кілька таблиць, якщо поля залежать лише від частини ключа</a:t>
            </a:r>
            <a:endParaRPr lang="en-US" altLang="en-US" sz="26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indent="-457200" defTabSz="457200">
              <a:spcBef>
                <a:spcPts val="675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600" dirty="0" err="1">
                <a:solidFill>
                  <a:srgbClr val="000000"/>
                </a:solidFill>
                <a:latin typeface="Arial" panose="020B0604020202020204" pitchFamily="34" charset="0"/>
              </a:rPr>
              <a:t>Присвоєння унікальних ідентифікаторів кожному набору даних</a:t>
            </a:r>
            <a:endParaRPr lang="en-US" altLang="en-US" sz="26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indent="-457200" defTabSz="457200">
              <a:spcBef>
                <a:spcPts val="675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600" dirty="0" err="1">
                <a:solidFill>
                  <a:srgbClr val="000000"/>
                </a:solidFill>
                <a:latin typeface="Arial" panose="020B0604020202020204" pitchFamily="34" charset="0"/>
              </a:rPr>
              <a:t>Розділення складних даних (якщо вони діляться) або об'єднання, якщо щось потрібно зберігати разом (наприклад, один стовпець для даних, які завжди йдуть разом)</a:t>
            </a:r>
            <a:endParaRPr lang="en-US" altLang="en-US" sz="26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Text Box 27648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ru-RU" altLang="x-none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Практика</a:t>
            </a:r>
            <a:endParaRPr lang="ru-RU" altLang="x-none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03" name="Text Box 27649"/>
          <p:cNvSpPr txBox="1"/>
          <p:nvPr/>
        </p:nvSpPr>
        <p:spPr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339725" indent="-339725" defTabSz="457200">
              <a:spcBef>
                <a:spcPts val="800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ru-RU" altLang="x-none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Привести таблицю </a:t>
            </a:r>
            <a:r>
              <a:rPr lang="en-US" altLang="x-none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Sales </a:t>
            </a:r>
            <a:r>
              <a:rPr lang="ru-RU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д</a:t>
            </a:r>
            <a:r>
              <a:rPr lang="ru-RU" altLang="x-none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о 2НФ:</a:t>
            </a:r>
            <a:endParaRPr lang="ru-RU" altLang="x-none" sz="32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81325" y="2258695"/>
            <a:ext cx="2573020" cy="446278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Text Box 28672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ru-RU" altLang="x-none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Третя нормальна форма</a:t>
            </a:r>
            <a:endParaRPr lang="ru-RU" altLang="x-none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3251" name="Text Box 28673"/>
          <p:cNvSpPr txBox="1"/>
          <p:nvPr/>
        </p:nvSpPr>
        <p:spPr>
          <a:xfrm>
            <a:off x="490220" y="1470660"/>
            <a:ext cx="8044180" cy="454914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625"/>
              </a:spcBef>
              <a:buClrTx/>
              <a:buSzPct val="80000"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500" b="1" dirty="0" err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Arial" panose="020B0604020202020204" pitchFamily="34" charset="0"/>
              </a:rPr>
              <a:t>3НФ вимагає виконання 2НФ, а також того, щоб </a:t>
            </a:r>
            <a:r>
              <a:rPr lang="ru-RU" altLang="en-US" sz="2500" b="1" dirty="0" err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Arial" panose="020B0604020202020204" pitchFamily="34" charset="0"/>
              </a:rPr>
              <a:t>  </a:t>
            </a:r>
            <a:r>
              <a:rPr lang="en-US" altLang="en-US" sz="2500" b="1" dirty="0" err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Arial" panose="020B0604020202020204" pitchFamily="34" charset="0"/>
              </a:rPr>
              <a:t>у таблиці не було транзитивних залежностей між не-ключовими полями, тобто щоб значення будь-якого поля таблиці, яке не входить </a:t>
            </a:r>
            <a:r>
              <a:rPr lang="ru-RU" altLang="en-US" sz="2500" b="1" dirty="0" err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Arial" panose="020B0604020202020204" pitchFamily="34" charset="0"/>
              </a:rPr>
              <a:t>            </a:t>
            </a:r>
            <a:r>
              <a:rPr lang="en-US" altLang="en-US" sz="2500" b="1" dirty="0" err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Arial" panose="020B0604020202020204" pitchFamily="34" charset="0"/>
              </a:rPr>
              <a:t>до первинного ключа, не залежало від значення іншого поля, яке також не входить </a:t>
            </a:r>
            <a:r>
              <a:rPr lang="ru-RU" altLang="en-US" sz="2500" b="1" dirty="0" err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Arial" panose="020B0604020202020204" pitchFamily="34" charset="0"/>
              </a:rPr>
              <a:t>                      </a:t>
            </a:r>
            <a:r>
              <a:rPr lang="en-US" altLang="en-US" sz="2500" b="1" dirty="0" err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Arial" panose="020B0604020202020204" pitchFamily="34" charset="0"/>
              </a:rPr>
              <a:t>до первинного ключа.</a:t>
            </a:r>
            <a:endParaRPr lang="en-US" altLang="en-US" sz="2500" dirty="0" err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Arial" panose="020B0604020202020204" pitchFamily="34" charset="0"/>
            </a:endParaRPr>
          </a:p>
          <a:p>
            <a:pPr defTabSz="457200">
              <a:spcBef>
                <a:spcPts val="625"/>
              </a:spcBef>
              <a:buClrTx/>
              <a:buSzPct val="80000"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Проаналізуємо таблицю 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«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Sales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»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 з </a:t>
            </a:r>
            <a:r>
              <a:rPr lang="ru-RU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попереднього слайду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. Очевидно, що поле 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«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Загальна вартість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»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 залежить від поля 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«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Продано штук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»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. Оскільки так, </a:t>
            </a:r>
            <a:r>
              <a:rPr lang="ru-RU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  </a:t>
            </a:r>
            <a:r>
              <a:rPr lang="en-US" alt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то це поле зайве, і його слід видалити.</a:t>
            </a:r>
            <a:endParaRPr lang="en-US" altLang="en-US" sz="25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Text Box 29696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ru-RU" altLang="x-none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Ще приклад</a:t>
            </a:r>
            <a:endParaRPr lang="ru-RU" altLang="x-none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5299" name="Text Box 29697"/>
          <p:cNvSpPr txBox="1"/>
          <p:nvPr/>
        </p:nvSpPr>
        <p:spPr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800"/>
              </a:spcBef>
              <a:buClrTx/>
              <a:buSzPct val="80000"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Якщо додати в таблицю Product поле total_cost, яке буде обчислюватися як price * quantity, це буде порушенням третьої нормальної форми.</a:t>
            </a:r>
            <a:endParaRPr lang="en-US" altLang="en-US" sz="32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Text Box 30720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uk-UA" altLang="x-none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Ще один приклад</a:t>
            </a:r>
            <a:endParaRPr lang="uk-UA" altLang="x-none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7347" name="Rectangles 30721"/>
          <p:cNvSpPr/>
          <p:nvPr/>
        </p:nvSpPr>
        <p:spPr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endParaRPr lang="en-US" altLang="zh-CN">
              <a:latin typeface="Arial" panose="020B0604020202020204" pitchFamily="34" charset="0"/>
            </a:endParaRPr>
          </a:p>
        </p:txBody>
      </p:sp>
      <p:pic>
        <p:nvPicPr>
          <p:cNvPr id="2" name="Picture 1" descr="Без имени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755" y="1448435"/>
            <a:ext cx="8915400" cy="520573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Text Box 31744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ru-RU" altLang="x-none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Нормал</a:t>
            </a:r>
            <a:r>
              <a:rPr lang="uk-UA" alt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і</a:t>
            </a:r>
            <a:r>
              <a:rPr lang="ru-RU" altLang="x-none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зац</a:t>
            </a:r>
            <a:r>
              <a:rPr lang="uk-UA" alt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і</a:t>
            </a:r>
            <a:r>
              <a:rPr lang="ru-RU" altLang="x-none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я: за </a:t>
            </a:r>
            <a:r>
              <a:rPr lang="uk-UA" alt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та</a:t>
            </a:r>
            <a:r>
              <a:rPr lang="ru-RU" altLang="x-none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 проти</a:t>
            </a:r>
            <a:endParaRPr lang="ru-RU" altLang="x-none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9395" name="Text Box 31745"/>
          <p:cNvSpPr txBox="1"/>
          <p:nvPr/>
        </p:nvSpPr>
        <p:spPr>
          <a:xfrm>
            <a:off x="539750" y="1386205"/>
            <a:ext cx="80645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575"/>
              </a:spcBef>
              <a:buClrTx/>
              <a:buSzPct val="80000"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US" altLang="en-US" sz="2300" dirty="0" err="1">
                <a:solidFill>
                  <a:srgbClr val="000000"/>
                </a:solidFill>
                <a:latin typeface="Arial" panose="020B0604020202020204" pitchFamily="34" charset="0"/>
              </a:rPr>
              <a:t>Попри очевидні переваги, які дає нормалізація, за все потрібно платити. Використання нормалізації також має свою ціну. З одного боку, приведення БД до 1, 2 та 3НФ дозволяє позбутися зайвих даних і логічних протиріч. </a:t>
            </a:r>
            <a:r>
              <a:rPr lang="ru-RU" altLang="en-US" sz="2300" dirty="0" err="1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300" dirty="0" err="1">
                <a:solidFill>
                  <a:srgbClr val="000000"/>
                </a:solidFill>
                <a:latin typeface="Arial" panose="020B0604020202020204" pitchFamily="34" charset="0"/>
              </a:rPr>
              <a:t>Але з іншого боку, це призводить до помітного збільшення кількості таблиць у БД. У випадку великої БД це може суттєво ускладнити розробку. Бували випадки, коли розробка БД припинялася через те, що з ростом кількості таблиць їх ставало настільки багато, що деякі розробники просто не могли утримувати структуру БД</a:t>
            </a:r>
            <a:r>
              <a:rPr lang="ru-RU" altLang="en-US" sz="2300" dirty="0" err="1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en-US" altLang="en-US" sz="2300" dirty="0" err="1">
                <a:solidFill>
                  <a:srgbClr val="000000"/>
                </a:solidFill>
                <a:latin typeface="Arial" panose="020B0604020202020204" pitchFamily="34" charset="0"/>
              </a:rPr>
              <a:t> в голові повністю.</a:t>
            </a:r>
            <a:endParaRPr lang="en-US" altLang="en-US" sz="23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Text Box 32768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ru-RU" altLang="x-none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Накопичувальн</a:t>
            </a:r>
            <a:r>
              <a:rPr lang="uk-UA" altLang="x-none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і поля</a:t>
            </a:r>
            <a:endParaRPr lang="uk-UA" altLang="x-none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1443" name="Text Box 32769"/>
          <p:cNvSpPr txBox="1"/>
          <p:nvPr/>
        </p:nvSpPr>
        <p:spPr>
          <a:xfrm>
            <a:off x="609600" y="1457325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675"/>
              </a:spcBef>
              <a:buClrTx/>
              <a:buSzPct val="80000"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700" dirty="0" err="1">
                <a:solidFill>
                  <a:srgbClr val="000000"/>
                </a:solidFill>
                <a:latin typeface="Arial" panose="020B0604020202020204" pitchFamily="34" charset="0"/>
              </a:rPr>
              <a:t>Інша проблема, що виникає при нормалізації, – це проблема продуктивності. Передусім це стосується 3НФ. </a:t>
            </a:r>
            <a:r>
              <a:rPr lang="uk-UA" altLang="en-US" sz="2700" dirty="0" err="1">
                <a:solidFill>
                  <a:srgbClr val="000000"/>
                </a:solidFill>
                <a:latin typeface="Arial" panose="020B0604020202020204" pitchFamily="34" charset="0"/>
              </a:rPr>
              <a:t>Суворе </a:t>
            </a:r>
            <a:r>
              <a:rPr lang="en-US" altLang="en-US" sz="2700" dirty="0" err="1">
                <a:solidFill>
                  <a:srgbClr val="000000"/>
                </a:solidFill>
                <a:latin typeface="Arial" panose="020B0604020202020204" pitchFamily="34" charset="0"/>
              </a:rPr>
              <a:t>дотримання вимог 3НФ призводить до необхідності позбутися так званих накопичувальних полів. Це означає, </a:t>
            </a:r>
            <a:r>
              <a:rPr lang="uk-UA" altLang="en-US" sz="2700" dirty="0" err="1">
                <a:solidFill>
                  <a:srgbClr val="000000"/>
                </a:solidFill>
                <a:latin typeface="Arial" panose="020B0604020202020204" pitchFamily="34" charset="0"/>
              </a:rPr>
              <a:t>   </a:t>
            </a:r>
            <a:r>
              <a:rPr lang="en-US" altLang="en-US" sz="2700" dirty="0" err="1">
                <a:solidFill>
                  <a:srgbClr val="000000"/>
                </a:solidFill>
                <a:latin typeface="Arial" panose="020B0604020202020204" pitchFamily="34" charset="0"/>
              </a:rPr>
              <a:t>що при необхідності підрахувати певні дані, серверу БД доведеться кожного разу виконувати розрахунок заново, замість того, щоб скористатися проміжними накопичувальними значеннями.</a:t>
            </a:r>
            <a:endParaRPr lang="en-US" altLang="en-US" sz="27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Text Box 10240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uk-UA" alt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Вирішення цих двох проблем</a:t>
            </a:r>
            <a:endParaRPr lang="uk-UA" altLang="ru-RU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6386" name="Text Box 10241"/>
          <p:cNvSpPr txBox="1"/>
          <p:nvPr/>
        </p:nvSpPr>
        <p:spPr>
          <a:xfrm>
            <a:off x="468313" y="1412875"/>
            <a:ext cx="8207375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75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3000" dirty="0" err="1">
                <a:solidFill>
                  <a:srgbClr val="000000"/>
                </a:solidFill>
                <a:latin typeface="Arial" panose="020B0604020202020204" pitchFamily="34" charset="0"/>
              </a:rPr>
              <a:t>Розумніше було б створити для категорій </a:t>
            </a:r>
            <a:r>
              <a:rPr lang="en-US" altLang="en-US" sz="3000" b="1" dirty="0" err="1">
                <a:solidFill>
                  <a:srgbClr val="000000"/>
                </a:solidFill>
                <a:latin typeface="Arial" panose="020B0604020202020204" pitchFamily="34" charset="0"/>
              </a:rPr>
              <a:t>окрему таблицю</a:t>
            </a:r>
            <a:r>
              <a:rPr lang="en-US" altLang="en-US" sz="3000" dirty="0" err="1">
                <a:solidFill>
                  <a:srgbClr val="000000"/>
                </a:solidFill>
                <a:latin typeface="Arial" panose="020B0604020202020204" pitchFamily="34" charset="0"/>
              </a:rPr>
              <a:t>, де кожне назва категорії зберігалася б лише один раз. Те ж саме стосується постачальників, країн та виробників. Створення багатотабличних БД вимагатиме деяких додаткових зусиль, і робота з отриманою багатотабличною БД буде трохи відрізнятися від роботи </a:t>
            </a:r>
            <a:r>
              <a:rPr lang="uk-UA" altLang="en-US" sz="3000" dirty="0" err="1">
                <a:solidFill>
                  <a:srgbClr val="000000"/>
                </a:solidFill>
                <a:latin typeface="Arial" panose="020B0604020202020204" pitchFamily="34" charset="0"/>
              </a:rPr>
              <a:t>               </a:t>
            </a:r>
            <a:r>
              <a:rPr lang="en-US" altLang="en-US" sz="3000" dirty="0" err="1">
                <a:solidFill>
                  <a:srgbClr val="000000"/>
                </a:solidFill>
                <a:latin typeface="Arial" panose="020B0604020202020204" pitchFamily="34" charset="0"/>
              </a:rPr>
              <a:t>з однотабличною БД.</a:t>
            </a:r>
            <a:endParaRPr lang="en-US" altLang="en-US" sz="30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Text Box 33792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uk-UA" alt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Дотримання вимог НФ</a:t>
            </a:r>
            <a:endParaRPr lang="uk-UA" altLang="ru-RU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3491" name="Text Box 33793"/>
          <p:cNvSpPr txBox="1"/>
          <p:nvPr/>
        </p:nvSpPr>
        <p:spPr>
          <a:xfrm>
            <a:off x="547370" y="1493520"/>
            <a:ext cx="805688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775"/>
              </a:spcBef>
              <a:buClrTx/>
              <a:buSzPct val="80000"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3100" dirty="0" err="1">
                <a:solidFill>
                  <a:srgbClr val="000000"/>
                </a:solidFill>
                <a:latin typeface="Arial" panose="020B0604020202020204" pitchFamily="34" charset="0"/>
              </a:rPr>
              <a:t>В подібних випадках може мати сенс </a:t>
            </a:r>
            <a:r>
              <a:rPr lang="uk-UA" altLang="en-US" sz="3100" dirty="0" err="1">
                <a:solidFill>
                  <a:srgbClr val="000000"/>
                </a:solidFill>
                <a:latin typeface="Arial" panose="020B0604020202020204" pitchFamily="34" charset="0"/>
              </a:rPr>
              <a:t>      </a:t>
            </a:r>
            <a:r>
              <a:rPr lang="en-US" altLang="en-US" sz="3100" dirty="0" err="1">
                <a:solidFill>
                  <a:srgbClr val="000000"/>
                </a:solidFill>
                <a:latin typeface="Arial" panose="020B0604020202020204" pitchFamily="34" charset="0"/>
              </a:rPr>
              <a:t>не дотримуватися суворо вимог, накладених нормальними формами. Передусім це стосується 3НФ. До перших двох НФ все ж таки БД </a:t>
            </a:r>
            <a:r>
              <a:rPr lang="uk-UA" altLang="en-US" sz="3100" dirty="0" err="1">
                <a:solidFill>
                  <a:srgbClr val="000000"/>
                </a:solidFill>
                <a:latin typeface="Arial" panose="020B0604020202020204" pitchFamily="34" charset="0"/>
              </a:rPr>
              <a:t>рішуче </a:t>
            </a:r>
            <a:r>
              <a:rPr lang="en-US" altLang="en-US" sz="3100" dirty="0" err="1">
                <a:solidFill>
                  <a:srgbClr val="000000"/>
                </a:solidFill>
                <a:latin typeface="Arial" panose="020B0604020202020204" pitchFamily="34" charset="0"/>
              </a:rPr>
              <a:t>рекомендується приводити. Що ж до 3НФ, то тут програмісту слід приймати рішення, виходячи з конкретного завдання та домінуючих у цьому завданні операцій.</a:t>
            </a:r>
            <a:endParaRPr lang="en-US" altLang="en-US" sz="31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Text Box 36864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uk-UA" alt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ДЗ</a:t>
            </a:r>
            <a:endParaRPr lang="uk-UA" altLang="ru-RU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7586" name="Content Placeholder 36865"/>
          <p:cNvSpPr>
            <a:spLocks noGrp="1"/>
          </p:cNvSpPr>
          <p:nvPr>
            <p:ph idx="4294967295"/>
          </p:nvPr>
        </p:nvSpPr>
        <p:spPr>
          <a:xfrm>
            <a:off x="609600" y="1600200"/>
            <a:ext cx="7924800" cy="4419600"/>
          </a:xfrm>
          <a:ln>
            <a:solidFill>
              <a:srgbClr val="000000"/>
            </a:solidFill>
            <a:miter/>
          </a:ln>
        </p:spPr>
        <p:txBody>
          <a:bodyPr wrap="square" lIns="90000" tIns="46800" rIns="90000" bIns="46800" anchor="t" anchorCtr="0"/>
          <a:p>
            <a:endParaRPr lang="en-GB" altLang="en-US"/>
          </a:p>
        </p:txBody>
      </p:sp>
      <p:pic>
        <p:nvPicPr>
          <p:cNvPr id="67587" name="Picture 3686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913" y="1484313"/>
            <a:ext cx="8974137" cy="48244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Text Box 37888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uk-UA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Як це буде виглядати в </a:t>
            </a:r>
            <a:r>
              <a:rPr lang="en-US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SSMS</a:t>
            </a:r>
            <a:endParaRPr lang="en-US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9634" name="Content Placeholder 37889"/>
          <p:cNvSpPr>
            <a:spLocks noGrp="1"/>
          </p:cNvSpPr>
          <p:nvPr>
            <p:ph idx="4294967295"/>
          </p:nvPr>
        </p:nvSpPr>
        <p:spPr>
          <a:xfrm>
            <a:off x="609600" y="1600200"/>
            <a:ext cx="7924800" cy="4419600"/>
          </a:xfrm>
          <a:ln>
            <a:solidFill>
              <a:srgbClr val="000000"/>
            </a:solidFill>
            <a:miter/>
          </a:ln>
        </p:spPr>
        <p:txBody>
          <a:bodyPr wrap="square" lIns="90000" tIns="46800" rIns="90000" bIns="46800" anchor="t" anchorCtr="0"/>
          <a:p>
            <a:endParaRPr lang="en-GB" altLang="en-US"/>
          </a:p>
        </p:txBody>
      </p:sp>
      <p:pic>
        <p:nvPicPr>
          <p:cNvPr id="69635" name="Picture 3789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412875"/>
            <a:ext cx="9432925" cy="55451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29" name="Text Box 39936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uk-UA" alt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Вимоги до схеми БД</a:t>
            </a:r>
            <a:endParaRPr lang="uk-UA" altLang="ru-RU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73730" name="Text Box 39937"/>
          <p:cNvSpPr txBox="1"/>
          <p:nvPr/>
        </p:nvSpPr>
        <p:spPr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341630" indent="-341630" defTabSz="457200">
              <a:spcBef>
                <a:spcPts val="800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Назви таблиць та полів, всі зв'язки повинні бути як на картинці</a:t>
            </a:r>
            <a:endParaRPr lang="en-US" altLang="en-US" sz="32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1630" indent="-341630" defTabSz="457200">
              <a:spcBef>
                <a:spcPts val="800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В кожній таблиці має бути від 5 до 15 записів</a:t>
            </a:r>
            <a:endParaRPr lang="en-US" altLang="en-US" sz="32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1630" indent="-341630" defTabSz="457200">
              <a:spcBef>
                <a:spcPts val="800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Домашнє завдання оформлюється</a:t>
            </a:r>
            <a:r>
              <a:rPr lang="uk-UA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en-US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як публічний </a:t>
            </a:r>
            <a:r>
              <a:rPr lang="uk-UA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репозиторій                       і</a:t>
            </a:r>
            <a:r>
              <a:rPr lang="en-US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з заскриптованою базою </a:t>
            </a:r>
            <a:r>
              <a:rPr lang="uk-UA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          </a:t>
            </a:r>
            <a:r>
              <a:rPr lang="en-US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(schema and data!) + її скріншот</a:t>
            </a:r>
            <a:endParaRPr lang="en-US" altLang="en-US" sz="32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Text Box 34816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uk-UA" alt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ДЗ 2 (факультативно)</a:t>
            </a:r>
            <a:endParaRPr lang="uk-UA" altLang="ru-RU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5539" name="Text Box 34817"/>
          <p:cNvSpPr txBox="1"/>
          <p:nvPr/>
        </p:nvSpPr>
        <p:spPr>
          <a:xfrm>
            <a:off x="468313" y="1385888"/>
            <a:ext cx="8135937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algn="l" defTabSz="457200">
              <a:spcBef>
                <a:spcPts val="800"/>
              </a:spcBef>
              <a:buClrTx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500" dirty="0" err="1">
                <a:solidFill>
                  <a:srgbClr val="000000"/>
                </a:solidFill>
                <a:ea typeface="Calibri" panose="020F0502020204030204" pitchFamily="32" charset="0"/>
                <a:cs typeface="Arial" panose="020B0604020202020204" pitchFamily="34" charset="0"/>
              </a:rPr>
              <a:t>Спроектувати базу даних "мережа книжкових супермаркетів". У базі даних повинні зберігатися відомості про продажі книг. Необхідно зберігати дані в таблицях: книги, теми (жанри) книг, автори книг, видавництва, країни, магазини, продавці, покупці, акції, продажі.</a:t>
            </a:r>
            <a:endParaRPr lang="en-US" altLang="en-US" sz="2500" dirty="0" err="1">
              <a:solidFill>
                <a:srgbClr val="000000"/>
              </a:solidFill>
              <a:ea typeface="Calibri" panose="020F0502020204030204" pitchFamily="32" charset="0"/>
              <a:cs typeface="Arial" panose="020B0604020202020204" pitchFamily="34" charset="0"/>
            </a:endParaRPr>
          </a:p>
          <a:p>
            <a:pPr algn="l" defTabSz="457200">
              <a:spcBef>
                <a:spcPts val="800"/>
              </a:spcBef>
              <a:buClrTx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500" dirty="0" err="1">
                <a:solidFill>
                  <a:srgbClr val="000000"/>
                </a:solidFill>
                <a:ea typeface="Calibri" panose="020F0502020204030204" pitchFamily="32" charset="0"/>
                <a:cs typeface="Arial" panose="020B0604020202020204" pitchFamily="34" charset="0"/>
              </a:rPr>
              <a:t>Врахувати, що одна книга може мати одночасно кілька авторів та жанрів. Зв'язати таблиці. Заповнювати таблиці інформацією не потрібно.</a:t>
            </a:r>
            <a:endParaRPr lang="en-US" altLang="en-US" sz="2500" dirty="0" err="1">
              <a:solidFill>
                <a:srgbClr val="000000"/>
              </a:solidFill>
              <a:ea typeface="Calibri" panose="020F0502020204030204" pitchFamily="32" charset="0"/>
              <a:cs typeface="Arial" panose="020B0604020202020204" pitchFamily="34" charset="0"/>
            </a:endParaRPr>
          </a:p>
          <a:p>
            <a:pPr algn="l" defTabSz="457200">
              <a:spcBef>
                <a:spcPts val="800"/>
              </a:spcBef>
              <a:buClrTx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500" dirty="0" err="1">
                <a:solidFill>
                  <a:srgbClr val="000000"/>
                </a:solidFill>
                <a:ea typeface="Calibri" panose="020F0502020204030204" pitchFamily="32" charset="0"/>
                <a:cs typeface="Arial" panose="020B0604020202020204" pitchFamily="34" charset="0"/>
              </a:rPr>
              <a:t>Домашнє завдання здається у вигляді скрипта БД + скріншот</a:t>
            </a:r>
            <a:r>
              <a:rPr lang="uk-UA" altLang="en-US" sz="2500" dirty="0" err="1">
                <a:solidFill>
                  <a:srgbClr val="000000"/>
                </a:solidFill>
                <a:ea typeface="Calibri" panose="020F0502020204030204" pitchFamily="32" charset="0"/>
                <a:cs typeface="Arial" panose="020B0604020202020204" pitchFamily="34" charset="0"/>
              </a:rPr>
              <a:t> в публічному репозиторії.</a:t>
            </a:r>
            <a:endParaRPr lang="uk-UA" altLang="en-US" sz="2500" dirty="0" err="1">
              <a:solidFill>
                <a:srgbClr val="000000"/>
              </a:solidFill>
              <a:ea typeface="Calibri" panose="020F0502020204030204" pitchFamily="32" charset="0"/>
              <a:cs typeface="Arial" panose="020B0604020202020204" pitchFamily="34" charset="0"/>
            </a:endParaRPr>
          </a:p>
        </p:txBody>
      </p:sp>
      <p:sp>
        <p:nvSpPr>
          <p:cNvPr id="65540" name="Text Box 34818"/>
          <p:cNvSpPr txBox="1"/>
          <p:nvPr/>
        </p:nvSpPr>
        <p:spPr>
          <a:xfrm>
            <a:off x="3157538" y="6376988"/>
            <a:ext cx="2819400" cy="3651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5000" rIns="90000" bIns="45000" anchor="t" anchorCtr="0"/>
          <a:p>
            <a: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x-none" dirty="0" err="1">
                <a:solidFill>
                  <a:srgbClr val="000000"/>
                </a:solidFill>
                <a:latin typeface="Arial" panose="020B0604020202020204" pitchFamily="34" charset="0"/>
                <a:hlinkClick r:id="rId1"/>
              </a:rPr>
              <a:t>https://dbdiagram.io/home</a:t>
            </a:r>
            <a:r>
              <a:rPr lang="en-US" altLang="x-none" dirty="0" err="1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altLang="x-none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Text Box 36864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uk-UA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ДЗ 3 (факультативно)</a:t>
            </a:r>
            <a:endParaRPr lang="uk-UA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9635" name="Text Box 36865"/>
          <p:cNvSpPr txBox="1"/>
          <p:nvPr/>
        </p:nvSpPr>
        <p:spPr>
          <a:xfrm>
            <a:off x="468313" y="1385888"/>
            <a:ext cx="8135937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375"/>
              </a:spcBef>
              <a:buClrTx/>
              <a:buSzPct val="80000"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500" dirty="0" err="1">
                <a:solidFill>
                  <a:srgbClr val="000000"/>
                </a:solidFill>
                <a:latin typeface="Arial" panose="020B0604020202020204" pitchFamily="34" charset="0"/>
              </a:rPr>
              <a:t>Спроектувати базу даних "Туристична фірма".</a:t>
            </a:r>
            <a:endParaRPr lang="en-US" altLang="en-US" sz="15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defTabSz="457200">
              <a:spcBef>
                <a:spcPts val="375"/>
              </a:spcBef>
              <a:buClrTx/>
              <a:buSzPct val="80000"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500" dirty="0" err="1">
                <a:solidFill>
                  <a:srgbClr val="000000"/>
                </a:solidFill>
                <a:latin typeface="Arial" panose="020B0604020202020204" pitchFamily="34" charset="0"/>
              </a:rPr>
              <a:t>Необхідно зберігати інформацію:</a:t>
            </a:r>
            <a:endParaRPr lang="en-US" altLang="en-US" sz="15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 defTabSz="457200">
              <a:spcBef>
                <a:spcPts val="375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500" dirty="0" err="1">
                <a:solidFill>
                  <a:srgbClr val="000000"/>
                </a:solidFill>
                <a:latin typeface="Arial" panose="020B0604020202020204" pitchFamily="34" charset="0"/>
              </a:rPr>
              <a:t>про курорти (наприклад: назва, опис, рейтинг)</a:t>
            </a:r>
            <a:endParaRPr lang="en-US" altLang="en-US" sz="15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 defTabSz="457200">
              <a:spcBef>
                <a:spcPts val="375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500" dirty="0" err="1">
                <a:solidFill>
                  <a:srgbClr val="000000"/>
                </a:solidFill>
                <a:latin typeface="Arial" panose="020B0604020202020204" pitchFamily="34" charset="0"/>
              </a:rPr>
              <a:t>екскурсії в межах курорту (значущі місця, пам'ятники, музеї, храми)</a:t>
            </a:r>
            <a:endParaRPr lang="en-US" altLang="en-US" sz="15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 defTabSz="457200">
              <a:spcBef>
                <a:spcPts val="375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500" dirty="0" err="1">
                <a:solidFill>
                  <a:srgbClr val="000000"/>
                </a:solidFill>
                <a:latin typeface="Arial" panose="020B0604020202020204" pitchFamily="34" charset="0"/>
              </a:rPr>
              <a:t>готелі (назва, кількість зірок, кількість вільних номерів, типи номерів)</a:t>
            </a:r>
            <a:endParaRPr lang="en-US" altLang="en-US" sz="15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 defTabSz="457200">
              <a:spcBef>
                <a:spcPts val="375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500" dirty="0" err="1">
                <a:solidFill>
                  <a:srgbClr val="000000"/>
                </a:solidFill>
                <a:latin typeface="Arial" panose="020B0604020202020204" pitchFamily="34" charset="0"/>
              </a:rPr>
              <a:t>види відпочинку (наприклад: море, гірськолижний спорт тощо)</a:t>
            </a:r>
            <a:endParaRPr lang="en-US" altLang="en-US" sz="15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 defTabSz="457200">
              <a:spcBef>
                <a:spcPts val="375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500" dirty="0" err="1">
                <a:solidFill>
                  <a:srgbClr val="000000"/>
                </a:solidFill>
                <a:latin typeface="Arial" panose="020B0604020202020204" pitchFamily="34" charset="0"/>
              </a:rPr>
              <a:t>види транспорту (наприклад: на кораблі, поїзді, літаку, пішохідний тур — можливо кілька видів одночасно!)</a:t>
            </a:r>
            <a:endParaRPr lang="en-US" altLang="en-US" sz="15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 defTabSz="457200">
              <a:spcBef>
                <a:spcPts val="375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500" dirty="0" err="1">
                <a:solidFill>
                  <a:srgbClr val="000000"/>
                </a:solidFill>
                <a:latin typeface="Arial" panose="020B0604020202020204" pitchFamily="34" charset="0"/>
              </a:rPr>
              <a:t>міста, країни (</a:t>
            </a:r>
            <a:r>
              <a:rPr lang="uk-UA" altLang="en-US" sz="1500" dirty="0" err="1">
                <a:solidFill>
                  <a:srgbClr val="000000"/>
                </a:solidFill>
                <a:latin typeface="Arial" panose="020B0604020202020204" pitchFamily="34" charset="0"/>
              </a:rPr>
              <a:t>регіони</a:t>
            </a:r>
            <a:r>
              <a:rPr lang="en-US" altLang="en-US" sz="1500" dirty="0" err="1">
                <a:solidFill>
                  <a:srgbClr val="000000"/>
                </a:solidFill>
                <a:latin typeface="Arial" panose="020B0604020202020204" pitchFamily="34" charset="0"/>
              </a:rPr>
              <a:t>/област</a:t>
            </a:r>
            <a:r>
              <a:rPr lang="uk-UA" altLang="en-US" sz="1500" dirty="0" err="1">
                <a:solidFill>
                  <a:srgbClr val="000000"/>
                </a:solidFill>
                <a:latin typeface="Arial" panose="020B0604020202020204" pitchFamily="34" charset="0"/>
              </a:rPr>
              <a:t>і за бажанням</a:t>
            </a:r>
            <a:r>
              <a:rPr lang="en-US" altLang="en-US" sz="1500" dirty="0" err="1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endParaRPr lang="en-US" altLang="en-US" sz="15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 defTabSz="457200">
              <a:spcBef>
                <a:spcPts val="375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500" dirty="0" err="1">
                <a:solidFill>
                  <a:srgbClr val="000000"/>
                </a:solidFill>
                <a:latin typeface="Arial" panose="020B0604020202020204" pitchFamily="34" charset="0"/>
              </a:rPr>
              <a:t>люди, які поїдуть/знаходяться/вже поїхали у подорож (імена, прізвища, по-батькові, вік, стать, професія, дата від'їзду, мета поїздки, курорт тощо)</a:t>
            </a:r>
            <a:endParaRPr lang="en-US" altLang="en-US" sz="15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 defTabSz="457200">
              <a:spcBef>
                <a:spcPts val="375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500" dirty="0" err="1">
                <a:solidFill>
                  <a:srgbClr val="000000"/>
                </a:solidFill>
                <a:latin typeface="Arial" panose="020B0604020202020204" pitchFamily="34" charset="0"/>
              </a:rPr>
              <a:t>тривалість подорожі (наприклад: рік, місяць, тиждень, 2 тижні, 10 днів 11 ночей)</a:t>
            </a:r>
            <a:endParaRPr lang="en-US" altLang="en-US" sz="15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 defTabSz="457200">
              <a:spcBef>
                <a:spcPts val="375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500" dirty="0" err="1">
                <a:solidFill>
                  <a:srgbClr val="000000"/>
                </a:solidFill>
                <a:latin typeface="Arial" panose="020B0604020202020204" pitchFamily="34" charset="0"/>
              </a:rPr>
              <a:t>вартість подорожі (з описом всіх складових – шведський стіл, екскурсії)</a:t>
            </a:r>
            <a:endParaRPr lang="en-US" altLang="en-US" sz="15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 defTabSz="457200">
              <a:spcBef>
                <a:spcPts val="375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500" dirty="0" err="1">
                <a:solidFill>
                  <a:srgbClr val="000000"/>
                </a:solidFill>
                <a:latin typeface="Arial" panose="020B0604020202020204" pitchFamily="34" charset="0"/>
              </a:rPr>
              <a:t>про працівників фірми та їхні посади (наприклад: 3 секретаря, 1 бухгалтер, директор — з зарплатами)</a:t>
            </a:r>
            <a:endParaRPr lang="en-US" altLang="en-US" sz="15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 defTabSz="457200">
              <a:spcBef>
                <a:spcPts val="375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500" dirty="0" err="1">
                <a:solidFill>
                  <a:srgbClr val="000000"/>
                </a:solidFill>
                <a:latin typeface="Arial" panose="020B0604020202020204" pitchFamily="34" charset="0"/>
              </a:rPr>
              <a:t>інші таблиці (за необхідності)</a:t>
            </a:r>
            <a:endParaRPr lang="en-US" altLang="en-US" sz="15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indent="457200" defTabSz="457200">
              <a:spcBef>
                <a:spcPts val="375"/>
              </a:spcBef>
              <a:buClrTx/>
              <a:buSzPct val="80000"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500" b="1" dirty="0" err="1">
                <a:solidFill>
                  <a:srgbClr val="000000"/>
                </a:solidFill>
                <a:latin typeface="Arial" panose="020B0604020202020204" pitchFamily="34" charset="0"/>
              </a:rPr>
              <a:t>Усі таблиці повинні відповідати 1, 2 та 3 нормальним формам.</a:t>
            </a:r>
            <a:endParaRPr lang="en-US" altLang="en-US" sz="1500" b="1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Text Box 11264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uk-UA" alt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Поняття аномалій БД</a:t>
            </a:r>
            <a:endParaRPr lang="uk-UA" altLang="ru-RU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8434" name="Text Box 11265"/>
          <p:cNvSpPr txBox="1"/>
          <p:nvPr/>
        </p:nvSpPr>
        <p:spPr>
          <a:xfrm>
            <a:off x="463550" y="1412875"/>
            <a:ext cx="81407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70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2900" dirty="0" err="1">
                <a:solidFill>
                  <a:srgbClr val="000000"/>
                </a:solidFill>
                <a:latin typeface="Arial" panose="020B0604020202020204" pitchFamily="34" charset="0"/>
              </a:rPr>
              <a:t>Аномалії в базі даних — це проблеми, які можуть виникати під час проєктування або використання бази даних. Ці аномалії призводять до надмірності, некоректної обробки даних і можуть впливати </a:t>
            </a:r>
            <a:r>
              <a:rPr lang="uk-UA" altLang="en-US" sz="2900" dirty="0" err="1">
                <a:solidFill>
                  <a:srgbClr val="000000"/>
                </a:solidFill>
                <a:latin typeface="Arial" panose="020B0604020202020204" pitchFamily="34" charset="0"/>
              </a:rPr>
              <a:t>                 </a:t>
            </a:r>
            <a:r>
              <a:rPr lang="en-US" altLang="en-US" sz="2900" dirty="0" err="1">
                <a:solidFill>
                  <a:srgbClr val="000000"/>
                </a:solidFill>
                <a:latin typeface="Arial" panose="020B0604020202020204" pitchFamily="34" charset="0"/>
              </a:rPr>
              <a:t>на продуктивність, цілісність і управління даними. Існують три основні типи аномалій, які зазвичай розглядаються в реляційних базах даних: аномалії вставки, оновлення та </a:t>
            </a:r>
            <a:r>
              <a:rPr lang="uk-UA" altLang="en-US" sz="2900" dirty="0" err="1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altLang="en-US" sz="2900" dirty="0" err="1">
                <a:solidFill>
                  <a:srgbClr val="000000"/>
                </a:solidFill>
                <a:latin typeface="Arial" panose="020B0604020202020204" pitchFamily="34" charset="0"/>
              </a:rPr>
              <a:t>видалення.</a:t>
            </a:r>
            <a:endParaRPr lang="en-US" altLang="en-US" sz="29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Text Box 9216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uk-UA" alt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Визначення аномалії</a:t>
            </a:r>
            <a:endParaRPr lang="uk-UA" altLang="ru-RU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4339" name="Text Box 9217"/>
          <p:cNvSpPr txBox="1"/>
          <p:nvPr/>
        </p:nvSpPr>
        <p:spPr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625"/>
              </a:spcBef>
              <a:buClrTx/>
              <a:buSzPct val="80000"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Аномалією називається така ситуація </a:t>
            </a:r>
            <a:r>
              <a:rPr lang="uk-UA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   </a:t>
            </a:r>
            <a:r>
              <a:rPr lang="en-US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в таблиці БД, яка призводить </a:t>
            </a:r>
            <a:r>
              <a:rPr lang="uk-UA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               </a:t>
            </a:r>
            <a:r>
              <a:rPr lang="en-US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до суперечностей у БД або суттєво ускладнює обробку БД. Причиною є надмірне дублювання даних у таблиці, яке виникає через наявність функціональних залежностей</a:t>
            </a:r>
            <a:r>
              <a:rPr lang="uk-UA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              </a:t>
            </a:r>
            <a:r>
              <a:rPr lang="en-US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 від неключових атрибутів.</a:t>
            </a:r>
            <a:endParaRPr lang="en-US" altLang="en-US" sz="32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26368</Words>
  <Application>WPS Presentation</Application>
  <PresentationFormat/>
  <Paragraphs>387</Paragraphs>
  <Slides>75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75</vt:i4>
      </vt:variant>
    </vt:vector>
  </HeadingPairs>
  <TitlesOfParts>
    <vt:vector size="87" baseType="lpstr">
      <vt:lpstr>Arial</vt:lpstr>
      <vt:lpstr>SimSun</vt:lpstr>
      <vt:lpstr>Wingdings</vt:lpstr>
      <vt:lpstr>Times New Roman</vt:lpstr>
      <vt:lpstr>Microsoft YaHei</vt:lpstr>
      <vt:lpstr>Arial Black</vt:lpstr>
      <vt:lpstr>Arial Unicode MS</vt:lpstr>
      <vt:lpstr>Arial Unicode MS</vt:lpstr>
      <vt:lpstr>Calibri</vt:lpstr>
      <vt:lpstr/>
      <vt:lpstr/>
      <vt:lpstr>1_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Александр Загор�</cp:lastModifiedBy>
  <cp:revision>10</cp:revision>
  <dcterms:created xsi:type="dcterms:W3CDTF">2005-09-22T16:26:00Z</dcterms:created>
  <dcterms:modified xsi:type="dcterms:W3CDTF">2025-01-18T15:27:14Z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CD567F9F9FB04920A1D8D5188E0CAF9D_12</vt:lpwstr>
  </property>
  <property fmtid="{D5CDD505-2E9C-101B-9397-08002B2CF9AE}" pid="3" name="KSOProductBuildVer">
    <vt:lpwstr>1033-12.2.0.19826</vt:lpwstr>
  </property>
</Properties>
</file>