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7" r:id="rId7"/>
    <p:sldId id="294" r:id="rId8"/>
    <p:sldId id="295" r:id="rId9"/>
    <p:sldId id="337" r:id="rId10"/>
    <p:sldId id="338" r:id="rId11"/>
    <p:sldId id="296" r:id="rId12"/>
    <p:sldId id="297" r:id="rId13"/>
    <p:sldId id="336" r:id="rId14"/>
    <p:sldId id="298" r:id="rId15"/>
    <p:sldId id="300" r:id="rId16"/>
    <p:sldId id="258" r:id="rId17"/>
    <p:sldId id="259" r:id="rId18"/>
    <p:sldId id="260" r:id="rId19"/>
    <p:sldId id="261" r:id="rId20"/>
    <p:sldId id="262" r:id="rId21"/>
    <p:sldId id="264"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339" r:id="rId49"/>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5" name="Text Box 3073"/>
          <p:cNvSpPr txBox="1"/>
          <p:nvPr/>
        </p:nvSpPr>
        <p:spPr>
          <a:xfrm>
            <a:off x="0" y="0"/>
            <a:ext cx="2971800" cy="457200"/>
          </a:xfrm>
          <a:prstGeom prst="rect">
            <a:avLst/>
          </a:prstGeom>
          <a:noFill/>
          <a:ln w="9525">
            <a:noFill/>
          </a:ln>
        </p:spPr>
        <p:txBody>
          <a:bodyPr anchor="t" anchorCtr="0"/>
          <a:p>
            <a:pPr lvl="0"/>
            <a:endParaRPr lang="en-US" altLang="zh-CN"/>
          </a:p>
        </p:txBody>
      </p:sp>
      <p:sp>
        <p:nvSpPr>
          <p:cNvPr id="3076" name="Text Box 3074"/>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7" name="Slide Image Placeholder 3075"/>
          <p:cNvSpPr>
            <a:spLocks noGrp="1"/>
          </p:cNvSpPr>
          <p:nvPr>
            <p:ph type="sldImg"/>
          </p:nvPr>
        </p:nvSpPr>
        <p:spPr>
          <a:xfrm>
            <a:off x="1143000" y="685800"/>
            <a:ext cx="4570413" cy="3427413"/>
          </a:xfrm>
          <a:prstGeom prst="rect">
            <a:avLst/>
          </a:prstGeom>
          <a:noFill/>
          <a:ln w="9360" cap="sq" cmpd="sng">
            <a:solidFill>
              <a:srgbClr val="000000"/>
            </a:solidFill>
            <a:prstDash val="solid"/>
            <a:miter/>
            <a:headEnd type="none" w="med" len="med"/>
            <a:tailEnd type="none" w="med" len="med"/>
          </a:ln>
        </p:spPr>
      </p:sp>
      <p:sp>
        <p:nvSpPr>
          <p:cNvPr id="3078" name="Text Placeholder 3076"/>
          <p:cNvSpPr>
            <a:spLocks noGrp="1"/>
          </p:cNvSpPr>
          <p:nvPr>
            <p:ph type="body"/>
          </p:nvPr>
        </p:nvSpPr>
        <p:spPr>
          <a:xfrm>
            <a:off x="685800" y="4343400"/>
            <a:ext cx="5484813" cy="4113213"/>
          </a:xfrm>
          <a:prstGeom prst="rect">
            <a:avLst/>
          </a:prstGeom>
          <a:noFill/>
          <a:ln w="9525">
            <a:noFill/>
          </a:ln>
        </p:spPr>
        <p:txBody>
          <a:bodyPr wrap="square" lIns="90000" tIns="46800" rIns="90000" bIns="46800" anchor="t" anchorCtr="0"/>
          <a:p>
            <a:pPr lvl="0"/>
            <a:endParaRPr lang="en-GB" altLang="en-US"/>
          </a:p>
        </p:txBody>
      </p:sp>
      <p:sp>
        <p:nvSpPr>
          <p:cNvPr id="3079" name="Text Box 3077"/>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8"/>
          <p:cNvSpPr>
            <a:spLocks noGrp="1"/>
          </p:cNvSpPr>
          <p:nvPr>
            <p:ph type="sldNum"/>
          </p:nvPr>
        </p:nvSpPr>
        <p:spPr>
          <a:xfrm>
            <a:off x="3884613" y="8685213"/>
            <a:ext cx="2970213" cy="455613"/>
          </a:xfrm>
          <a:prstGeom prst="rect">
            <a:avLst/>
          </a:prstGeom>
          <a:noFill/>
          <a:ln w="9525">
            <a:noFill/>
          </a:ln>
        </p:spPr>
        <p:txBody>
          <a:bodyPr wrap="square" lIns="90000" tIns="46800" rIns="90000" bIns="46800" anchor="b" anchorCtr="0"/>
          <a:p>
            <a:pPr marL="215900" lvl="0" indent="-215900" algn="r" defTabSz="457200" eaLnBrk="1" fontAlgn="base" hangingPunct="1">
              <a:buClr>
                <a:srgbClr val="000000"/>
              </a:buClr>
              <a:buSzPct val="45000"/>
              <a:buFont typeface="Wingdings" panose="05000000000000000000" pitchFamily="2" charset="2"/>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43008"/>
          <p:cNvSpPr>
            <a:spLocks noGrp="1"/>
          </p:cNvSpPr>
          <p:nvPr>
            <p:ph type="sldImg"/>
          </p:nvPr>
        </p:nvSpPr>
        <p:spPr>
          <a:xfrm>
            <a:off x="1143000" y="685800"/>
            <a:ext cx="4572000" cy="3429000"/>
          </a:xfrm>
          <a:solidFill>
            <a:srgbClr val="FFFFFF"/>
          </a:solidFill>
          <a:ln cap="flat"/>
        </p:spPr>
      </p:sp>
      <p:sp>
        <p:nvSpPr>
          <p:cNvPr id="5124" name="Text Placeholder 4300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7411" name="Slide Image Placeholder 162816"/>
          <p:cNvSpPr>
            <a:spLocks noGrp="1"/>
          </p:cNvSpPr>
          <p:nvPr>
            <p:ph type="sldImg"/>
          </p:nvPr>
        </p:nvSpPr>
        <p:spPr>
          <a:xfrm>
            <a:off x="1143000" y="685800"/>
            <a:ext cx="4572000" cy="3429000"/>
          </a:xfrm>
          <a:solidFill>
            <a:srgbClr val="FFFFFF"/>
          </a:solidFill>
          <a:ln cap="flat"/>
        </p:spPr>
      </p:sp>
      <p:sp>
        <p:nvSpPr>
          <p:cNvPr id="17412" name="Text Placeholder 16281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164864"/>
          <p:cNvSpPr>
            <a:spLocks noGrp="1"/>
          </p:cNvSpPr>
          <p:nvPr>
            <p:ph type="sldImg"/>
          </p:nvPr>
        </p:nvSpPr>
        <p:spPr>
          <a:xfrm>
            <a:off x="1143000" y="685800"/>
            <a:ext cx="4572000" cy="3429000"/>
          </a:xfrm>
          <a:solidFill>
            <a:srgbClr val="FFFFFF"/>
          </a:solidFill>
          <a:ln cap="flat"/>
        </p:spPr>
      </p:sp>
      <p:sp>
        <p:nvSpPr>
          <p:cNvPr id="21508" name="Text Placeholder 16486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3555" name="Slide Image Placeholder 45056"/>
          <p:cNvSpPr>
            <a:spLocks noGrp="1"/>
          </p:cNvSpPr>
          <p:nvPr>
            <p:ph type="sldImg"/>
          </p:nvPr>
        </p:nvSpPr>
        <p:spPr>
          <a:xfrm>
            <a:off x="1143000" y="685800"/>
            <a:ext cx="4572000" cy="3429000"/>
          </a:xfrm>
          <a:solidFill>
            <a:srgbClr val="FFFFFF"/>
          </a:solidFill>
          <a:ln cap="flat"/>
        </p:spPr>
      </p:sp>
      <p:sp>
        <p:nvSpPr>
          <p:cNvPr id="23556" name="Text Placeholder 4505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5603" name="Slide Image Placeholder 46080"/>
          <p:cNvSpPr>
            <a:spLocks noGrp="1"/>
          </p:cNvSpPr>
          <p:nvPr>
            <p:ph type="sldImg"/>
          </p:nvPr>
        </p:nvSpPr>
        <p:spPr>
          <a:xfrm>
            <a:off x="1143000" y="685800"/>
            <a:ext cx="4572000" cy="3429000"/>
          </a:xfrm>
          <a:solidFill>
            <a:srgbClr val="FFFFFF"/>
          </a:solidFill>
          <a:ln cap="flat"/>
        </p:spPr>
      </p:sp>
      <p:sp>
        <p:nvSpPr>
          <p:cNvPr id="25604" name="Text Placeholder 460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7651" name="Slide Image Placeholder 47104"/>
          <p:cNvSpPr>
            <a:spLocks noGrp="1"/>
          </p:cNvSpPr>
          <p:nvPr>
            <p:ph type="sldImg"/>
          </p:nvPr>
        </p:nvSpPr>
        <p:spPr>
          <a:xfrm>
            <a:off x="1143000" y="685800"/>
            <a:ext cx="4572000" cy="3429000"/>
          </a:xfrm>
          <a:solidFill>
            <a:srgbClr val="FFFFFF"/>
          </a:solidFill>
          <a:ln cap="flat"/>
        </p:spPr>
      </p:sp>
      <p:sp>
        <p:nvSpPr>
          <p:cNvPr id="27652" name="Text Placeholder 4710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9699" name="Slide Image Placeholder 48128"/>
          <p:cNvSpPr>
            <a:spLocks noGrp="1"/>
          </p:cNvSpPr>
          <p:nvPr>
            <p:ph type="sldImg"/>
          </p:nvPr>
        </p:nvSpPr>
        <p:spPr>
          <a:xfrm>
            <a:off x="1143000" y="685800"/>
            <a:ext cx="4572000" cy="3429000"/>
          </a:xfrm>
          <a:solidFill>
            <a:srgbClr val="FFFFFF"/>
          </a:solidFill>
          <a:ln cap="flat"/>
        </p:spPr>
      </p:sp>
      <p:sp>
        <p:nvSpPr>
          <p:cNvPr id="29700" name="Text Placeholder 4812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1747" name="Slide Image Placeholder 49152"/>
          <p:cNvSpPr>
            <a:spLocks noGrp="1"/>
          </p:cNvSpPr>
          <p:nvPr>
            <p:ph type="sldImg"/>
          </p:nvPr>
        </p:nvSpPr>
        <p:spPr>
          <a:xfrm>
            <a:off x="1143000" y="685800"/>
            <a:ext cx="4572000" cy="3429000"/>
          </a:xfrm>
          <a:solidFill>
            <a:srgbClr val="FFFFFF"/>
          </a:solidFill>
          <a:ln cap="flat"/>
        </p:spPr>
      </p:sp>
      <p:sp>
        <p:nvSpPr>
          <p:cNvPr id="31748" name="Text Placeholder 491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5843" name="Slide Image Placeholder 51200"/>
          <p:cNvSpPr>
            <a:spLocks noGrp="1"/>
          </p:cNvSpPr>
          <p:nvPr>
            <p:ph type="sldImg"/>
          </p:nvPr>
        </p:nvSpPr>
        <p:spPr>
          <a:xfrm>
            <a:off x="1143000" y="685800"/>
            <a:ext cx="4572000" cy="3429000"/>
          </a:xfrm>
          <a:solidFill>
            <a:srgbClr val="FFFFFF"/>
          </a:solidFill>
          <a:ln cap="flat"/>
        </p:spPr>
      </p:sp>
      <p:sp>
        <p:nvSpPr>
          <p:cNvPr id="35844" name="Text Placeholder 5120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7891" name="Slide Image Placeholder 53248"/>
          <p:cNvSpPr>
            <a:spLocks noGrp="1"/>
          </p:cNvSpPr>
          <p:nvPr>
            <p:ph type="sldImg"/>
          </p:nvPr>
        </p:nvSpPr>
        <p:spPr>
          <a:xfrm>
            <a:off x="1143000" y="685800"/>
            <a:ext cx="4572000" cy="3429000"/>
          </a:xfrm>
          <a:solidFill>
            <a:srgbClr val="FFFFFF"/>
          </a:solidFill>
          <a:ln cap="flat"/>
        </p:spPr>
      </p:sp>
      <p:sp>
        <p:nvSpPr>
          <p:cNvPr id="37892" name="Text Placeholder 532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9939" name="Slide Image Placeholder 54272"/>
          <p:cNvSpPr>
            <a:spLocks noGrp="1"/>
          </p:cNvSpPr>
          <p:nvPr>
            <p:ph type="sldImg"/>
          </p:nvPr>
        </p:nvSpPr>
        <p:spPr>
          <a:xfrm>
            <a:off x="1143000" y="685800"/>
            <a:ext cx="4572000" cy="3429000"/>
          </a:xfrm>
          <a:solidFill>
            <a:srgbClr val="FFFFFF"/>
          </a:solidFill>
          <a:ln cap="flat"/>
        </p:spPr>
      </p:sp>
      <p:sp>
        <p:nvSpPr>
          <p:cNvPr id="39940" name="Text Placeholder 5427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171" name="Slide Image Placeholder 44032"/>
          <p:cNvSpPr>
            <a:spLocks noGrp="1"/>
          </p:cNvSpPr>
          <p:nvPr>
            <p:ph type="sldImg"/>
          </p:nvPr>
        </p:nvSpPr>
        <p:spPr>
          <a:xfrm>
            <a:off x="1143000" y="685800"/>
            <a:ext cx="4572000" cy="3429000"/>
          </a:xfrm>
          <a:solidFill>
            <a:srgbClr val="FFFFFF"/>
          </a:solidFill>
          <a:ln cap="flat"/>
        </p:spPr>
      </p:sp>
      <p:sp>
        <p:nvSpPr>
          <p:cNvPr id="7172" name="Text Placeholder 4403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1987" name="Slide Image Placeholder 55296"/>
          <p:cNvSpPr>
            <a:spLocks noGrp="1"/>
          </p:cNvSpPr>
          <p:nvPr>
            <p:ph type="sldImg"/>
          </p:nvPr>
        </p:nvSpPr>
        <p:spPr>
          <a:xfrm>
            <a:off x="1143000" y="685800"/>
            <a:ext cx="4572000" cy="3429000"/>
          </a:xfrm>
          <a:solidFill>
            <a:srgbClr val="FFFFFF"/>
          </a:solidFill>
          <a:ln cap="flat"/>
        </p:spPr>
      </p:sp>
      <p:sp>
        <p:nvSpPr>
          <p:cNvPr id="41988" name="Text Placeholder 5529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4035" name="Slide Image Placeholder 56320"/>
          <p:cNvSpPr>
            <a:spLocks noGrp="1"/>
          </p:cNvSpPr>
          <p:nvPr>
            <p:ph type="sldImg"/>
          </p:nvPr>
        </p:nvSpPr>
        <p:spPr>
          <a:xfrm>
            <a:off x="1143000" y="685800"/>
            <a:ext cx="4572000" cy="3429000"/>
          </a:xfrm>
          <a:solidFill>
            <a:srgbClr val="FFFFFF"/>
          </a:solidFill>
          <a:ln cap="flat"/>
        </p:spPr>
      </p:sp>
      <p:sp>
        <p:nvSpPr>
          <p:cNvPr id="44036" name="Text Placeholder 563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6083" name="Slide Image Placeholder 57344"/>
          <p:cNvSpPr>
            <a:spLocks noGrp="1"/>
          </p:cNvSpPr>
          <p:nvPr>
            <p:ph type="sldImg"/>
          </p:nvPr>
        </p:nvSpPr>
        <p:spPr>
          <a:xfrm>
            <a:off x="1143000" y="685800"/>
            <a:ext cx="4572000" cy="3429000"/>
          </a:xfrm>
          <a:solidFill>
            <a:srgbClr val="FFFFFF"/>
          </a:solidFill>
          <a:ln cap="flat"/>
        </p:spPr>
      </p:sp>
      <p:sp>
        <p:nvSpPr>
          <p:cNvPr id="46084" name="Text Placeholder 573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8131" name="Slide Image Placeholder 58368"/>
          <p:cNvSpPr>
            <a:spLocks noGrp="1"/>
          </p:cNvSpPr>
          <p:nvPr>
            <p:ph type="sldImg"/>
          </p:nvPr>
        </p:nvSpPr>
        <p:spPr>
          <a:xfrm>
            <a:off x="1143000" y="685800"/>
            <a:ext cx="4572000" cy="3429000"/>
          </a:xfrm>
          <a:solidFill>
            <a:srgbClr val="FFFFFF"/>
          </a:solidFill>
          <a:ln cap="flat"/>
        </p:spPr>
      </p:sp>
      <p:sp>
        <p:nvSpPr>
          <p:cNvPr id="48132" name="Text Placeholder 5836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0179" name="Slide Image Placeholder 59392"/>
          <p:cNvSpPr>
            <a:spLocks noGrp="1"/>
          </p:cNvSpPr>
          <p:nvPr>
            <p:ph type="sldImg"/>
          </p:nvPr>
        </p:nvSpPr>
        <p:spPr>
          <a:xfrm>
            <a:off x="1143000" y="685800"/>
            <a:ext cx="4572000" cy="3429000"/>
          </a:xfrm>
          <a:solidFill>
            <a:srgbClr val="FFFFFF"/>
          </a:solidFill>
          <a:ln cap="flat"/>
        </p:spPr>
      </p:sp>
      <p:sp>
        <p:nvSpPr>
          <p:cNvPr id="50180" name="Text Placeholder 5939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2227" name="Slide Image Placeholder 60416"/>
          <p:cNvSpPr>
            <a:spLocks noGrp="1"/>
          </p:cNvSpPr>
          <p:nvPr>
            <p:ph type="sldImg"/>
          </p:nvPr>
        </p:nvSpPr>
        <p:spPr>
          <a:xfrm>
            <a:off x="1143000" y="685800"/>
            <a:ext cx="4572000" cy="3429000"/>
          </a:xfrm>
          <a:solidFill>
            <a:srgbClr val="FFFFFF"/>
          </a:solidFill>
          <a:ln cap="flat"/>
        </p:spPr>
      </p:sp>
      <p:sp>
        <p:nvSpPr>
          <p:cNvPr id="52228" name="Text Placeholder 6041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4275" name="Slide Image Placeholder 61440"/>
          <p:cNvSpPr>
            <a:spLocks noGrp="1"/>
          </p:cNvSpPr>
          <p:nvPr>
            <p:ph type="sldImg"/>
          </p:nvPr>
        </p:nvSpPr>
        <p:spPr>
          <a:xfrm>
            <a:off x="1143000" y="685800"/>
            <a:ext cx="4572000" cy="3429000"/>
          </a:xfrm>
          <a:solidFill>
            <a:srgbClr val="FFFFFF"/>
          </a:solidFill>
          <a:ln cap="flat"/>
        </p:spPr>
      </p:sp>
      <p:sp>
        <p:nvSpPr>
          <p:cNvPr id="54276" name="Text Placeholder 6144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6323" name="Slide Image Placeholder 62464"/>
          <p:cNvSpPr>
            <a:spLocks noGrp="1"/>
          </p:cNvSpPr>
          <p:nvPr>
            <p:ph type="sldImg"/>
          </p:nvPr>
        </p:nvSpPr>
        <p:spPr>
          <a:xfrm>
            <a:off x="1143000" y="685800"/>
            <a:ext cx="4572000" cy="3429000"/>
          </a:xfrm>
          <a:solidFill>
            <a:srgbClr val="FFFFFF"/>
          </a:solidFill>
          <a:ln cap="flat"/>
        </p:spPr>
      </p:sp>
      <p:sp>
        <p:nvSpPr>
          <p:cNvPr id="56324" name="Text Placeholder 6246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8371" name="Slide Image Placeholder 63488"/>
          <p:cNvSpPr>
            <a:spLocks noGrp="1"/>
          </p:cNvSpPr>
          <p:nvPr>
            <p:ph type="sldImg"/>
          </p:nvPr>
        </p:nvSpPr>
        <p:spPr>
          <a:xfrm>
            <a:off x="1143000" y="685800"/>
            <a:ext cx="4572000" cy="3429000"/>
          </a:xfrm>
          <a:solidFill>
            <a:srgbClr val="FFFFFF"/>
          </a:solidFill>
          <a:ln cap="flat"/>
        </p:spPr>
      </p:sp>
      <p:sp>
        <p:nvSpPr>
          <p:cNvPr id="58372" name="Text Placeholder 6348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0419" name="Slide Image Placeholder 64512"/>
          <p:cNvSpPr>
            <a:spLocks noGrp="1"/>
          </p:cNvSpPr>
          <p:nvPr>
            <p:ph type="sldImg"/>
          </p:nvPr>
        </p:nvSpPr>
        <p:spPr>
          <a:xfrm>
            <a:off x="1143000" y="685800"/>
            <a:ext cx="4572000" cy="3429000"/>
          </a:xfrm>
          <a:solidFill>
            <a:srgbClr val="FFFFFF"/>
          </a:solidFill>
          <a:ln cap="flat"/>
        </p:spPr>
      </p:sp>
      <p:sp>
        <p:nvSpPr>
          <p:cNvPr id="60420" name="Text Placeholder 6451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2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219" name="Slide Image Placeholder 158720"/>
          <p:cNvSpPr>
            <a:spLocks noGrp="1"/>
          </p:cNvSpPr>
          <p:nvPr>
            <p:ph type="sldImg"/>
          </p:nvPr>
        </p:nvSpPr>
        <p:spPr>
          <a:xfrm>
            <a:off x="1143000" y="685800"/>
            <a:ext cx="4572000" cy="3429000"/>
          </a:xfrm>
          <a:solidFill>
            <a:srgbClr val="FFFFFF"/>
          </a:solidFill>
          <a:ln cap="flat"/>
        </p:spPr>
      </p:sp>
      <p:sp>
        <p:nvSpPr>
          <p:cNvPr id="9220" name="Text Placeholder 1587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2467" name="Slide Image Placeholder 65536"/>
          <p:cNvSpPr>
            <a:spLocks noGrp="1"/>
          </p:cNvSpPr>
          <p:nvPr>
            <p:ph type="sldImg"/>
          </p:nvPr>
        </p:nvSpPr>
        <p:spPr>
          <a:xfrm>
            <a:off x="1143000" y="685800"/>
            <a:ext cx="4572000" cy="3429000"/>
          </a:xfrm>
          <a:solidFill>
            <a:srgbClr val="FFFFFF"/>
          </a:solidFill>
          <a:ln cap="flat"/>
        </p:spPr>
      </p:sp>
      <p:sp>
        <p:nvSpPr>
          <p:cNvPr id="62468" name="Text Placeholder 6553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4515" name="Slide Image Placeholder 66560"/>
          <p:cNvSpPr>
            <a:spLocks noGrp="1"/>
          </p:cNvSpPr>
          <p:nvPr>
            <p:ph type="sldImg"/>
          </p:nvPr>
        </p:nvSpPr>
        <p:spPr>
          <a:xfrm>
            <a:off x="1143000" y="685800"/>
            <a:ext cx="4572000" cy="3429000"/>
          </a:xfrm>
          <a:solidFill>
            <a:srgbClr val="FFFFFF"/>
          </a:solidFill>
          <a:ln cap="flat"/>
        </p:spPr>
      </p:sp>
      <p:sp>
        <p:nvSpPr>
          <p:cNvPr id="64516" name="Text Placeholder 6656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6563" name="Slide Image Placeholder 67584"/>
          <p:cNvSpPr>
            <a:spLocks noGrp="1"/>
          </p:cNvSpPr>
          <p:nvPr>
            <p:ph type="sldImg"/>
          </p:nvPr>
        </p:nvSpPr>
        <p:spPr>
          <a:xfrm>
            <a:off x="1143000" y="685800"/>
            <a:ext cx="4572000" cy="3429000"/>
          </a:xfrm>
          <a:solidFill>
            <a:srgbClr val="FFFFFF"/>
          </a:solidFill>
          <a:ln cap="flat"/>
        </p:spPr>
      </p:sp>
      <p:sp>
        <p:nvSpPr>
          <p:cNvPr id="66564" name="Text Placeholder 6758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8611" name="Slide Image Placeholder 68608"/>
          <p:cNvSpPr>
            <a:spLocks noGrp="1"/>
          </p:cNvSpPr>
          <p:nvPr>
            <p:ph type="sldImg"/>
          </p:nvPr>
        </p:nvSpPr>
        <p:spPr>
          <a:xfrm>
            <a:off x="1143000" y="685800"/>
            <a:ext cx="4572000" cy="3429000"/>
          </a:xfrm>
          <a:solidFill>
            <a:srgbClr val="FFFFFF"/>
          </a:solidFill>
          <a:ln cap="flat"/>
        </p:spPr>
      </p:sp>
      <p:sp>
        <p:nvSpPr>
          <p:cNvPr id="68612" name="Text Placeholder 6860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0659" name="Slide Image Placeholder 69632"/>
          <p:cNvSpPr>
            <a:spLocks noGrp="1"/>
          </p:cNvSpPr>
          <p:nvPr>
            <p:ph type="sldImg"/>
          </p:nvPr>
        </p:nvSpPr>
        <p:spPr>
          <a:xfrm>
            <a:off x="1143000" y="685800"/>
            <a:ext cx="4572000" cy="3429000"/>
          </a:xfrm>
          <a:solidFill>
            <a:srgbClr val="FFFFFF"/>
          </a:solidFill>
          <a:ln cap="flat"/>
        </p:spPr>
      </p:sp>
      <p:sp>
        <p:nvSpPr>
          <p:cNvPr id="70660" name="Text Placeholder 6963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2707" name="Slide Image Placeholder 70656"/>
          <p:cNvSpPr>
            <a:spLocks noGrp="1"/>
          </p:cNvSpPr>
          <p:nvPr>
            <p:ph type="sldImg"/>
          </p:nvPr>
        </p:nvSpPr>
        <p:spPr>
          <a:xfrm>
            <a:off x="1143000" y="685800"/>
            <a:ext cx="4572000" cy="3429000"/>
          </a:xfrm>
          <a:solidFill>
            <a:srgbClr val="FFFFFF"/>
          </a:solidFill>
          <a:ln cap="flat"/>
        </p:spPr>
      </p:sp>
      <p:sp>
        <p:nvSpPr>
          <p:cNvPr id="72708" name="Text Placeholder 7065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4755" name="Slide Image Placeholder 71680"/>
          <p:cNvSpPr>
            <a:spLocks noGrp="1"/>
          </p:cNvSpPr>
          <p:nvPr>
            <p:ph type="sldImg"/>
          </p:nvPr>
        </p:nvSpPr>
        <p:spPr>
          <a:xfrm>
            <a:off x="1143000" y="685800"/>
            <a:ext cx="4572000" cy="3429000"/>
          </a:xfrm>
          <a:solidFill>
            <a:srgbClr val="FFFFFF"/>
          </a:solidFill>
          <a:ln cap="flat"/>
        </p:spPr>
      </p:sp>
      <p:sp>
        <p:nvSpPr>
          <p:cNvPr id="74756" name="Text Placeholder 716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6803" name="Slide Image Placeholder 72704"/>
          <p:cNvSpPr>
            <a:spLocks noGrp="1"/>
          </p:cNvSpPr>
          <p:nvPr>
            <p:ph type="sldImg"/>
          </p:nvPr>
        </p:nvSpPr>
        <p:spPr>
          <a:xfrm>
            <a:off x="1143000" y="685800"/>
            <a:ext cx="4572000" cy="3429000"/>
          </a:xfrm>
          <a:solidFill>
            <a:srgbClr val="FFFFFF"/>
          </a:solidFill>
          <a:ln cap="flat"/>
        </p:spPr>
      </p:sp>
      <p:sp>
        <p:nvSpPr>
          <p:cNvPr id="76804" name="Text Placeholder 7270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8851" name="Slide Image Placeholder 73728"/>
          <p:cNvSpPr>
            <a:spLocks noGrp="1"/>
          </p:cNvSpPr>
          <p:nvPr>
            <p:ph type="sldImg"/>
          </p:nvPr>
        </p:nvSpPr>
        <p:spPr>
          <a:xfrm>
            <a:off x="1143000" y="685800"/>
            <a:ext cx="4572000" cy="3429000"/>
          </a:xfrm>
          <a:solidFill>
            <a:srgbClr val="FFFFFF"/>
          </a:solidFill>
          <a:ln cap="flat"/>
        </p:spPr>
      </p:sp>
      <p:sp>
        <p:nvSpPr>
          <p:cNvPr id="78852" name="Text Placeholder 7372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0899" name="Slide Image Placeholder 74752"/>
          <p:cNvSpPr>
            <a:spLocks noGrp="1"/>
          </p:cNvSpPr>
          <p:nvPr>
            <p:ph type="sldImg"/>
          </p:nvPr>
        </p:nvSpPr>
        <p:spPr>
          <a:xfrm>
            <a:off x="1143000" y="685800"/>
            <a:ext cx="4572000" cy="3429000"/>
          </a:xfrm>
          <a:solidFill>
            <a:srgbClr val="FFFFFF"/>
          </a:solidFill>
          <a:ln cap="flat"/>
        </p:spPr>
      </p:sp>
      <p:sp>
        <p:nvSpPr>
          <p:cNvPr id="80900" name="Text Placeholder 747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159744"/>
          <p:cNvSpPr>
            <a:spLocks noGrp="1"/>
          </p:cNvSpPr>
          <p:nvPr>
            <p:ph type="sldImg"/>
          </p:nvPr>
        </p:nvSpPr>
        <p:spPr>
          <a:xfrm>
            <a:off x="1143000" y="685800"/>
            <a:ext cx="4572000" cy="3429000"/>
          </a:xfrm>
          <a:solidFill>
            <a:srgbClr val="FFFFFF"/>
          </a:solidFill>
          <a:ln cap="flat"/>
        </p:spPr>
      </p:sp>
      <p:sp>
        <p:nvSpPr>
          <p:cNvPr id="11268" name="Text Placeholder 1597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2947" name="Slide Image Placeholder 75776"/>
          <p:cNvSpPr>
            <a:spLocks noGrp="1"/>
          </p:cNvSpPr>
          <p:nvPr>
            <p:ph type="sldImg"/>
          </p:nvPr>
        </p:nvSpPr>
        <p:spPr>
          <a:xfrm>
            <a:off x="1143000" y="685800"/>
            <a:ext cx="4572000" cy="3429000"/>
          </a:xfrm>
          <a:solidFill>
            <a:srgbClr val="FFFFFF"/>
          </a:solidFill>
          <a:ln cap="flat"/>
        </p:spPr>
      </p:sp>
      <p:sp>
        <p:nvSpPr>
          <p:cNvPr id="82948" name="Text Placeholder 7577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4995" name="Slide Image Placeholder 76800"/>
          <p:cNvSpPr>
            <a:spLocks noGrp="1"/>
          </p:cNvSpPr>
          <p:nvPr>
            <p:ph type="sldImg"/>
          </p:nvPr>
        </p:nvSpPr>
        <p:spPr>
          <a:xfrm>
            <a:off x="1143000" y="685800"/>
            <a:ext cx="4572000" cy="3429000"/>
          </a:xfrm>
          <a:solidFill>
            <a:srgbClr val="FFFFFF"/>
          </a:solidFill>
          <a:ln cap="flat"/>
        </p:spPr>
      </p:sp>
      <p:sp>
        <p:nvSpPr>
          <p:cNvPr id="84996" name="Text Placeholder 7680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7043" name="Slide Image Placeholder 77824"/>
          <p:cNvSpPr>
            <a:spLocks noGrp="1"/>
          </p:cNvSpPr>
          <p:nvPr>
            <p:ph type="sldImg"/>
          </p:nvPr>
        </p:nvSpPr>
        <p:spPr>
          <a:xfrm>
            <a:off x="1143000" y="685800"/>
            <a:ext cx="4572000" cy="3429000"/>
          </a:xfrm>
          <a:solidFill>
            <a:srgbClr val="FFFFFF"/>
          </a:solidFill>
          <a:ln cap="flat"/>
        </p:spPr>
      </p:sp>
      <p:sp>
        <p:nvSpPr>
          <p:cNvPr id="87044" name="Text Placeholder 7782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9091" name="Slide Image Placeholder 78848"/>
          <p:cNvSpPr>
            <a:spLocks noGrp="1"/>
          </p:cNvSpPr>
          <p:nvPr>
            <p:ph type="sldImg"/>
          </p:nvPr>
        </p:nvSpPr>
        <p:spPr>
          <a:xfrm>
            <a:off x="1143000" y="685800"/>
            <a:ext cx="4572000" cy="3429000"/>
          </a:xfrm>
          <a:solidFill>
            <a:srgbClr val="FFFFFF"/>
          </a:solidFill>
          <a:ln cap="flat"/>
        </p:spPr>
      </p:sp>
      <p:sp>
        <p:nvSpPr>
          <p:cNvPr id="89092" name="Text Placeholder 788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9091" name="Slide Image Placeholder 78848"/>
          <p:cNvSpPr>
            <a:spLocks noGrp="1"/>
          </p:cNvSpPr>
          <p:nvPr>
            <p:ph type="sldImg"/>
          </p:nvPr>
        </p:nvSpPr>
        <p:spPr>
          <a:xfrm>
            <a:off x="1143000" y="685800"/>
            <a:ext cx="4572000" cy="3429000"/>
          </a:xfrm>
          <a:solidFill>
            <a:srgbClr val="FFFFFF"/>
          </a:solidFill>
          <a:ln cap="flat"/>
        </p:spPr>
      </p:sp>
      <p:sp>
        <p:nvSpPr>
          <p:cNvPr id="89092" name="Text Placeholder 788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159744"/>
          <p:cNvSpPr>
            <a:spLocks noGrp="1"/>
          </p:cNvSpPr>
          <p:nvPr>
            <p:ph type="sldImg"/>
          </p:nvPr>
        </p:nvSpPr>
        <p:spPr>
          <a:xfrm>
            <a:off x="1143000" y="685800"/>
            <a:ext cx="4572000" cy="3429000"/>
          </a:xfrm>
          <a:solidFill>
            <a:srgbClr val="FFFFFF"/>
          </a:solidFill>
          <a:ln cap="flat"/>
        </p:spPr>
      </p:sp>
      <p:sp>
        <p:nvSpPr>
          <p:cNvPr id="11268" name="Text Placeholder 1597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2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267" name="Slide Image Placeholder 159744"/>
          <p:cNvSpPr>
            <a:spLocks noGrp="1"/>
          </p:cNvSpPr>
          <p:nvPr>
            <p:ph type="sldImg"/>
          </p:nvPr>
        </p:nvSpPr>
        <p:spPr>
          <a:xfrm>
            <a:off x="1143000" y="685800"/>
            <a:ext cx="4572000" cy="3429000"/>
          </a:xfrm>
          <a:solidFill>
            <a:srgbClr val="FFFFFF"/>
          </a:solidFill>
          <a:ln cap="flat"/>
        </p:spPr>
      </p:sp>
      <p:sp>
        <p:nvSpPr>
          <p:cNvPr id="11268" name="Text Placeholder 1597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3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3315" name="Slide Image Placeholder 160768"/>
          <p:cNvSpPr>
            <a:spLocks noGrp="1"/>
          </p:cNvSpPr>
          <p:nvPr>
            <p:ph type="sldImg"/>
          </p:nvPr>
        </p:nvSpPr>
        <p:spPr>
          <a:xfrm>
            <a:off x="1143000" y="685800"/>
            <a:ext cx="4572000" cy="3429000"/>
          </a:xfrm>
          <a:solidFill>
            <a:srgbClr val="FFFFFF"/>
          </a:solidFill>
          <a:ln cap="flat"/>
        </p:spPr>
      </p:sp>
      <p:sp>
        <p:nvSpPr>
          <p:cNvPr id="13316" name="Text Placeholder 16076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363" name="Slide Image Placeholder 161792"/>
          <p:cNvSpPr>
            <a:spLocks noGrp="1"/>
          </p:cNvSpPr>
          <p:nvPr>
            <p:ph type="sldImg"/>
          </p:nvPr>
        </p:nvSpPr>
        <p:spPr>
          <a:xfrm>
            <a:off x="1143000" y="685800"/>
            <a:ext cx="4572000" cy="3429000"/>
          </a:xfrm>
          <a:solidFill>
            <a:srgbClr val="FFFFFF"/>
          </a:solidFill>
          <a:ln cap="flat"/>
        </p:spPr>
      </p:sp>
      <p:sp>
        <p:nvSpPr>
          <p:cNvPr id="15364" name="Text Placeholder 16179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94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9459" name="Slide Image Placeholder 163840"/>
          <p:cNvSpPr>
            <a:spLocks noGrp="1"/>
          </p:cNvSpPr>
          <p:nvPr>
            <p:ph type="sldImg"/>
          </p:nvPr>
        </p:nvSpPr>
        <p:spPr>
          <a:xfrm>
            <a:off x="1143000" y="685800"/>
            <a:ext cx="4572000" cy="3429000"/>
          </a:xfrm>
          <a:solidFill>
            <a:srgbClr val="FFFFFF"/>
          </a:solidFill>
          <a:ln cap="flat"/>
        </p:spPr>
      </p:sp>
      <p:sp>
        <p:nvSpPr>
          <p:cNvPr id="19460" name="Text Placeholder 16384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5213" cy="6094413"/>
            <a:chOff x="0" y="96"/>
            <a:chExt cx="5471" cy="3839"/>
          </a:xfrm>
        </p:grpSpPr>
        <p:sp>
          <p:nvSpPr>
            <p:cNvPr id="1027" name="Rounded Rectangle 1025"/>
            <p:cNvSpPr/>
            <p:nvPr/>
          </p:nvSpPr>
          <p:spPr>
            <a:xfrm>
              <a:off x="240" y="336"/>
              <a:ext cx="5231" cy="3599"/>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5" cy="767"/>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7"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2013" cy="455613"/>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90013" cy="4494213"/>
            <a:chOff x="0" y="584"/>
            <a:chExt cx="5663" cy="2831"/>
          </a:xfrm>
        </p:grpSpPr>
        <p:sp>
          <p:nvSpPr>
            <p:cNvPr id="2051" name="Rounded Rectangle 2049"/>
            <p:cNvSpPr/>
            <p:nvPr/>
          </p:nvSpPr>
          <p:spPr>
            <a:xfrm>
              <a:off x="432" y="1304"/>
              <a:ext cx="4655" cy="2111"/>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1" cy="623"/>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3" cy="1151"/>
            </a:xfrm>
            <a:custGeom>
              <a:avLst/>
              <a:gdLst/>
              <a:ahLst/>
              <a:cxnLst>
                <a:cxn ang="0">
                  <a:pos x="0" y="0"/>
                </a:cxn>
                <a:cxn ang="0">
                  <a:pos x="2147483647" y="0"/>
                </a:cxn>
                <a:cxn ang="0">
                  <a:pos x="2147483647" y="2147483647"/>
                </a:cxn>
                <a:cxn ang="0">
                  <a:pos x="2147483647" y="2147483647"/>
                </a:cxn>
                <a:cxn ang="0">
                  <a:pos x="0" y="2147483647"/>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1"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2056" name="Text Placeholder 2054"/>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2013" cy="469900"/>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5213" cy="6094413"/>
            <a:chOff x="0" y="96"/>
            <a:chExt cx="5471" cy="3839"/>
          </a:xfrm>
        </p:grpSpPr>
        <p:sp>
          <p:nvSpPr>
            <p:cNvPr id="1027" name="Rounded Rectangle 1025"/>
            <p:cNvSpPr/>
            <p:nvPr/>
          </p:nvSpPr>
          <p:spPr>
            <a:xfrm>
              <a:off x="240" y="336"/>
              <a:ext cx="5231" cy="3599"/>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5" cy="767"/>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7"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2013" cy="455613"/>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4096"/>
          <p:cNvSpPr txBox="1"/>
          <p:nvPr/>
        </p:nvSpPr>
        <p:spPr>
          <a:xfrm>
            <a:off x="228600" y="1427163"/>
            <a:ext cx="8375650" cy="1609725"/>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5200" dirty="0" err="1">
                <a:solidFill>
                  <a:srgbClr val="FFFFFF"/>
                </a:solidFill>
                <a:latin typeface="Arial" panose="020B0604020202020204" pitchFamily="34" charset="0"/>
              </a:rPr>
              <a:t>Однотабличні запити </a:t>
            </a:r>
            <a:r>
              <a:rPr lang="en-US" altLang="uk-UA" sz="5200" dirty="0" err="1">
                <a:solidFill>
                  <a:srgbClr val="FFFFFF"/>
                </a:solidFill>
                <a:latin typeface="Arial" panose="020B0604020202020204" pitchFamily="34" charset="0"/>
              </a:rPr>
              <a:t>SQL</a:t>
            </a:r>
            <a:endParaRPr lang="en-US" altLang="uk-UA" sz="5200" dirty="0" err="1">
              <a:solidFill>
                <a:srgbClr val="FFFFFF"/>
              </a:solidFill>
              <a:latin typeface="Arial" panose="020B0604020202020204" pitchFamily="34" charset="0"/>
            </a:endParaRPr>
          </a:p>
        </p:txBody>
      </p:sp>
      <p:pic>
        <p:nvPicPr>
          <p:cNvPr id="4098" name="Picture 4097"/>
          <p:cNvPicPr>
            <a:picLocks noChangeAspect="1"/>
          </p:cNvPicPr>
          <p:nvPr/>
        </p:nvPicPr>
        <p:blipFill>
          <a:blip r:embed="rId1"/>
          <a:stretch>
            <a:fillRect/>
          </a:stretch>
        </p:blipFill>
        <p:spPr>
          <a:xfrm>
            <a:off x="4176713" y="4997450"/>
            <a:ext cx="4740275" cy="1671638"/>
          </a:xfrm>
          <a:prstGeom prst="rect">
            <a:avLst/>
          </a:prstGeom>
          <a:noFill/>
          <a:ln w="9525">
            <a:noFill/>
          </a:ln>
        </p:spPr>
      </p:pic>
      <p:sp>
        <p:nvSpPr>
          <p:cNvPr id="4099" name="Rectangles 4098"/>
          <p:cNvSpPr/>
          <p:nvPr/>
        </p:nvSpPr>
        <p:spPr>
          <a:xfrm>
            <a:off x="5867400" y="44450"/>
            <a:ext cx="3280410" cy="369570"/>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dirty="0" err="1">
                <a:solidFill>
                  <a:srgbClr val="F7F7F7"/>
                </a:solidFill>
                <a:latin typeface="Arial" panose="020B0604020202020204" pitchFamily="34" charset="0"/>
              </a:rPr>
              <a:t>О</a:t>
            </a:r>
            <a:r>
              <a:rPr lang="ru-RU" altLang="x-none" dirty="0" err="1">
                <a:solidFill>
                  <a:srgbClr val="F7F7F7"/>
                </a:solidFill>
                <a:latin typeface="Arial" panose="020B0604020202020204" pitchFamily="34" charset="0"/>
              </a:rPr>
              <a:t>лександр Загоруйко © 20</a:t>
            </a:r>
            <a:r>
              <a:rPr lang="en-US" altLang="x-none" dirty="0" err="1">
                <a:solidFill>
                  <a:srgbClr val="F7F7F7"/>
                </a:solidFill>
                <a:latin typeface="Arial" panose="020B0604020202020204" pitchFamily="34" charset="0"/>
              </a:rPr>
              <a:t>2</a:t>
            </a:r>
            <a:r>
              <a:rPr lang="en-US" altLang="ru-RU" dirty="0" err="1">
                <a:solidFill>
                  <a:srgbClr val="F7F7F7"/>
                </a:solidFill>
                <a:latin typeface="Arial" panose="020B0604020202020204" pitchFamily="34" charset="0"/>
              </a:rPr>
              <a:t>5</a:t>
            </a:r>
            <a:endParaRPr lang="en-US" altLang="ru-RU" dirty="0" err="1">
              <a:solidFill>
                <a:srgbClr val="F7F7F7"/>
              </a:solidFill>
              <a:latin typeface="Arial" panose="020B0604020202020204" pitchFamily="34" charset="0"/>
            </a:endParaRPr>
          </a:p>
        </p:txBody>
      </p:sp>
      <p:pic>
        <p:nvPicPr>
          <p:cNvPr id="4100" name="Picture 3" descr="SQL-server"/>
          <p:cNvPicPr>
            <a:picLocks noChangeAspect="1"/>
          </p:cNvPicPr>
          <p:nvPr/>
        </p:nvPicPr>
        <p:blipFill>
          <a:blip r:embed="rId2"/>
          <a:stretch>
            <a:fillRect/>
          </a:stretch>
        </p:blipFill>
        <p:spPr>
          <a:xfrm>
            <a:off x="161925" y="3757613"/>
            <a:ext cx="2952750" cy="2952750"/>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798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DDL</a:t>
            </a:r>
            <a:endParaRPr lang="en-US" altLang="x-none" sz="4200" dirty="0" err="1">
              <a:solidFill>
                <a:srgbClr val="FFFFFF"/>
              </a:solidFill>
              <a:latin typeface="Arial" panose="020B0604020202020204" pitchFamily="34" charset="0"/>
            </a:endParaRPr>
          </a:p>
        </p:txBody>
      </p:sp>
      <p:sp>
        <p:nvSpPr>
          <p:cNvPr id="16386" name="Text Box 79873"/>
          <p:cNvSpPr txBox="1"/>
          <p:nvPr/>
        </p:nvSpPr>
        <p:spPr>
          <a:xfrm>
            <a:off x="611188" y="1484313"/>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100" b="1" dirty="0" err="1">
                <a:solidFill>
                  <a:srgbClr val="000000"/>
                </a:solidFill>
                <a:latin typeface="Arial" panose="020B0604020202020204" pitchFamily="34" charset="0"/>
              </a:rPr>
              <a:t>DDL </a:t>
            </a:r>
            <a:r>
              <a:rPr lang="en-US" altLang="en-US" sz="3100" dirty="0" err="1">
                <a:solidFill>
                  <a:srgbClr val="000000"/>
                </a:solidFill>
                <a:latin typeface="Arial" panose="020B0604020202020204" pitchFamily="34" charset="0"/>
              </a:rPr>
              <a:t>(Data Definition Language, мова визначення даних). Містить команди створення, модифікації та видалення самої бази даних, таблиць, подань, індексів, тригерів, </a:t>
            </a:r>
            <a:r>
              <a:rPr lang="uk-UA" altLang="en-US" sz="3100" dirty="0" err="1">
                <a:solidFill>
                  <a:srgbClr val="000000"/>
                </a:solidFill>
                <a:latin typeface="Arial" panose="020B0604020202020204" pitchFamily="34" charset="0"/>
              </a:rPr>
              <a:t>збережених </a:t>
            </a:r>
            <a:r>
              <a:rPr lang="en-US" altLang="en-US" sz="3100" dirty="0" err="1">
                <a:solidFill>
                  <a:srgbClr val="000000"/>
                </a:solidFill>
                <a:latin typeface="Arial" panose="020B0604020202020204" pitchFamily="34" charset="0"/>
              </a:rPr>
              <a:t>процедур та інших структурних елементів реляційної БД. За допомогою цієї частини SQL створюється та змінюється структура БД.</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819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DCL </a:t>
            </a:r>
            <a:r>
              <a:rPr lang="uk-UA" altLang="en-US" sz="4200" dirty="0" err="1">
                <a:solidFill>
                  <a:srgbClr val="FFFFFF"/>
                </a:solidFill>
                <a:latin typeface="Arial" panose="020B0604020202020204" pitchFamily="34" charset="0"/>
              </a:rPr>
              <a:t>та</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TCL</a:t>
            </a:r>
            <a:endParaRPr lang="en-US" altLang="x-none" sz="4200" dirty="0" err="1">
              <a:solidFill>
                <a:srgbClr val="FFFFFF"/>
              </a:solidFill>
              <a:latin typeface="Arial" panose="020B0604020202020204" pitchFamily="34" charset="0"/>
            </a:endParaRPr>
          </a:p>
        </p:txBody>
      </p:sp>
      <p:sp>
        <p:nvSpPr>
          <p:cNvPr id="20482" name="Text Box 81921"/>
          <p:cNvSpPr txBox="1"/>
          <p:nvPr/>
        </p:nvSpPr>
        <p:spPr>
          <a:xfrm>
            <a:off x="566420" y="149352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900" dirty="0" err="1">
                <a:solidFill>
                  <a:srgbClr val="000000"/>
                </a:solidFill>
                <a:latin typeface="Arial" panose="020B0604020202020204" pitchFamily="34" charset="0"/>
              </a:rPr>
              <a:t>DCL (Data Control Language, мова керування даними). Містить команди, що дозволяють розмежувати права доступу користувачів БД до самої БД</a:t>
            </a:r>
            <a:endParaRPr lang="en-US" altLang="en-US" sz="29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900" dirty="0" err="1">
                <a:solidFill>
                  <a:srgbClr val="000000"/>
                </a:solidFill>
                <a:latin typeface="Arial" panose="020B0604020202020204" pitchFamily="34" charset="0"/>
              </a:rPr>
              <a:t>TCL (Transaction Control Language, мова обробки транзакцій). Містить команди для керування транзакціями в базі даних, що забезпечують атомарність та консистентність операцій. Наприклад: BEGIN TRAN, COMMIT, ROLLBACK, SAVE</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61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Розгортання БД магазину</a:t>
            </a:r>
            <a:endParaRPr lang="uk-UA" sz="4200" dirty="0" err="1">
              <a:solidFill>
                <a:srgbClr val="FFFFFF"/>
              </a:solidFill>
              <a:latin typeface="Arial" panose="020B0604020202020204" pitchFamily="34" charset="0"/>
            </a:endParaRPr>
          </a:p>
        </p:txBody>
      </p:sp>
      <p:sp>
        <p:nvSpPr>
          <p:cNvPr id="22530" name="Text Box 6145"/>
          <p:cNvSpPr txBox="1"/>
          <p:nvPr/>
        </p:nvSpPr>
        <p:spPr>
          <a:xfrm>
            <a:off x="609600" y="1600200"/>
            <a:ext cx="7924800" cy="4419600"/>
          </a:xfrm>
          <a:prstGeom prst="rect">
            <a:avLst/>
          </a:prstGeom>
          <a:noFill/>
          <a:ln w="9525">
            <a:noFill/>
          </a:ln>
        </p:spPr>
        <p:txBody>
          <a:bodyPr wrap="square" lIns="91440" tIns="45720" rIns="91440" bIns="45720" anchor="t" anchorCtr="0"/>
          <a:p>
            <a:pPr algn="ctr" defTabSz="457200">
              <a:spcBef>
                <a:spcPts val="1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5300" b="1" dirty="0" err="1">
              <a:gradFill>
                <a:gsLst>
                  <a:gs pos="0">
                    <a:srgbClr val="007BD3"/>
                  </a:gs>
                  <a:gs pos="100000">
                    <a:srgbClr val="034373"/>
                  </a:gs>
                </a:gsLst>
                <a:lin scaled="0"/>
              </a:gradFill>
              <a:latin typeface="Arial" panose="020B0604020202020204" pitchFamily="34" charset="0"/>
            </a:endParaRPr>
          </a:p>
          <a:p>
            <a:pPr algn="ctr" defTabSz="457200">
              <a:spcBef>
                <a:spcPts val="1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5300" b="1" dirty="0" err="1">
                <a:gradFill>
                  <a:gsLst>
                    <a:gs pos="0">
                      <a:srgbClr val="007BD3"/>
                    </a:gs>
                    <a:gs pos="100000">
                      <a:srgbClr val="034373"/>
                    </a:gs>
                  </a:gsLst>
                  <a:lin scaled="0"/>
                </a:gradFill>
                <a:latin typeface="Arial" panose="020B0604020202020204" pitchFamily="34" charset="0"/>
              </a:rPr>
              <a:t>https://gist.github.com/sunmeat/a6a6e9c4b43a6689f3b3a87f76759b07</a:t>
            </a:r>
            <a:endParaRPr lang="en-US" altLang="en-US" sz="5300" b="1" dirty="0" err="1">
              <a:gradFill>
                <a:gsLst>
                  <a:gs pos="0">
                    <a:srgbClr val="007BD3"/>
                  </a:gs>
                  <a:gs pos="100000">
                    <a:srgbClr val="034373"/>
                  </a:gs>
                </a:gsLst>
                <a:lin scaled="0"/>
              </a:gradFill>
              <a:latin typeface="Arial" panose="020B0604020202020204" pitchFamily="34" charset="0"/>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71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Понят</a:t>
            </a:r>
            <a:r>
              <a:rPr lang="uk-UA" altLang="ru-RU" sz="4200" dirty="0" err="1">
                <a:solidFill>
                  <a:srgbClr val="FFFFFF"/>
                </a:solidFill>
                <a:latin typeface="Arial" panose="020B0604020202020204" pitchFamily="34" charset="0"/>
              </a:rPr>
              <a:t>тя</a:t>
            </a:r>
            <a:r>
              <a:rPr lang="ru-RU" altLang="x-none" sz="4200" dirty="0" err="1">
                <a:solidFill>
                  <a:srgbClr val="FFFFFF"/>
                </a:solidFill>
                <a:latin typeface="Arial" panose="020B0604020202020204" pitchFamily="34" charset="0"/>
              </a:rPr>
              <a:t> в</a:t>
            </a:r>
            <a:r>
              <a:rPr lang="uk-UA" altLang="ru-RU" sz="4200" dirty="0" err="1">
                <a:solidFill>
                  <a:srgbClr val="FFFFFF"/>
                </a:solidFill>
                <a:latin typeface="Arial" panose="020B0604020202020204" pitchFamily="34" charset="0"/>
              </a:rPr>
              <a:t>и</a:t>
            </a:r>
            <a:r>
              <a:rPr lang="ru-RU" altLang="x-none" sz="4200" dirty="0" err="1">
                <a:solidFill>
                  <a:srgbClr val="FFFFFF"/>
                </a:solidFill>
                <a:latin typeface="Arial" panose="020B0604020202020204" pitchFamily="34" charset="0"/>
              </a:rPr>
              <a:t>б</a:t>
            </a:r>
            <a:r>
              <a:rPr lang="uk-UA" altLang="x-none" sz="4200" dirty="0" err="1">
                <a:solidFill>
                  <a:srgbClr val="FFFFFF"/>
                </a:solidFill>
                <a:latin typeface="Arial" panose="020B0604020202020204" pitchFamily="34" charset="0"/>
              </a:rPr>
              <a:t>і</a:t>
            </a:r>
            <a:r>
              <a:rPr lang="ru-RU" altLang="x-none" sz="4200" dirty="0" err="1">
                <a:solidFill>
                  <a:srgbClr val="FFFFFF"/>
                </a:solidFill>
                <a:latin typeface="Arial" panose="020B0604020202020204" pitchFamily="34" charset="0"/>
              </a:rPr>
              <a:t>рки</a:t>
            </a:r>
            <a:endParaRPr lang="ru-RU" altLang="x-none" sz="4200" dirty="0" err="1">
              <a:solidFill>
                <a:srgbClr val="FFFFFF"/>
              </a:solidFill>
              <a:latin typeface="Arial" panose="020B0604020202020204" pitchFamily="34" charset="0"/>
            </a:endParaRPr>
          </a:p>
        </p:txBody>
      </p:sp>
      <p:sp>
        <p:nvSpPr>
          <p:cNvPr id="24578" name="Text Box 7169"/>
          <p:cNvSpPr txBox="1"/>
          <p:nvPr/>
        </p:nvSpPr>
        <p:spPr>
          <a:xfrm>
            <a:off x="608013" y="1412875"/>
            <a:ext cx="792480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Оскільки користувач (точніше, прикладна програма, яку він використовує) не має прямого доступу до БД, а замість цього звертається до СУБД за допомогою запитів, то й безпосередньо до таблиць БД користувач також не має доступу. Тому, коли він хоче отримати всі дані з таблиці або їх частину, СУБД віддає йому копію цих даних у табличному вигляді.</a:t>
            </a:r>
            <a:endParaRPr lang="en-US" altLang="en-US" sz="3000" dirty="0" err="1">
              <a:solidFill>
                <a:srgbClr val="000000"/>
              </a:solidFill>
              <a:latin typeface="Arial" panose="020B0604020202020204" pitchFamily="34" charset="0"/>
            </a:endParaRPr>
          </a:p>
          <a:p>
            <a:pPr marL="457200" lvl="1" indent="457200"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Це і є вибірка.</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81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Синтаксис </a:t>
            </a:r>
            <a:r>
              <a:rPr lang="en-US" altLang="x-none" sz="4200" dirty="0" err="1">
                <a:solidFill>
                  <a:srgbClr val="FFFFFF"/>
                </a:solidFill>
                <a:latin typeface="Arial" panose="020B0604020202020204" pitchFamily="34" charset="0"/>
              </a:rPr>
              <a:t>SELECT</a:t>
            </a:r>
            <a:endParaRPr lang="en-US" altLang="x-none" sz="4200" dirty="0" err="1">
              <a:solidFill>
                <a:srgbClr val="FFFFFF"/>
              </a:solidFill>
              <a:latin typeface="Arial" panose="020B0604020202020204" pitchFamily="34" charset="0"/>
            </a:endParaRPr>
          </a:p>
        </p:txBody>
      </p:sp>
      <p:sp>
        <p:nvSpPr>
          <p:cNvPr id="26626" name="Text Box 8193"/>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ru-RU" altLang="x-none" sz="3200" b="1" dirty="0" err="1">
                <a:solidFill>
                  <a:srgbClr val="0070C0"/>
                </a:solidFill>
                <a:latin typeface="Arial" panose="020B0604020202020204" pitchFamily="34" charset="0"/>
              </a:rPr>
              <a:t> </a:t>
            </a:r>
            <a:r>
              <a:rPr lang="ru-RU" altLang="x-none" sz="3200" b="1" dirty="0" err="1">
                <a:solidFill>
                  <a:srgbClr val="000000"/>
                </a:solidFill>
                <a:latin typeface="Arial" panose="020B0604020202020204" pitchFamily="34" charset="0"/>
              </a:rPr>
              <a:t>[</a:t>
            </a:r>
            <a:r>
              <a:rPr lang="en-US" altLang="x-none" sz="3200" b="1" dirty="0" err="1">
                <a:solidFill>
                  <a:srgbClr val="000000"/>
                </a:solidFill>
                <a:latin typeface="Arial" panose="020B0604020202020204" pitchFamily="34" charset="0"/>
              </a:rPr>
              <a:t>DISTINCT</a:t>
            </a:r>
            <a:r>
              <a:rPr lang="ru-RU" altLang="x-none" sz="3200" b="1" dirty="0" err="1">
                <a:solidFill>
                  <a:srgbClr val="000000"/>
                </a:solidFill>
                <a:latin typeface="Arial" panose="020B0604020202020204" pitchFamily="34" charset="0"/>
              </a:rPr>
              <a:t> | </a:t>
            </a:r>
            <a:r>
              <a:rPr lang="en-US" altLang="x-none" sz="3200" b="1" dirty="0" err="1">
                <a:solidFill>
                  <a:srgbClr val="000000"/>
                </a:solidFill>
                <a:latin typeface="Arial" panose="020B0604020202020204" pitchFamily="34" charset="0"/>
              </a:rPr>
              <a:t>ALL</a:t>
            </a:r>
            <a:r>
              <a:rPr lang="ru-RU" altLang="x-none" sz="3200" b="1" dirty="0" err="1">
                <a:solidFill>
                  <a:srgbClr val="000000"/>
                </a:solidFill>
                <a:latin typeface="Arial" panose="020B0604020202020204" pitchFamily="34" charset="0"/>
              </a:rPr>
              <a:t>] {* | &lt;</a:t>
            </a:r>
            <a:r>
              <a:rPr lang="en-US" altLang="x-none" sz="3200" b="1" dirty="0" err="1">
                <a:solidFill>
                  <a:srgbClr val="000000"/>
                </a:solidFill>
                <a:latin typeface="Arial" panose="020B0604020202020204" pitchFamily="34" charset="0"/>
              </a:rPr>
              <a:t>field</a:t>
            </a:r>
            <a:r>
              <a:rPr lang="ru-RU" altLang="x-none" sz="3200" b="1" dirty="0" err="1">
                <a:solidFill>
                  <a:srgbClr val="000000"/>
                </a:solidFill>
                <a:latin typeface="Arial" panose="020B0604020202020204" pitchFamily="34" charset="0"/>
              </a:rPr>
              <a:t>&gt; [, &lt;</a:t>
            </a:r>
            <a:r>
              <a:rPr lang="en-US" altLang="x-none" sz="3200" b="1" dirty="0" err="1">
                <a:solidFill>
                  <a:srgbClr val="000000"/>
                </a:solidFill>
                <a:latin typeface="Arial" panose="020B0604020202020204" pitchFamily="34" charset="0"/>
              </a:rPr>
              <a:t>field2</a:t>
            </a:r>
            <a:r>
              <a:rPr lang="ru-RU" altLang="x-none" sz="3200" b="1" dirty="0" err="1">
                <a:solidFill>
                  <a:srgbClr val="000000"/>
                </a:solidFill>
                <a:latin typeface="Arial" panose="020B0604020202020204" pitchFamily="34" charset="0"/>
              </a:rPr>
              <a:t>&gt; ...]}</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ru-RU" altLang="x-none" sz="3200" b="1" dirty="0" err="1">
                <a:solidFill>
                  <a:srgbClr val="0070C0"/>
                </a:solidFill>
                <a:latin typeface="Arial" panose="020B0604020202020204" pitchFamily="34" charset="0"/>
              </a:rPr>
              <a:t> </a:t>
            </a:r>
            <a:r>
              <a:rPr lang="ru-RU" altLang="x-none" sz="3200" b="1" dirty="0" err="1">
                <a:solidFill>
                  <a:srgbClr val="000000"/>
                </a:solidFill>
                <a:latin typeface="Arial" panose="020B0604020202020204" pitchFamily="34" charset="0"/>
              </a:rPr>
              <a:t>&lt;</a:t>
            </a:r>
            <a:r>
              <a:rPr lang="en-US" altLang="x-none" sz="3200" b="1" dirty="0" err="1">
                <a:solidFill>
                  <a:srgbClr val="000000"/>
                </a:solidFill>
                <a:latin typeface="Arial" panose="020B0604020202020204" pitchFamily="34" charset="0"/>
              </a:rPr>
              <a:t>table</a:t>
            </a:r>
            <a:r>
              <a:rPr lang="ru-RU" altLang="x-none" sz="3200" b="1" dirty="0" err="1">
                <a:solidFill>
                  <a:srgbClr val="000000"/>
                </a:solidFill>
                <a:latin typeface="Arial" panose="020B0604020202020204" pitchFamily="34" charset="0"/>
              </a:rPr>
              <a:t>&gt;</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 price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Product</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92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Отримання вибірки запитом</a:t>
            </a:r>
            <a:endParaRPr lang="uk-UA" altLang="ru-RU" sz="4200" dirty="0" err="1">
              <a:solidFill>
                <a:srgbClr val="FFFFFF"/>
              </a:solidFill>
              <a:latin typeface="Arial" panose="020B0604020202020204" pitchFamily="34" charset="0"/>
            </a:endParaRPr>
          </a:p>
        </p:txBody>
      </p:sp>
      <p:sp>
        <p:nvSpPr>
          <p:cNvPr id="28674" name="Text Box 9217"/>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Для отримання вибірки з таблиці в SQL використовується оператор SELECT. Це найбільш об'ємний і складний оператор мови SQL, тому вивчати ми його будемо по частинах. У наведеному синтаксисі було всього два твердження (clause) – SELECT та FROM. Надалі ми ознайомимося з іншими видами тверджень.</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102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Регістронезалежна мова</a:t>
            </a:r>
            <a:endParaRPr lang="uk-UA" altLang="ru-RU" sz="4200" dirty="0" err="1">
              <a:solidFill>
                <a:srgbClr val="FFFFFF"/>
              </a:solidFill>
              <a:latin typeface="Arial" panose="020B0604020202020204" pitchFamily="34" charset="0"/>
            </a:endParaRPr>
          </a:p>
        </p:txBody>
      </p:sp>
      <p:sp>
        <p:nvSpPr>
          <p:cNvPr id="30722" name="Text Box 10241"/>
          <p:cNvSpPr txBox="1"/>
          <p:nvPr/>
        </p:nvSpPr>
        <p:spPr>
          <a:xfrm>
            <a:off x="539750" y="1412875"/>
            <a:ext cx="7919720"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rgbClr val="000000"/>
                </a:solidFill>
                <a:latin typeface="Arial" panose="020B0604020202020204" pitchFamily="34" charset="0"/>
              </a:rPr>
              <a:t>SQL є реєстронезалежною мовою, однак </a:t>
            </a:r>
            <a:r>
              <a:rPr lang="uk-UA" altLang="en-US" sz="2900" dirty="0" err="1">
                <a:solidFill>
                  <a:srgbClr val="000000"/>
                </a:solidFill>
                <a:latin typeface="Arial" panose="020B0604020202020204" pitchFamily="34" charset="0"/>
              </a:rPr>
              <a:t>     </a:t>
            </a:r>
            <a:r>
              <a:rPr lang="en-US" altLang="en-US" sz="2900" dirty="0" err="1">
                <a:solidFill>
                  <a:srgbClr val="000000"/>
                </a:solidFill>
                <a:latin typeface="Arial" panose="020B0604020202020204" pitchFamily="34" charset="0"/>
              </a:rPr>
              <a:t>з міркувань стилю рекомендується використовувати великий регістр </a:t>
            </a:r>
            <a:r>
              <a:rPr lang="uk-UA" altLang="en-US" sz="2900" dirty="0" err="1">
                <a:solidFill>
                  <a:srgbClr val="000000"/>
                </a:solidFill>
                <a:latin typeface="Arial" panose="020B0604020202020204" pitchFamily="34" charset="0"/>
              </a:rPr>
              <a:t>              </a:t>
            </a:r>
            <a:r>
              <a:rPr lang="en-US" altLang="en-US" sz="2900" dirty="0" err="1">
                <a:solidFill>
                  <a:srgbClr val="000000"/>
                </a:solidFill>
                <a:latin typeface="Arial" panose="020B0604020202020204" pitchFamily="34" charset="0"/>
              </a:rPr>
              <a:t>для ключових слів SQL. Оператор SELECT можна записувати й в одну стрічку, але знову ж таки з міркувань стилю та зручності читання рекомендується розміщувати кожне твердження на окремому рядку. З точки зору самого SQL необов'язково вказувати крапку з комою в кінці запиту.</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122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34818" name="Text Box 12289"/>
          <p:cNvSpPr txBox="1"/>
          <p:nvPr/>
        </p:nvSpPr>
        <p:spPr>
          <a:xfrm>
            <a:off x="609600" y="1557338"/>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Вибірка всіх полів таблиці ( * )</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Вибірка трьох полів</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Вибірка з фіктивними полями</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Вибірка з псевдонімами полів</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Вибірка з арифметичним виразом, округлення</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Вибірка з DISTINCT (список країн)</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ORDER BY</a:t>
            </a:r>
            <a:endParaRPr lang="en-US" altLang="x-none" sz="4200" dirty="0" err="1">
              <a:solidFill>
                <a:srgbClr val="FFFFFF"/>
              </a:solidFill>
              <a:latin typeface="Arial" panose="020B0604020202020204" pitchFamily="34" charset="0"/>
            </a:endParaRPr>
          </a:p>
        </p:txBody>
      </p:sp>
      <p:sp>
        <p:nvSpPr>
          <p:cNvPr id="36866" name="Text Box 14337"/>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В отриманій вибірці записи йдуть у тому порядку, в якому їх заносили в БД. Часто для зручності відображення інформації потрібно відсортувати отримані дані в іншому порядку.</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Для цих цілей в операторі SELECT використовується вираз ORDER BY.</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153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38914" name="Text Box 15361"/>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Сортування по одному полю</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Сортування з вказівкою ASC / DESC</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Сортування по номеру поля</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Сортування по двом полям</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Конструкція TOP</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51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Контрольні питання</a:t>
            </a:r>
            <a:endParaRPr lang="uk-UA" altLang="ru-RU" sz="4200" dirty="0" err="1">
              <a:solidFill>
                <a:srgbClr val="FFFFFF"/>
              </a:solidFill>
              <a:latin typeface="Arial" panose="020B0604020202020204" pitchFamily="34" charset="0"/>
            </a:endParaRPr>
          </a:p>
        </p:txBody>
      </p:sp>
      <p:sp>
        <p:nvSpPr>
          <p:cNvPr id="6146" name="Text Box 5121"/>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Що таке БД? Для чого вони потрібні?</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Які бувають види БД?</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Що собою представляють РБД?</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Що таке таблиця, поле, запис?</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Що таке первинний ключ?</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Що визначають 12 правил Кодда?</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163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WHERE</a:t>
            </a:r>
            <a:endParaRPr lang="en-US" altLang="x-none" sz="4200" dirty="0" err="1">
              <a:solidFill>
                <a:srgbClr val="FFFFFF"/>
              </a:solidFill>
              <a:latin typeface="Arial" panose="020B0604020202020204" pitchFamily="34" charset="0"/>
            </a:endParaRPr>
          </a:p>
        </p:txBody>
      </p:sp>
      <p:sp>
        <p:nvSpPr>
          <p:cNvPr id="40962" name="Text Box 16385"/>
          <p:cNvSpPr txBox="1"/>
          <p:nvPr/>
        </p:nvSpPr>
        <p:spPr>
          <a:xfrm>
            <a:off x="539750" y="1385888"/>
            <a:ext cx="8208963" cy="4419600"/>
          </a:xfrm>
          <a:prstGeom prst="rect">
            <a:avLst/>
          </a:prstGeom>
          <a:noFill/>
          <a:ln w="9525">
            <a:noFill/>
          </a:ln>
        </p:spPr>
        <p:txBody>
          <a:bodyPr wrap="square" lIns="91440" tIns="45720" rIns="91440" bIns="45720" anchor="t" anchorCtr="0"/>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Отже, ми навчилися змінювати у вибірці кількість та порядок витягуваних полів. На кількість витягуваних записів ми або зовсім не впливали, або впливали </a:t>
            </a:r>
            <a:r>
              <a:rPr lang="uk-UA" altLang="en-US" sz="2700" dirty="0" err="1">
                <a:solidFill>
                  <a:srgbClr val="000000"/>
                </a:solidFill>
                <a:latin typeface="Arial" panose="020B0604020202020204" pitchFamily="34" charset="0"/>
              </a:rPr>
              <a:t>незначно </a:t>
            </a:r>
            <a:r>
              <a:rPr lang="en-US" altLang="en-US" sz="2700" dirty="0" err="1">
                <a:solidFill>
                  <a:srgbClr val="000000"/>
                </a:solidFill>
                <a:latin typeface="Arial" panose="020B0604020202020204" pitchFamily="34" charset="0"/>
              </a:rPr>
              <a:t>за допомогою ключових слів DISTINCT або TOP.</a:t>
            </a:r>
            <a:endParaRPr lang="en-US" altLang="en-US" sz="2700"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Однак дуже затребуваною є можливість пошуку потрібних записів, тобто отримання тільки тих записів, які задовольняють певній умові.</a:t>
            </a:r>
            <a:endParaRPr lang="en-US" altLang="en-US" sz="2700"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Для реалізації цієї можливості в операторі SELECT використовується вираз WHERE.</a:t>
            </a:r>
            <a:endParaRPr lang="en-US" altLang="en-US" sz="2700" dirty="0" err="1">
              <a:solidFill>
                <a:srgbClr val="000000"/>
              </a:solidFill>
              <a:latin typeface="Arial" panose="020B060402020202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Рядковий фільтр</a:t>
            </a:r>
            <a:endParaRPr lang="uk-UA" altLang="ru-RU" sz="4200" dirty="0" err="1">
              <a:solidFill>
                <a:srgbClr val="FFFFFF"/>
              </a:solidFill>
              <a:latin typeface="Arial" panose="020B0604020202020204" pitchFamily="34" charset="0"/>
            </a:endParaRPr>
          </a:p>
        </p:txBody>
      </p:sp>
      <p:sp>
        <p:nvSpPr>
          <p:cNvPr id="43010" name="Text Box 17409"/>
          <p:cNvSpPr txBox="1"/>
          <p:nvPr/>
        </p:nvSpPr>
        <p:spPr>
          <a:xfrm>
            <a:off x="611505" y="1412875"/>
            <a:ext cx="7907020" cy="4419600"/>
          </a:xfrm>
          <a:prstGeom prst="rect">
            <a:avLst/>
          </a:prstGeom>
          <a:noFill/>
          <a:ln w="9525">
            <a:noFill/>
          </a:ln>
        </p:spPr>
        <p:txBody>
          <a:bodyPr wrap="square" lIns="91440" tIns="45720" rIns="91440" bIns="45720" anchor="t" anchorCtr="0"/>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b="1" dirty="0" err="1">
                <a:solidFill>
                  <a:srgbClr val="000000"/>
                </a:solidFill>
                <a:latin typeface="Arial" panose="020B0604020202020204" pitchFamily="34" charset="0"/>
              </a:rPr>
              <a:t>WHERE </a:t>
            </a:r>
            <a:r>
              <a:rPr lang="en-US" altLang="en-US" sz="2700" dirty="0" err="1">
                <a:solidFill>
                  <a:srgbClr val="000000"/>
                </a:solidFill>
                <a:latin typeface="Arial" panose="020B0604020202020204" pitchFamily="34" charset="0"/>
              </a:rPr>
              <a:t>дозволяє сформулювати умову, якій повинні відповідати записи, що потрапляють </a:t>
            </a:r>
            <a:r>
              <a:rPr lang="uk-UA" altLang="en-US" sz="2700" dirty="0" err="1">
                <a:solidFill>
                  <a:srgbClr val="000000"/>
                </a:solidFill>
                <a:latin typeface="Arial" panose="020B0604020202020204" pitchFamily="34" charset="0"/>
              </a:rPr>
              <a:t>    </a:t>
            </a:r>
            <a:r>
              <a:rPr lang="en-US" altLang="en-US" sz="2700" dirty="0" err="1">
                <a:solidFill>
                  <a:srgbClr val="000000"/>
                </a:solidFill>
                <a:latin typeface="Arial" panose="020B0604020202020204" pitchFamily="34" charset="0"/>
              </a:rPr>
              <a:t>у вибірку. Це означає, що кожна запис перед потраплянням у вибірку проходить перевірку. Якщо ця запис задовольняє вказаній умові, вона потрапляє у вибірку, якщо ні — </a:t>
            </a:r>
            <a:r>
              <a:rPr lang="uk-UA" altLang="en-US" sz="2700" dirty="0" err="1">
                <a:solidFill>
                  <a:srgbClr val="000000"/>
                </a:solidFill>
                <a:latin typeface="Arial" panose="020B0604020202020204" pitchFamily="34" charset="0"/>
              </a:rPr>
              <a:t>                </a:t>
            </a:r>
            <a:r>
              <a:rPr lang="en-US" altLang="en-US" sz="2700" dirty="0" err="1">
                <a:solidFill>
                  <a:srgbClr val="000000"/>
                </a:solidFill>
                <a:latin typeface="Arial" panose="020B0604020202020204" pitchFamily="34" charset="0"/>
              </a:rPr>
              <a:t>не потрапляє. Таким чином, можна отримати тільки необхідні записи.</a:t>
            </a:r>
            <a:endParaRPr lang="en-US" altLang="en-US" sz="2700" dirty="0" err="1">
              <a:solidFill>
                <a:srgbClr val="000000"/>
              </a:solidFill>
              <a:latin typeface="Arial" panose="020B0604020202020204" pitchFamily="34" charset="0"/>
            </a:endParaRPr>
          </a:p>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Важливо: вираз WHERE повинен йти одразу після виразу FROM (до ORDER BY).</a:t>
            </a:r>
            <a:endParaRPr lang="en-US" altLang="en-US" sz="2700" dirty="0" err="1">
              <a:solidFill>
                <a:srgbClr val="000000"/>
              </a:solidFill>
              <a:latin typeface="Arial" panose="020B0604020202020204"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45058" name="Text Box 18433"/>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Використання =, &lt;&gt;, &gt;, &lt;, &gt;=, &lt;=</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Використання AND, OR, NOT</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Розстановка пріоритетів</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Використання BETWEEN…AND</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Використання IN</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Використання IS NULL, IS NOT NULL</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SELECT INTO (копія таблиці)</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19456"/>
          <p:cNvSpPr txBox="1"/>
          <p:nvPr/>
        </p:nvSpPr>
        <p:spPr>
          <a:xfrm>
            <a:off x="195263" y="228600"/>
            <a:ext cx="8769350"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Приклади на</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WHERE</a:t>
            </a:r>
            <a:endParaRPr lang="en-US" altLang="x-none" sz="4200" dirty="0" err="1">
              <a:solidFill>
                <a:srgbClr val="FFFFFF"/>
              </a:solidFill>
              <a:latin typeface="Arial" panose="020B0604020202020204" pitchFamily="34" charset="0"/>
            </a:endParaRPr>
          </a:p>
        </p:txBody>
      </p:sp>
      <p:sp>
        <p:nvSpPr>
          <p:cNvPr id="47106" name="Text Box 19457"/>
          <p:cNvSpPr txBox="1"/>
          <p:nvPr/>
        </p:nvSpPr>
        <p:spPr>
          <a:xfrm>
            <a:off x="611188" y="1457325"/>
            <a:ext cx="7924800" cy="4419600"/>
          </a:xfrm>
          <a:prstGeom prst="rect">
            <a:avLst/>
          </a:prstGeom>
          <a:noFill/>
          <a:ln w="9525">
            <a:noFill/>
          </a:ln>
        </p:spPr>
        <p:txBody>
          <a:bodyPr wrap="square" lIns="91440" tIns="45720" rIns="91440" bIns="45720" anchor="t" anchorCtr="0"/>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70C0"/>
                </a:solidFill>
                <a:latin typeface="Arial" panose="020B0604020202020204" pitchFamily="34" charset="0"/>
              </a:rPr>
              <a:t>SELECT</a:t>
            </a:r>
            <a:r>
              <a:rPr lang="en-US" altLang="x-none" sz="1900" dirty="0" err="1">
                <a:solidFill>
                  <a:srgbClr val="000000"/>
                </a:solidFill>
                <a:latin typeface="Arial" panose="020B0604020202020204" pitchFamily="34" charset="0"/>
              </a:rPr>
              <a:t> name, price</a:t>
            </a:r>
            <a:endParaRPr lang="en-US" altLang="x-none" sz="1900" dirty="0" err="1">
              <a:solidFill>
                <a:srgbClr val="00000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70C0"/>
                </a:solidFill>
                <a:latin typeface="Arial" panose="020B0604020202020204" pitchFamily="34" charset="0"/>
              </a:rPr>
              <a:t>FROM</a:t>
            </a:r>
            <a:r>
              <a:rPr lang="en-US" altLang="x-none" sz="1900" dirty="0" err="1">
                <a:solidFill>
                  <a:srgbClr val="000000"/>
                </a:solidFill>
                <a:latin typeface="Arial" panose="020B0604020202020204" pitchFamily="34" charset="0"/>
              </a:rPr>
              <a:t> Product</a:t>
            </a:r>
            <a:endParaRPr lang="en-US" altLang="x-none" sz="1900" dirty="0" err="1">
              <a:solidFill>
                <a:srgbClr val="00000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price &gt;= 200 AND price &lt;= 500</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price &lt; 500</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price BETWEEN 500 AND 1000</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price NOT BETWEEN 500 AND 800</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name != 'meat'</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name = 'meat'</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name IS NOT NULL</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name IS NULL</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name != ' '</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B050"/>
                </a:solidFill>
                <a:latin typeface="Arial" panose="020B0604020202020204" pitchFamily="34" charset="0"/>
              </a:rPr>
              <a:t>-- WHERE name = 'meat' OR name = 'milk' OR name = 'bread'</a:t>
            </a:r>
            <a:endParaRPr lang="en-US" altLang="x-none" sz="1900" dirty="0" err="1">
              <a:solidFill>
                <a:srgbClr val="00B050"/>
              </a:solidFill>
              <a:latin typeface="Arial" panose="020B0604020202020204" pitchFamily="34" charset="0"/>
            </a:endParaRPr>
          </a:p>
          <a:p>
            <a:pPr defTabSz="457200">
              <a:spcBef>
                <a:spcPts val="4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1900" dirty="0" err="1">
                <a:solidFill>
                  <a:srgbClr val="0070C0"/>
                </a:solidFill>
                <a:latin typeface="Arial" panose="020B0604020202020204" pitchFamily="34" charset="0"/>
              </a:rPr>
              <a:t>WHERE</a:t>
            </a:r>
            <a:r>
              <a:rPr lang="en-US" altLang="x-none" sz="1900" dirty="0" err="1">
                <a:solidFill>
                  <a:srgbClr val="000000"/>
                </a:solidFill>
                <a:latin typeface="Arial" panose="020B0604020202020204" pitchFamily="34" charset="0"/>
              </a:rPr>
              <a:t> name </a:t>
            </a:r>
            <a:r>
              <a:rPr lang="en-US" altLang="x-none" sz="1900" dirty="0" err="1">
                <a:solidFill>
                  <a:srgbClr val="0070C0"/>
                </a:solidFill>
                <a:latin typeface="Arial" panose="020B0604020202020204" pitchFamily="34" charset="0"/>
              </a:rPr>
              <a:t>IN</a:t>
            </a:r>
            <a:r>
              <a:rPr lang="en-US" altLang="x-none" sz="1900" dirty="0" err="1">
                <a:solidFill>
                  <a:srgbClr val="000000"/>
                </a:solidFill>
                <a:latin typeface="Arial" panose="020B0604020202020204" pitchFamily="34" charset="0"/>
              </a:rPr>
              <a:t> ('meat', 'milk', 'bread')</a:t>
            </a:r>
            <a:endParaRPr lang="en-US" altLang="x-none" sz="1900" dirty="0" err="1">
              <a:solidFill>
                <a:srgbClr val="000000"/>
              </a:solidFill>
              <a:latin typeface="Arial" panose="020B0604020202020204" pitchFamily="34" charset="0"/>
            </a:endParaRPr>
          </a:p>
        </p:txBody>
      </p:sp>
      <p:pic>
        <p:nvPicPr>
          <p:cNvPr id="47107" name="Picture 19458"/>
          <p:cNvPicPr>
            <a:picLocks noChangeAspect="1"/>
          </p:cNvPicPr>
          <p:nvPr/>
        </p:nvPicPr>
        <p:blipFill>
          <a:blip r:embed="rId1"/>
          <a:stretch>
            <a:fillRect/>
          </a:stretch>
        </p:blipFill>
        <p:spPr>
          <a:xfrm>
            <a:off x="6011863" y="333375"/>
            <a:ext cx="3060700" cy="4256088"/>
          </a:xfrm>
          <a:prstGeom prst="rect">
            <a:avLst/>
          </a:prstGeom>
          <a:noFill/>
          <a:ln w="9525">
            <a:noFill/>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20480"/>
          <p:cNvSpPr txBox="1"/>
          <p:nvPr/>
        </p:nvSpPr>
        <p:spPr>
          <a:xfrm>
            <a:off x="195263" y="-1587"/>
            <a:ext cx="8015287" cy="1374775"/>
          </a:xfrm>
          <a:prstGeom prst="rect">
            <a:avLst/>
          </a:prstGeom>
          <a:noFill/>
          <a:ln w="9525">
            <a:noFill/>
          </a:ln>
        </p:spPr>
        <p:txBody>
          <a:bodyPr anchor="t" anchorCtr="0"/>
          <a:p>
            <a:endParaRPr lang="en-US" altLang="zh-CN">
              <a:latin typeface="Arial" panose="020B0604020202020204" pitchFamily="34" charset="0"/>
            </a:endParaRPr>
          </a:p>
        </p:txBody>
      </p:sp>
      <p:sp>
        <p:nvSpPr>
          <p:cNvPr id="49154" name="Content Placeholder 20481"/>
          <p:cNvSpPr>
            <a:spLocks noGrp="1"/>
          </p:cNvSpPr>
          <p:nvPr>
            <p:ph idx="4294967295"/>
          </p:nvPr>
        </p:nvSpPr>
        <p:spPr>
          <a:xfrm>
            <a:off x="609600" y="1600200"/>
            <a:ext cx="7924800" cy="4419600"/>
          </a:xfrm>
          <a:ln>
            <a:solidFill>
              <a:srgbClr val="000000"/>
            </a:solidFill>
            <a:miter/>
          </a:ln>
        </p:spPr>
        <p:txBody>
          <a:bodyPr wrap="square" lIns="90000" tIns="46800" rIns="90000" bIns="46800" anchor="t" anchorCtr="0"/>
          <a:p>
            <a:endParaRPr lang="en-GB" altLang="en-US"/>
          </a:p>
        </p:txBody>
      </p:sp>
      <p:pic>
        <p:nvPicPr>
          <p:cNvPr id="49155" name="Picture 20482"/>
          <p:cNvPicPr>
            <a:picLocks noChangeAspect="1"/>
          </p:cNvPicPr>
          <p:nvPr/>
        </p:nvPicPr>
        <p:blipFill>
          <a:blip r:embed="rId1"/>
          <a:stretch>
            <a:fillRect/>
          </a:stretch>
        </p:blipFill>
        <p:spPr>
          <a:xfrm>
            <a:off x="468313" y="0"/>
            <a:ext cx="8135937" cy="6867525"/>
          </a:xfrm>
          <a:prstGeom prst="rect">
            <a:avLst/>
          </a:prstGeom>
          <a:noFill/>
          <a:ln w="9525">
            <a:noFill/>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21504"/>
          <p:cNvSpPr txBox="1"/>
          <p:nvPr/>
        </p:nvSpPr>
        <p:spPr>
          <a:xfrm>
            <a:off x="195263" y="-1587"/>
            <a:ext cx="8015287" cy="1374775"/>
          </a:xfrm>
          <a:prstGeom prst="rect">
            <a:avLst/>
          </a:prstGeom>
          <a:noFill/>
          <a:ln w="9525">
            <a:noFill/>
          </a:ln>
        </p:spPr>
        <p:txBody>
          <a:bodyPr anchor="t" anchorCtr="0"/>
          <a:p>
            <a:endParaRPr lang="en-US" altLang="zh-CN">
              <a:latin typeface="Arial" panose="020B0604020202020204" pitchFamily="34" charset="0"/>
            </a:endParaRPr>
          </a:p>
        </p:txBody>
      </p:sp>
      <p:sp>
        <p:nvSpPr>
          <p:cNvPr id="51202" name="Content Placeholder 21505"/>
          <p:cNvSpPr>
            <a:spLocks noGrp="1"/>
          </p:cNvSpPr>
          <p:nvPr>
            <p:ph idx="4294967295"/>
          </p:nvPr>
        </p:nvSpPr>
        <p:spPr>
          <a:xfrm>
            <a:off x="609600" y="1600200"/>
            <a:ext cx="7924800" cy="4419600"/>
          </a:xfrm>
          <a:ln>
            <a:solidFill>
              <a:srgbClr val="000000"/>
            </a:solidFill>
            <a:miter/>
          </a:ln>
        </p:spPr>
        <p:txBody>
          <a:bodyPr wrap="square" lIns="90000" tIns="46800" rIns="90000" bIns="46800" anchor="t" anchorCtr="0"/>
          <a:p>
            <a:endParaRPr lang="en-GB" altLang="en-US"/>
          </a:p>
        </p:txBody>
      </p:sp>
      <p:pic>
        <p:nvPicPr>
          <p:cNvPr id="51203" name="Picture 21506"/>
          <p:cNvPicPr>
            <a:picLocks noChangeAspect="1"/>
          </p:cNvPicPr>
          <p:nvPr/>
        </p:nvPicPr>
        <p:blipFill>
          <a:blip r:embed="rId1"/>
          <a:stretch>
            <a:fillRect/>
          </a:stretch>
        </p:blipFill>
        <p:spPr>
          <a:xfrm>
            <a:off x="0" y="23813"/>
            <a:ext cx="9144000" cy="6810375"/>
          </a:xfrm>
          <a:prstGeom prst="rect">
            <a:avLst/>
          </a:prstGeom>
          <a:noFill/>
          <a:ln w="9525">
            <a:noFill/>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2528"/>
          <p:cNvSpPr txBox="1"/>
          <p:nvPr/>
        </p:nvSpPr>
        <p:spPr>
          <a:xfrm>
            <a:off x="195263" y="-1587"/>
            <a:ext cx="8015287" cy="1374775"/>
          </a:xfrm>
          <a:prstGeom prst="rect">
            <a:avLst/>
          </a:prstGeom>
          <a:noFill/>
          <a:ln w="9525">
            <a:noFill/>
          </a:ln>
        </p:spPr>
        <p:txBody>
          <a:bodyPr anchor="t" anchorCtr="0"/>
          <a:p>
            <a:endParaRPr lang="en-US" altLang="zh-CN">
              <a:latin typeface="Arial" panose="020B0604020202020204" pitchFamily="34" charset="0"/>
            </a:endParaRPr>
          </a:p>
        </p:txBody>
      </p:sp>
      <p:sp>
        <p:nvSpPr>
          <p:cNvPr id="53250" name="Content Placeholder 22529"/>
          <p:cNvSpPr>
            <a:spLocks noGrp="1"/>
          </p:cNvSpPr>
          <p:nvPr>
            <p:ph idx="4294967295"/>
          </p:nvPr>
        </p:nvSpPr>
        <p:spPr>
          <a:xfrm>
            <a:off x="609600" y="1600200"/>
            <a:ext cx="7924800" cy="4419600"/>
          </a:xfrm>
          <a:ln>
            <a:solidFill>
              <a:srgbClr val="000000"/>
            </a:solidFill>
            <a:miter/>
          </a:ln>
        </p:spPr>
        <p:txBody>
          <a:bodyPr wrap="square" lIns="90000" tIns="46800" rIns="90000" bIns="46800" anchor="t" anchorCtr="0"/>
          <a:p>
            <a:endParaRPr lang="en-GB" altLang="en-US"/>
          </a:p>
        </p:txBody>
      </p:sp>
      <p:pic>
        <p:nvPicPr>
          <p:cNvPr id="53251" name="Picture 22530"/>
          <p:cNvPicPr>
            <a:picLocks noChangeAspect="1"/>
          </p:cNvPicPr>
          <p:nvPr/>
        </p:nvPicPr>
        <p:blipFill>
          <a:blip r:embed="rId1"/>
          <a:stretch>
            <a:fillRect/>
          </a:stretch>
        </p:blipFill>
        <p:spPr>
          <a:xfrm>
            <a:off x="1449388" y="0"/>
            <a:ext cx="6218237" cy="6897688"/>
          </a:xfrm>
          <a:prstGeom prst="rect">
            <a:avLst/>
          </a:prstGeom>
          <a:noFill/>
          <a:ln w="9525">
            <a:noFill/>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Звичайний пошук</a:t>
            </a:r>
            <a:endParaRPr lang="uk-UA" altLang="ru-RU" sz="4200" dirty="0" err="1">
              <a:solidFill>
                <a:srgbClr val="FFFFFF"/>
              </a:solidFill>
              <a:latin typeface="Arial" panose="020B0604020202020204" pitchFamily="34" charset="0"/>
            </a:endParaRPr>
          </a:p>
        </p:txBody>
      </p:sp>
      <p:sp>
        <p:nvSpPr>
          <p:cNvPr id="55298" name="Text Box 23553"/>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chemeClr val="tx1"/>
                </a:solidFill>
                <a:latin typeface="Arial" panose="020B0604020202020204" pitchFamily="34" charset="0"/>
              </a:rPr>
              <a:t>Для реалізації звичайного точного пошуку рядка в полі використовується звичайне порівняння. Наприклад, ось </a:t>
            </a:r>
            <a:r>
              <a:rPr lang="uk-UA" altLang="en-US" sz="3200" dirty="0" err="1">
                <a:solidFill>
                  <a:schemeClr val="tx1"/>
                </a:solidFill>
                <a:latin typeface="Arial" panose="020B0604020202020204" pitchFamily="34" charset="0"/>
              </a:rPr>
              <a:t>  </a:t>
            </a:r>
            <a:r>
              <a:rPr lang="en-US" altLang="en-US" sz="3200" dirty="0" err="1">
                <a:solidFill>
                  <a:schemeClr val="tx1"/>
                </a:solidFill>
                <a:latin typeface="Arial" panose="020B0604020202020204" pitchFamily="34" charset="0"/>
              </a:rPr>
              <a:t>як знайти всі книги, назва яких — </a:t>
            </a:r>
            <a:r>
              <a:rPr lang="en-US" altLang="en-US" sz="3200" dirty="0" err="1">
                <a:solidFill>
                  <a:schemeClr val="tx1"/>
                </a:solidFill>
                <a:latin typeface="Arial" panose="020B0604020202020204" pitchFamily="34" charset="0"/>
              </a:rPr>
              <a:t>«</a:t>
            </a:r>
            <a:r>
              <a:rPr lang="en-US" altLang="en-US" sz="3200" dirty="0" err="1">
                <a:solidFill>
                  <a:schemeClr val="tx1"/>
                </a:solidFill>
                <a:latin typeface="Arial" panose="020B0604020202020204" pitchFamily="34" charset="0"/>
              </a:rPr>
              <a:t>Windows 11</a:t>
            </a:r>
            <a:r>
              <a:rPr lang="en-US" altLang="en-US" sz="3200" dirty="0" err="1">
                <a:solidFill>
                  <a:schemeClr val="tx1"/>
                </a:solidFill>
                <a:latin typeface="Arial" panose="020B0604020202020204" pitchFamily="34" charset="0"/>
              </a:rPr>
              <a:t>»</a:t>
            </a:r>
            <a:r>
              <a:rPr lang="en-US" altLang="en-US" sz="3200" dirty="0" err="1">
                <a:solidFill>
                  <a:schemeClr val="tx1"/>
                </a:solidFill>
                <a:latin typeface="Arial" panose="020B0604020202020204" pitchFamily="34" charset="0"/>
              </a:rPr>
              <a:t>:</a:t>
            </a:r>
            <a:endParaRPr lang="en-US" altLang="en-US" sz="3200" dirty="0" err="1">
              <a:solidFill>
                <a:schemeClr val="tx1"/>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SELECT</a:t>
            </a:r>
            <a:r>
              <a:rPr lang="ru-RU" altLang="x-none"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n</a:t>
            </a:r>
            <a:r>
              <a:rPr lang="ru-RU" altLang="x-none" sz="3200" b="1" dirty="0" err="1">
                <a:solidFill>
                  <a:srgbClr val="000000"/>
                </a:solidFill>
                <a:latin typeface="Arial" panose="020B0604020202020204" pitchFamily="34" charset="0"/>
              </a:rPr>
              <a:t>ame, </a:t>
            </a:r>
            <a:r>
              <a:rPr lang="en-US" altLang="x-none" sz="3200" b="1" dirty="0" err="1">
                <a:solidFill>
                  <a:srgbClr val="000000"/>
                </a:solidFill>
                <a:latin typeface="Arial" panose="020B0604020202020204" pitchFamily="34" charset="0"/>
              </a:rPr>
              <a:t>p</a:t>
            </a:r>
            <a:r>
              <a:rPr lang="ru-RU" altLang="x-none" sz="3200" b="1" dirty="0" err="1">
                <a:solidFill>
                  <a:srgbClr val="000000"/>
                </a:solidFill>
                <a:latin typeface="Arial" panose="020B0604020202020204" pitchFamily="34" charset="0"/>
              </a:rPr>
              <a:t>rice</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FROM</a:t>
            </a:r>
            <a:r>
              <a:rPr lang="ru-RU" altLang="x-none" sz="3200" b="1" dirty="0" err="1">
                <a:solidFill>
                  <a:srgbClr val="000000"/>
                </a:solidFill>
                <a:latin typeface="Arial" panose="020B0604020202020204" pitchFamily="34" charset="0"/>
              </a:rPr>
              <a:t> Books</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WHERE</a:t>
            </a:r>
            <a:r>
              <a:rPr lang="ru-RU" altLang="x-none"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n</a:t>
            </a:r>
            <a:r>
              <a:rPr lang="ru-RU" altLang="x-none" sz="3200" b="1" dirty="0" err="1">
                <a:solidFill>
                  <a:srgbClr val="000000"/>
                </a:solidFill>
                <a:latin typeface="Arial" panose="020B0604020202020204" pitchFamily="34" charset="0"/>
              </a:rPr>
              <a:t>ame = </a:t>
            </a:r>
            <a:r>
              <a:rPr lang="en-US" altLang="x-none" sz="3200" b="1" dirty="0" err="1">
                <a:solidFill>
                  <a:srgbClr val="C00000"/>
                </a:solidFill>
                <a:latin typeface="Arial" panose="020B0604020202020204" pitchFamily="34" charset="0"/>
              </a:rPr>
              <a:t>' Windows 11'</a:t>
            </a:r>
            <a:endParaRPr lang="en-US" altLang="x-none" sz="3200" b="1" dirty="0" err="1">
              <a:solidFill>
                <a:srgbClr val="C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b="1" dirty="0" err="1">
              <a:solidFill>
                <a:srgbClr val="C00000"/>
              </a:solidFill>
              <a:latin typeface="Arial" panose="020B060402020202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Проблеми використання =</a:t>
            </a:r>
            <a:endParaRPr lang="uk-UA" altLang="ru-RU" sz="4200" dirty="0" err="1">
              <a:solidFill>
                <a:srgbClr val="FFFFFF"/>
              </a:solidFill>
              <a:latin typeface="Arial" panose="020B0604020202020204" pitchFamily="34" charset="0"/>
            </a:endParaRPr>
          </a:p>
        </p:txBody>
      </p:sp>
      <p:sp>
        <p:nvSpPr>
          <p:cNvPr id="57346" name="Text Box 24577"/>
          <p:cNvSpPr txBox="1"/>
          <p:nvPr/>
        </p:nvSpPr>
        <p:spPr>
          <a:xfrm>
            <a:off x="611505" y="1493520"/>
            <a:ext cx="7851775"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dirty="0" err="1">
                <a:solidFill>
                  <a:srgbClr val="000000"/>
                </a:solidFill>
                <a:latin typeface="Arial" panose="020B0604020202020204" pitchFamily="34" charset="0"/>
              </a:rPr>
              <a:t>Однак у випадку з рядками може виникнути необхідність шукати поля не з повн</a:t>
            </a:r>
            <a:r>
              <a:rPr lang="uk-UA" altLang="en-US" sz="2800" dirty="0" err="1">
                <a:solidFill>
                  <a:srgbClr val="000000"/>
                </a:solidFill>
                <a:latin typeface="Arial" panose="020B0604020202020204" pitchFamily="34" charset="0"/>
              </a:rPr>
              <a:t>ою</a:t>
            </a:r>
            <a:r>
              <a:rPr lang="en-US" altLang="en-US" sz="2800" dirty="0" err="1">
                <a:solidFill>
                  <a:srgbClr val="000000"/>
                </a:solidFill>
                <a:latin typeface="Arial" panose="020B0604020202020204" pitchFamily="34" charset="0"/>
              </a:rPr>
              <a:t> відповідністю заданому рядку, а просто </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з частков</a:t>
            </a:r>
            <a:r>
              <a:rPr lang="uk-UA" altLang="en-US" sz="2800" dirty="0" err="1">
                <a:solidFill>
                  <a:srgbClr val="000000"/>
                </a:solidFill>
                <a:latin typeface="Arial" panose="020B0604020202020204" pitchFamily="34" charset="0"/>
              </a:rPr>
              <a:t>ою</a:t>
            </a:r>
            <a:r>
              <a:rPr lang="en-US" altLang="en-US" sz="2800" dirty="0" err="1">
                <a:solidFill>
                  <a:srgbClr val="000000"/>
                </a:solidFill>
                <a:latin typeface="Arial" panose="020B0604020202020204" pitchFamily="34" charset="0"/>
              </a:rPr>
              <a:t> відповідністю. Наприклад, може знадобитися знайти всі книги, назва яких містить рядок </a:t>
            </a:r>
            <a:r>
              <a:rPr lang="en-US"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Windows 11</a:t>
            </a:r>
            <a:r>
              <a:rPr lang="en-US"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 і під ц</a:t>
            </a:r>
            <a:r>
              <a:rPr lang="uk-UA" altLang="en-US" sz="2800" dirty="0" err="1">
                <a:solidFill>
                  <a:srgbClr val="000000"/>
                </a:solidFill>
                <a:latin typeface="Arial" panose="020B0604020202020204" pitchFamily="34" charset="0"/>
              </a:rPr>
              <a:t>і</a:t>
            </a:r>
            <a:r>
              <a:rPr lang="en-US" altLang="en-US" sz="2800" dirty="0" err="1">
                <a:solidFill>
                  <a:srgbClr val="000000"/>
                </a:solidFill>
                <a:latin typeface="Arial" panose="020B0604020202020204" pitchFamily="34" charset="0"/>
              </a:rPr>
              <a:t> умови підход</a:t>
            </a:r>
            <a:r>
              <a:rPr lang="uk-UA" altLang="en-US" sz="2800" dirty="0" err="1">
                <a:solidFill>
                  <a:srgbClr val="000000"/>
                </a:solidFill>
                <a:latin typeface="Arial" panose="020B0604020202020204" pitchFamily="34" charset="0"/>
              </a:rPr>
              <a:t>и</a:t>
            </a:r>
            <a:r>
              <a:rPr lang="en-US" altLang="en-US" sz="2800" dirty="0" err="1">
                <a:solidFill>
                  <a:srgbClr val="000000"/>
                </a:solidFill>
                <a:latin typeface="Arial" panose="020B0604020202020204" pitchFamily="34" charset="0"/>
              </a:rPr>
              <a:t>ть і книга з назвою </a:t>
            </a:r>
            <a:r>
              <a:rPr lang="en-US"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Windows 11 для чайників</a:t>
            </a:r>
            <a:r>
              <a:rPr lang="en-US"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 і, скажімо, </a:t>
            </a:r>
            <a:r>
              <a:rPr lang="en-US"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Секрети та </a:t>
            </a:r>
            <a:r>
              <a:rPr lang="uk-UA" altLang="en-US" sz="2800" dirty="0" err="1">
                <a:solidFill>
                  <a:srgbClr val="000000"/>
                </a:solidFill>
                <a:latin typeface="Arial" panose="020B0604020202020204" pitchFamily="34" charset="0"/>
              </a:rPr>
              <a:t>у</a:t>
            </a:r>
            <a:r>
              <a:rPr lang="en-US" altLang="en-US" sz="2800" dirty="0" err="1">
                <a:solidFill>
                  <a:srgbClr val="000000"/>
                </a:solidFill>
                <a:latin typeface="Arial" panose="020B0604020202020204" pitchFamily="34" charset="0"/>
              </a:rPr>
              <a:t>стрій Windows 11</a:t>
            </a:r>
            <a:r>
              <a:rPr lang="en-US"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 У цьому випадку звичайна операція порівняння безсила...</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LIKE</a:t>
            </a:r>
            <a:endParaRPr lang="en-US" altLang="x-none" sz="4200" dirty="0" err="1">
              <a:solidFill>
                <a:srgbClr val="FFFFFF"/>
              </a:solidFill>
              <a:latin typeface="Arial" panose="020B0604020202020204" pitchFamily="34" charset="0"/>
            </a:endParaRPr>
          </a:p>
        </p:txBody>
      </p:sp>
      <p:sp>
        <p:nvSpPr>
          <p:cNvPr id="59394" name="Text Box 25601"/>
          <p:cNvSpPr txBox="1"/>
          <p:nvPr/>
        </p:nvSpPr>
        <p:spPr>
          <a:xfrm>
            <a:off x="575310" y="1493520"/>
            <a:ext cx="8317865"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Для вирішення цієї проблеми в SQL реалізовано можливість пошуку за шаблоном за допомогою ключового слова LIKE. У стандарті мови SQL для цього передбачено два символи, які можна використовувати в шаблоні: '%' та '_'. Символ '%' означає, що на цьому місці рядка може перебувати довільна кількість (в тому числі й нуль) символів.</a:t>
            </a:r>
            <a:endParaRPr lang="en-US" altLang="en-US" sz="3100" dirty="0" err="1">
              <a:solidFill>
                <a:srgbClr val="000000"/>
              </a:solidFill>
              <a:latin typeface="Arial" panose="020B0604020202020204" pitchFamily="34" charset="0"/>
            </a:endParaRPr>
          </a:p>
        </p:txBody>
      </p:sp>
      <p:pic>
        <p:nvPicPr>
          <p:cNvPr id="59395" name="Picture 25602"/>
          <p:cNvPicPr>
            <a:picLocks noChangeAspect="1"/>
          </p:cNvPicPr>
          <p:nvPr/>
        </p:nvPicPr>
        <p:blipFill>
          <a:blip r:embed="rId1"/>
          <a:stretch>
            <a:fillRect/>
          </a:stretch>
        </p:blipFill>
        <p:spPr>
          <a:xfrm>
            <a:off x="7634605" y="5571490"/>
            <a:ext cx="1474470" cy="1263015"/>
          </a:xfrm>
          <a:prstGeom prst="rect">
            <a:avLst/>
          </a:prstGeom>
          <a:noFill/>
          <a:ln w="9525">
            <a:noFill/>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Text Box 757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SQL</a:t>
            </a:r>
            <a:endParaRPr lang="en-US" altLang="x-none" sz="4200" dirty="0" err="1">
              <a:solidFill>
                <a:srgbClr val="FFFFFF"/>
              </a:solidFill>
              <a:latin typeface="Arial" panose="020B0604020202020204" pitchFamily="34" charset="0"/>
            </a:endParaRPr>
          </a:p>
        </p:txBody>
      </p:sp>
      <p:sp>
        <p:nvSpPr>
          <p:cNvPr id="8194" name="Text Box 75777"/>
          <p:cNvSpPr txBox="1"/>
          <p:nvPr/>
        </p:nvSpPr>
        <p:spPr>
          <a:xfrm>
            <a:off x="566103" y="1448118"/>
            <a:ext cx="8208962"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П'яте правило Кодда говорить про те, що повинен існувати певн</a:t>
            </a:r>
            <a:r>
              <a:rPr lang="uk-UA" altLang="en-US" sz="3100" dirty="0" err="1">
                <a:solidFill>
                  <a:srgbClr val="000000"/>
                </a:solidFill>
                <a:latin typeface="Arial" panose="020B0604020202020204" pitchFamily="34" charset="0"/>
              </a:rPr>
              <a:t>а</a:t>
            </a:r>
            <a:r>
              <a:rPr lang="en-US" altLang="en-US" sz="3100" dirty="0" err="1">
                <a:solidFill>
                  <a:srgbClr val="000000"/>
                </a:solidFill>
                <a:latin typeface="Arial" panose="020B0604020202020204" pitchFamily="34" charset="0"/>
              </a:rPr>
              <a:t> мова БД, за допомогою якої можна було б взаємодіяти з нею. Незважаючи на те, що формально таких мов може бути скільки завгодно, насправді існує лише одна поширена і стандартизована мова — </a:t>
            </a:r>
            <a:r>
              <a:rPr lang="en-US" altLang="en-US" sz="3100" b="1" dirty="0" err="1">
                <a:solidFill>
                  <a:srgbClr val="000000"/>
                </a:solidFill>
                <a:latin typeface="Arial" panose="020B0604020202020204" pitchFamily="34" charset="0"/>
              </a:rPr>
              <a:t>SQL </a:t>
            </a:r>
            <a:r>
              <a:rPr lang="en-US" altLang="en-US" sz="3100" dirty="0" err="1">
                <a:solidFill>
                  <a:srgbClr val="000000"/>
                </a:solidFill>
                <a:latin typeface="Arial" panose="020B0604020202020204" pitchFamily="34" charset="0"/>
              </a:rPr>
              <a:t>(Structured Query Language, тобто мова структурованих запитів).</a:t>
            </a:r>
            <a:endParaRPr lang="en-US" altLang="en-US" sz="3100" dirty="0" err="1">
              <a:solidFill>
                <a:srgbClr val="000000"/>
              </a:solidFill>
              <a:latin typeface="Arial" panose="020B0604020202020204" pitchFamily="34"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a:t>
            </a:r>
            <a:r>
              <a:rPr lang="ru-RU" altLang="x-none" sz="4200" dirty="0" err="1">
                <a:solidFill>
                  <a:srgbClr val="FFFFFF"/>
                </a:solidFill>
                <a:latin typeface="Arial" panose="020B0604020202020204" pitchFamily="34" charset="0"/>
              </a:rPr>
              <a:t> на </a:t>
            </a:r>
            <a:r>
              <a:rPr lang="en-US" altLang="x-none" sz="4200" dirty="0" err="1">
                <a:solidFill>
                  <a:srgbClr val="FFFFFF"/>
                </a:solidFill>
                <a:latin typeface="Arial" panose="020B0604020202020204" pitchFamily="34" charset="0"/>
              </a:rPr>
              <a:t>LIKE</a:t>
            </a:r>
            <a:endParaRPr lang="en-US" altLang="x-none" sz="4200" dirty="0" err="1">
              <a:solidFill>
                <a:srgbClr val="FFFFFF"/>
              </a:solidFill>
              <a:latin typeface="Arial" panose="020B0604020202020204" pitchFamily="34" charset="0"/>
            </a:endParaRPr>
          </a:p>
        </p:txBody>
      </p:sp>
      <p:sp>
        <p:nvSpPr>
          <p:cNvPr id="61442" name="Text Box 2662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SELECT</a:t>
            </a:r>
            <a:r>
              <a:rPr lang="ru-RU" altLang="x-none"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n</a:t>
            </a:r>
            <a:r>
              <a:rPr lang="ru-RU" altLang="x-none" sz="3200" b="1" dirty="0" err="1">
                <a:solidFill>
                  <a:srgbClr val="000000"/>
                </a:solidFill>
                <a:latin typeface="Arial" panose="020B0604020202020204" pitchFamily="34" charset="0"/>
              </a:rPr>
              <a:t>ame, </a:t>
            </a:r>
            <a:r>
              <a:rPr lang="en-US" altLang="x-none" sz="3200" b="1" dirty="0" err="1">
                <a:solidFill>
                  <a:srgbClr val="000000"/>
                </a:solidFill>
                <a:latin typeface="Arial" panose="020B0604020202020204" pitchFamily="34" charset="0"/>
              </a:rPr>
              <a:t>p</a:t>
            </a:r>
            <a:r>
              <a:rPr lang="ru-RU" altLang="x-none" sz="3200" b="1" dirty="0" err="1">
                <a:solidFill>
                  <a:srgbClr val="000000"/>
                </a:solidFill>
                <a:latin typeface="Arial" panose="020B0604020202020204" pitchFamily="34" charset="0"/>
              </a:rPr>
              <a:t>rice</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FROM</a:t>
            </a:r>
            <a:r>
              <a:rPr lang="ru-RU" altLang="x-none" sz="3200" b="1" dirty="0" err="1">
                <a:solidFill>
                  <a:srgbClr val="000000"/>
                </a:solidFill>
                <a:latin typeface="Arial" panose="020B0604020202020204" pitchFamily="34" charset="0"/>
              </a:rPr>
              <a:t> Books</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name </a:t>
            </a:r>
            <a:r>
              <a:rPr lang="en-US" altLang="x-none" sz="3200" b="1" dirty="0" err="1">
                <a:solidFill>
                  <a:srgbClr val="0070C0"/>
                </a:solidFill>
                <a:latin typeface="Arial" panose="020B0604020202020204" pitchFamily="34" charset="0"/>
              </a:rPr>
              <a:t>LIKE</a:t>
            </a:r>
            <a:r>
              <a:rPr lang="en-US" altLang="x-none" sz="3200" b="1" dirty="0" err="1">
                <a:solidFill>
                  <a:srgbClr val="000000"/>
                </a:solidFill>
                <a:latin typeface="Arial" panose="020B0604020202020204" pitchFamily="34" charset="0"/>
              </a:rPr>
              <a:t> </a:t>
            </a:r>
            <a:r>
              <a:rPr lang="en-US" altLang="x-none" sz="3200" b="1" dirty="0" err="1">
                <a:solidFill>
                  <a:srgbClr val="C00000"/>
                </a:solidFill>
                <a:latin typeface="Arial" panose="020B0604020202020204" pitchFamily="34" charset="0"/>
              </a:rPr>
              <a:t>'%Windows 1</a:t>
            </a:r>
            <a:r>
              <a:rPr lang="ru-RU" altLang="en-US" sz="3200" b="1" dirty="0" err="1">
                <a:solidFill>
                  <a:srgbClr val="C00000"/>
                </a:solidFill>
                <a:latin typeface="Arial" panose="020B0604020202020204" pitchFamily="34" charset="0"/>
              </a:rPr>
              <a:t>1</a:t>
            </a:r>
            <a:r>
              <a:rPr lang="en-US" altLang="x-none" sz="3200" b="1" dirty="0" err="1">
                <a:solidFill>
                  <a:srgbClr val="C00000"/>
                </a:solidFill>
                <a:latin typeface="Arial" panose="020B0604020202020204" pitchFamily="34" charset="0"/>
              </a:rPr>
              <a:t>%'</a:t>
            </a:r>
            <a:endParaRPr lang="en-US" altLang="x-none" sz="3200" b="1" dirty="0" err="1">
              <a:solidFill>
                <a:srgbClr val="C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x-none" sz="3200" b="1" dirty="0" err="1">
              <a:solidFill>
                <a:srgbClr val="C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Символ '_' означає, що на цьому місці рядка може перебувати рівно один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(ні більше, ні менше) довільний символ.</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276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 на </a:t>
            </a:r>
            <a:r>
              <a:rPr lang="en-US" altLang="x-none" sz="4200" dirty="0" err="1">
                <a:solidFill>
                  <a:srgbClr val="FFFFFF"/>
                </a:solidFill>
                <a:latin typeface="Arial" panose="020B0604020202020204" pitchFamily="34" charset="0"/>
              </a:rPr>
              <a:t>BETWEEN </a:t>
            </a:r>
            <a:r>
              <a:rPr lang="uk-UA" altLang="ru-RU" sz="4200" dirty="0" err="1">
                <a:solidFill>
                  <a:srgbClr val="FFFFFF"/>
                </a:solidFill>
                <a:latin typeface="Arial" panose="020B0604020202020204" pitchFamily="34" charset="0"/>
              </a:rPr>
              <a:t>та </a:t>
            </a:r>
            <a:r>
              <a:rPr lang="en-US" altLang="x-none" sz="4200" dirty="0" err="1">
                <a:solidFill>
                  <a:srgbClr val="FFFFFF"/>
                </a:solidFill>
                <a:latin typeface="Arial" panose="020B0604020202020204" pitchFamily="34" charset="0"/>
              </a:rPr>
              <a:t>LIKE</a:t>
            </a:r>
            <a:endParaRPr lang="en-US" altLang="x-none" sz="4200" dirty="0" err="1">
              <a:solidFill>
                <a:srgbClr val="FFFFFF"/>
              </a:solidFill>
              <a:latin typeface="Arial" panose="020B0604020202020204" pitchFamily="34" charset="0"/>
            </a:endParaRPr>
          </a:p>
        </p:txBody>
      </p:sp>
      <p:sp>
        <p:nvSpPr>
          <p:cNvPr id="63490" name="Text Box 27649"/>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Знайти товари, у яких термін придатності закінчується через 3 дні від поточної дати</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Знайти товари, поставлені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з 15.01.2025 по 15.03.2025</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Знайти товари, в назві яких міститься РОВНО три літери </a:t>
            </a:r>
            <a:r>
              <a:rPr lang="en-US"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О</a:t>
            </a:r>
            <a:r>
              <a:rPr lang="en-US" altLang="en-US" sz="3200" dirty="0" err="1">
                <a:solidFill>
                  <a:srgbClr val="000000"/>
                </a:solidFill>
                <a:latin typeface="Arial" panose="020B0604020202020204" pitchFamily="34" charset="0"/>
              </a:rPr>
              <a:t>»</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Один символ </a:t>
            </a:r>
            <a:r>
              <a:rPr lang="uk-UA" altLang="ru-RU" sz="4200" dirty="0" err="1">
                <a:solidFill>
                  <a:srgbClr val="FFFFFF"/>
                </a:solidFill>
                <a:latin typeface="Arial" panose="020B0604020202020204" pitchFamily="34" charset="0"/>
              </a:rPr>
              <a:t>із множини</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a:t>
            </a:r>
            <a:endParaRPr lang="en-US" altLang="x-none" sz="4200" dirty="0" err="1">
              <a:solidFill>
                <a:srgbClr val="FFFFFF"/>
              </a:solidFill>
              <a:latin typeface="Arial" panose="020B0604020202020204" pitchFamily="34" charset="0"/>
            </a:endParaRPr>
          </a:p>
        </p:txBody>
      </p:sp>
      <p:sp>
        <p:nvSpPr>
          <p:cNvPr id="65538" name="Text Box 28673"/>
          <p:cNvSpPr txBox="1"/>
          <p:nvPr/>
        </p:nvSpPr>
        <p:spPr>
          <a:xfrm>
            <a:off x="539750" y="1412875"/>
            <a:ext cx="8042275"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Також існує можливість використовувати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в масках довільну множину символів, яка визначатиме, які символи можуть знаходитись у цій конкретній позиції рядка — для цього використовуються конструкції виду '[abc]'. Ця конструкція означає, що в тому місці маски, де вона зустрічається, може знаходитися рівно один символ, але не будь-який, а лише один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з перерахованих.</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 Box 296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a:t>
            </a:r>
            <a:r>
              <a:rPr lang="ru-RU" altLang="x-none" sz="4200" dirty="0" err="1">
                <a:solidFill>
                  <a:srgbClr val="FFFFFF"/>
                </a:solidFill>
                <a:latin typeface="Arial" panose="020B0604020202020204" pitchFamily="34" charset="0"/>
              </a:rPr>
              <a:t>на </a:t>
            </a:r>
            <a:r>
              <a:rPr lang="en-US" altLang="x-none" sz="4200" dirty="0" err="1">
                <a:solidFill>
                  <a:srgbClr val="FFFFFF"/>
                </a:solidFill>
                <a:latin typeface="Arial" panose="020B0604020202020204" pitchFamily="34" charset="0"/>
              </a:rPr>
              <a:t>[…]</a:t>
            </a:r>
            <a:endParaRPr lang="en-US" altLang="x-none" sz="4200" dirty="0" err="1">
              <a:solidFill>
                <a:srgbClr val="FFFFFF"/>
              </a:solidFill>
              <a:latin typeface="Arial" panose="020B0604020202020204" pitchFamily="34" charset="0"/>
            </a:endParaRPr>
          </a:p>
        </p:txBody>
      </p:sp>
      <p:sp>
        <p:nvSpPr>
          <p:cNvPr id="67586" name="Text Box 29697"/>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Показати всі книги, назва яких закінчується на одну з букв 'a', 'b', 'c', 'd', 'e', 'f' чи 'g':</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SELECT</a:t>
            </a:r>
            <a:r>
              <a:rPr lang="ru-RU" altLang="x-none"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n</a:t>
            </a:r>
            <a:r>
              <a:rPr lang="ru-RU" altLang="x-none" sz="3200" b="1" dirty="0" err="1">
                <a:solidFill>
                  <a:srgbClr val="000000"/>
                </a:solidFill>
                <a:latin typeface="Arial" panose="020B0604020202020204" pitchFamily="34" charset="0"/>
              </a:rPr>
              <a:t>ame, </a:t>
            </a:r>
            <a:r>
              <a:rPr lang="en-US" altLang="x-none" sz="3200" b="1" dirty="0" err="1">
                <a:solidFill>
                  <a:srgbClr val="000000"/>
                </a:solidFill>
                <a:latin typeface="Arial" panose="020B0604020202020204" pitchFamily="34" charset="0"/>
              </a:rPr>
              <a:t>p</a:t>
            </a:r>
            <a:r>
              <a:rPr lang="ru-RU" altLang="x-none" sz="3200" b="1" dirty="0" err="1">
                <a:solidFill>
                  <a:srgbClr val="000000"/>
                </a:solidFill>
                <a:latin typeface="Arial" panose="020B0604020202020204" pitchFamily="34" charset="0"/>
              </a:rPr>
              <a:t>rice</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a:t>
            </a:r>
            <a:r>
              <a:rPr lang="ru-RU" altLang="x-none" sz="3200" b="1" dirty="0" err="1">
                <a:solidFill>
                  <a:srgbClr val="0070C0"/>
                </a:solidFill>
                <a:latin typeface="Arial" panose="020B0604020202020204" pitchFamily="34" charset="0"/>
              </a:rPr>
              <a:t>ROM</a:t>
            </a:r>
            <a:r>
              <a:rPr lang="ru-RU" altLang="x-none" sz="3200" b="1" dirty="0" err="1">
                <a:solidFill>
                  <a:srgbClr val="000000"/>
                </a:solidFill>
                <a:latin typeface="Arial" panose="020B0604020202020204" pitchFamily="34" charset="0"/>
              </a:rPr>
              <a:t> Books</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name </a:t>
            </a:r>
            <a:r>
              <a:rPr lang="en-US" altLang="x-none" sz="3200" b="1" dirty="0" err="1">
                <a:solidFill>
                  <a:srgbClr val="0070C0"/>
                </a:solidFill>
                <a:latin typeface="Arial" panose="020B0604020202020204" pitchFamily="34" charset="0"/>
              </a:rPr>
              <a:t>LIKE</a:t>
            </a:r>
            <a:r>
              <a:rPr lang="en-US" altLang="x-none" sz="3200" b="1" dirty="0" err="1">
                <a:solidFill>
                  <a:srgbClr val="000000"/>
                </a:solidFill>
                <a:latin typeface="Arial" panose="020B0604020202020204" pitchFamily="34" charset="0"/>
              </a:rPr>
              <a:t> </a:t>
            </a:r>
            <a:r>
              <a:rPr lang="en-US" altLang="x-none" sz="3200" b="1" dirty="0" err="1">
                <a:solidFill>
                  <a:srgbClr val="C00000"/>
                </a:solidFill>
                <a:latin typeface="Arial" panose="020B0604020202020204" pitchFamily="34" charset="0"/>
              </a:rPr>
              <a:t>'%[abcdefg]'</a:t>
            </a:r>
            <a:endParaRPr lang="en-US" altLang="x-none" sz="3200" b="1" dirty="0" err="1">
              <a:solidFill>
                <a:srgbClr val="C00000"/>
              </a:solidFill>
              <a:latin typeface="Arial" panose="020B0604020202020204" pitchFamily="3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 Box 307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sym typeface="+mn-ea"/>
              </a:rPr>
              <a:t>Приклад </a:t>
            </a:r>
            <a:r>
              <a:rPr lang="ru-RU" altLang="x-none" sz="4200" dirty="0" err="1">
                <a:solidFill>
                  <a:srgbClr val="FFFFFF"/>
                </a:solidFill>
                <a:sym typeface="+mn-ea"/>
              </a:rPr>
              <a:t>на </a:t>
            </a:r>
            <a:r>
              <a:rPr lang="en-US" altLang="x-none" sz="4200" dirty="0" err="1">
                <a:solidFill>
                  <a:srgbClr val="FFFFFF"/>
                </a:solidFill>
                <a:sym typeface="+mn-ea"/>
              </a:rPr>
              <a:t>[…]</a:t>
            </a:r>
            <a:endParaRPr lang="en-US" altLang="x-none" sz="4200" dirty="0" err="1">
              <a:solidFill>
                <a:srgbClr val="FFFFFF"/>
              </a:solidFill>
              <a:latin typeface="Arial" panose="020B0604020202020204" pitchFamily="34" charset="0"/>
            </a:endParaRPr>
          </a:p>
        </p:txBody>
      </p:sp>
      <p:sp>
        <p:nvSpPr>
          <p:cNvPr id="69634" name="Text Box 30721"/>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Для спрощення подібних конструкцій можна використовувати діапазон символів за допомогою символу '-'.</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70C0"/>
                </a:solidFill>
                <a:latin typeface="Arial" panose="020B0604020202020204" pitchFamily="34" charset="0"/>
              </a:rPr>
              <a:t>SELECT</a:t>
            </a:r>
            <a:r>
              <a:rPr lang="ru-RU" altLang="x-none" sz="3200" b="1" dirty="0" err="1">
                <a:solidFill>
                  <a:srgbClr val="000000"/>
                </a:solidFill>
                <a:latin typeface="Arial" panose="020B0604020202020204" pitchFamily="34" charset="0"/>
              </a:rPr>
              <a:t> </a:t>
            </a:r>
            <a:r>
              <a:rPr lang="en-US" altLang="x-none" sz="3200" b="1" dirty="0" err="1">
                <a:solidFill>
                  <a:srgbClr val="000000"/>
                </a:solidFill>
                <a:latin typeface="Arial" panose="020B0604020202020204" pitchFamily="34" charset="0"/>
              </a:rPr>
              <a:t>n</a:t>
            </a:r>
            <a:r>
              <a:rPr lang="ru-RU" altLang="x-none" sz="3200" b="1" dirty="0" err="1">
                <a:solidFill>
                  <a:srgbClr val="000000"/>
                </a:solidFill>
                <a:latin typeface="Arial" panose="020B0604020202020204" pitchFamily="34" charset="0"/>
              </a:rPr>
              <a:t>ame, </a:t>
            </a:r>
            <a:r>
              <a:rPr lang="en-US" altLang="x-none" sz="3200" b="1" dirty="0" err="1">
                <a:solidFill>
                  <a:srgbClr val="000000"/>
                </a:solidFill>
                <a:latin typeface="Arial" panose="020B0604020202020204" pitchFamily="34" charset="0"/>
              </a:rPr>
              <a:t>p</a:t>
            </a:r>
            <a:r>
              <a:rPr lang="ru-RU" altLang="x-none" sz="3200" b="1" dirty="0" err="1">
                <a:solidFill>
                  <a:srgbClr val="000000"/>
                </a:solidFill>
                <a:latin typeface="Arial" panose="020B0604020202020204" pitchFamily="34" charset="0"/>
              </a:rPr>
              <a:t>rice</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a:t>
            </a:r>
            <a:r>
              <a:rPr lang="ru-RU" altLang="x-none" sz="3200" b="1" dirty="0" err="1">
                <a:solidFill>
                  <a:srgbClr val="0070C0"/>
                </a:solidFill>
                <a:latin typeface="Arial" panose="020B0604020202020204" pitchFamily="34" charset="0"/>
              </a:rPr>
              <a:t>ROM</a:t>
            </a:r>
            <a:r>
              <a:rPr lang="ru-RU" altLang="x-none" sz="3200" b="1" dirty="0" err="1">
                <a:solidFill>
                  <a:srgbClr val="000000"/>
                </a:solidFill>
                <a:latin typeface="Arial" panose="020B0604020202020204" pitchFamily="34" charset="0"/>
              </a:rPr>
              <a:t> Books</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name </a:t>
            </a:r>
            <a:r>
              <a:rPr lang="en-US" altLang="x-none" sz="3200" b="1" dirty="0" err="1">
                <a:solidFill>
                  <a:srgbClr val="0070C0"/>
                </a:solidFill>
                <a:latin typeface="Arial" panose="020B0604020202020204" pitchFamily="34" charset="0"/>
              </a:rPr>
              <a:t>LIKE</a:t>
            </a:r>
            <a:r>
              <a:rPr lang="en-US" altLang="x-none" sz="3200" b="1" dirty="0" err="1">
                <a:solidFill>
                  <a:srgbClr val="000000"/>
                </a:solidFill>
                <a:latin typeface="Arial" panose="020B0604020202020204" pitchFamily="34" charset="0"/>
              </a:rPr>
              <a:t> </a:t>
            </a:r>
            <a:r>
              <a:rPr lang="en-US" altLang="x-none" sz="3200" b="1" dirty="0" err="1">
                <a:solidFill>
                  <a:srgbClr val="C00000"/>
                </a:solidFill>
                <a:latin typeface="Arial" panose="020B0604020202020204" pitchFamily="34" charset="0"/>
              </a:rPr>
              <a:t>'%[a-g]'</a:t>
            </a:r>
            <a:endParaRPr lang="en-US" altLang="x-none" sz="3200" b="1" dirty="0" err="1">
              <a:solidFill>
                <a:srgbClr val="C00000"/>
              </a:solidFill>
              <a:latin typeface="Arial" panose="020B0604020202020204"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ext Box 317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Пошук </a:t>
            </a:r>
            <a:r>
              <a:rPr lang="ru-RU" altLang="x-none" sz="4200" dirty="0" err="1">
                <a:solidFill>
                  <a:srgbClr val="FFFFFF"/>
                </a:solidFill>
                <a:latin typeface="Arial" panose="020B0604020202020204" pitchFamily="34" charset="0"/>
              </a:rPr>
              <a:t>символ</a:t>
            </a:r>
            <a:r>
              <a:rPr lang="uk-UA" altLang="ru-RU" sz="4200" dirty="0" err="1">
                <a:solidFill>
                  <a:srgbClr val="FFFFFF"/>
                </a:solidFill>
                <a:latin typeface="Arial" panose="020B0604020202020204" pitchFamily="34" charset="0"/>
              </a:rPr>
              <a:t>у</a:t>
            </a:r>
            <a:r>
              <a:rPr lang="ru-RU" altLang="x-none" sz="4200" dirty="0" err="1">
                <a:solidFill>
                  <a:srgbClr val="FFFFFF"/>
                </a:solidFill>
                <a:latin typeface="Arial" panose="020B0604020202020204" pitchFamily="34" charset="0"/>
              </a:rPr>
              <a:t> -</a:t>
            </a:r>
            <a:endParaRPr lang="ru-RU" altLang="x-none" sz="4200" dirty="0" err="1">
              <a:solidFill>
                <a:srgbClr val="FFFFFF"/>
              </a:solidFill>
              <a:latin typeface="Arial" panose="020B0604020202020204" pitchFamily="34" charset="0"/>
            </a:endParaRPr>
          </a:p>
        </p:txBody>
      </p:sp>
      <p:sp>
        <p:nvSpPr>
          <p:cNvPr id="71682" name="Text Box 31745"/>
          <p:cNvSpPr txBox="1"/>
          <p:nvPr/>
        </p:nvSpPr>
        <p:spPr>
          <a:xfrm>
            <a:off x="526415" y="1341755"/>
            <a:ext cx="8052435"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Якщо виникає необхідність використовувати символ '-' як один</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з символів множини, то його слід вказати на початку цього списку або в його кінці.</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SELECT</a:t>
            </a:r>
            <a:r>
              <a:rPr lang="en-US" altLang="x-none" sz="3200" b="1" dirty="0" err="1">
                <a:solidFill>
                  <a:srgbClr val="000000"/>
                </a:solidFill>
                <a:latin typeface="Arial" panose="020B0604020202020204" pitchFamily="34" charset="0"/>
              </a:rPr>
              <a:t> name, price</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FROM</a:t>
            </a:r>
            <a:r>
              <a:rPr lang="en-US" altLang="x-none" sz="3200" b="1" dirty="0" err="1">
                <a:solidFill>
                  <a:srgbClr val="000000"/>
                </a:solidFill>
                <a:latin typeface="Arial" panose="020B0604020202020204" pitchFamily="34" charset="0"/>
              </a:rPr>
              <a:t> Books</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70C0"/>
                </a:solidFill>
                <a:latin typeface="Arial" panose="020B0604020202020204" pitchFamily="34" charset="0"/>
              </a:rPr>
              <a:t>WHERE</a:t>
            </a:r>
            <a:r>
              <a:rPr lang="en-US" altLang="x-none" sz="3200" b="1" dirty="0" err="1">
                <a:solidFill>
                  <a:srgbClr val="000000"/>
                </a:solidFill>
                <a:latin typeface="Arial" panose="020B0604020202020204" pitchFamily="34" charset="0"/>
              </a:rPr>
              <a:t> name </a:t>
            </a:r>
            <a:r>
              <a:rPr lang="en-US" altLang="x-none" sz="3200" b="1" dirty="0" err="1">
                <a:solidFill>
                  <a:srgbClr val="0070C0"/>
                </a:solidFill>
                <a:latin typeface="Arial" panose="020B0604020202020204" pitchFamily="34" charset="0"/>
              </a:rPr>
              <a:t>LIKE</a:t>
            </a:r>
            <a:r>
              <a:rPr lang="en-US" altLang="x-none" sz="3200" b="1" dirty="0" err="1">
                <a:solidFill>
                  <a:srgbClr val="000000"/>
                </a:solidFill>
                <a:latin typeface="Arial" panose="020B0604020202020204" pitchFamily="34" charset="0"/>
              </a:rPr>
              <a:t> </a:t>
            </a:r>
            <a:r>
              <a:rPr lang="en-US" altLang="x-none" sz="3200" b="1" dirty="0" err="1">
                <a:solidFill>
                  <a:srgbClr val="C00000"/>
                </a:solidFill>
                <a:latin typeface="Arial" panose="020B0604020202020204" pitchFamily="34" charset="0"/>
              </a:rPr>
              <a:t>'%[+-]%'</a:t>
            </a:r>
            <a:endParaRPr lang="en-US" altLang="x-none" sz="3200" b="1" dirty="0" err="1">
              <a:solidFill>
                <a:srgbClr val="C00000"/>
              </a:solidFill>
              <a:latin typeface="Arial" panose="020B0604020202020204" pitchFamily="34" charset="0"/>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327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Будь який символ, окрім</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a:t>
            </a:r>
            <a:endParaRPr lang="en-US" altLang="x-none" sz="4200" dirty="0" err="1">
              <a:solidFill>
                <a:srgbClr val="FFFFFF"/>
              </a:solidFill>
              <a:latin typeface="Arial" panose="020B0604020202020204" pitchFamily="34" charset="0"/>
            </a:endParaRPr>
          </a:p>
        </p:txBody>
      </p:sp>
      <p:sp>
        <p:nvSpPr>
          <p:cNvPr id="73730" name="Text Box 32769"/>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ea typeface="Wingdings" panose="05000000000000000000" pitchFamily="2" charset="2"/>
                <a:cs typeface="Arial" panose="020B0604020202020204" pitchFamily="34" charset="0"/>
              </a:rPr>
              <a:t>Існує можливість виконати зворотн</a:t>
            </a:r>
            <a:r>
              <a:rPr lang="uk-UA" altLang="en-US" sz="3200" dirty="0" err="1">
                <a:solidFill>
                  <a:srgbClr val="000000"/>
                </a:solidFill>
                <a:ea typeface="Wingdings" panose="05000000000000000000" pitchFamily="2" charset="2"/>
                <a:cs typeface="Arial" panose="020B0604020202020204" pitchFamily="34" charset="0"/>
              </a:rPr>
              <a:t>ю</a:t>
            </a:r>
            <a:r>
              <a:rPr lang="en-US" altLang="en-US" sz="3200" dirty="0" err="1">
                <a:solidFill>
                  <a:srgbClr val="000000"/>
                </a:solidFill>
                <a:ea typeface="Wingdings" panose="05000000000000000000" pitchFamily="2" charset="2"/>
                <a:cs typeface="Arial" panose="020B0604020202020204" pitchFamily="34" charset="0"/>
              </a:rPr>
              <a:t> операцію: вимагати, щоб в цьому конкретному місці рядка знаходився будь-який символ, окрім тих, що перелічені у множині. Для цього список символів у конструкції '[ ]' має починатися з символу '^'.</a:t>
            </a:r>
            <a:endParaRPr lang="en-US" altLang="en-US" sz="3200" dirty="0" err="1">
              <a:solidFill>
                <a:srgbClr val="000000"/>
              </a:solidFill>
              <a:ea typeface="Wingdings" panose="05000000000000000000" pitchFamily="2" charset="2"/>
              <a:cs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ea typeface="Wingdings" panose="05000000000000000000" pitchFamily="2" charset="2"/>
                <a:cs typeface="Arial" panose="020B0604020202020204" pitchFamily="34" charset="0"/>
              </a:rPr>
              <a:t>А ще є NOT LIKE</a:t>
            </a:r>
            <a:r>
              <a:rPr lang="uk-UA" altLang="en-US" sz="3200" dirty="0" err="1">
                <a:solidFill>
                  <a:srgbClr val="000000"/>
                </a:solidFill>
                <a:ea typeface="Wingdings" panose="05000000000000000000" pitchFamily="2" charset="2"/>
                <a:cs typeface="Arial" panose="020B0604020202020204" pitchFamily="34" charset="0"/>
              </a:rPr>
              <a:t>.</a:t>
            </a:r>
            <a:endParaRPr lang="uk-UA" altLang="en-US" sz="3200" dirty="0" err="1">
              <a:solidFill>
                <a:srgbClr val="000000"/>
              </a:solidFill>
              <a:ea typeface="Wingdings" panose="05000000000000000000" pitchFamily="2" charset="2"/>
              <a:cs typeface="Arial" panose="020B0604020202020204" pitchFamily="34" charset="0"/>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337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Пошук символу</a:t>
            </a:r>
            <a:r>
              <a:rPr lang="ru-RU" altLang="x-none"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a:t>
            </a:r>
            <a:endParaRPr lang="en-US" altLang="x-none" sz="4200" dirty="0" err="1">
              <a:solidFill>
                <a:srgbClr val="FFFFFF"/>
              </a:solidFill>
              <a:latin typeface="Arial" panose="020B0604020202020204" pitchFamily="34" charset="0"/>
            </a:endParaRPr>
          </a:p>
        </p:txBody>
      </p:sp>
      <p:sp>
        <p:nvSpPr>
          <p:cNvPr id="75778" name="Text Box 33793"/>
          <p:cNvSpPr txBox="1"/>
          <p:nvPr/>
        </p:nvSpPr>
        <p:spPr>
          <a:xfrm>
            <a:off x="609600" y="1457325"/>
            <a:ext cx="792480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chemeClr val="tx1"/>
                </a:solidFill>
                <a:latin typeface="Arial" panose="020B0604020202020204" pitchFamily="34" charset="0"/>
              </a:rPr>
              <a:t>Якщо виникає необхідність використовувати символ '^' як один з символів множини, то його слід вказати в списку не першим.</a:t>
            </a:r>
            <a:endParaRPr lang="en-US" altLang="en-US" sz="2500" dirty="0" err="1">
              <a:solidFill>
                <a:schemeClr val="tx1"/>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chemeClr val="tx1"/>
                </a:solidFill>
                <a:latin typeface="Arial" panose="020B0604020202020204" pitchFamily="34" charset="0"/>
              </a:rPr>
              <a:t>Щоб отримати всі книги, які містять будь-який </a:t>
            </a:r>
            <a:r>
              <a:rPr lang="uk-UA" altLang="en-US" sz="2500" dirty="0" err="1">
                <a:solidFill>
                  <a:schemeClr val="tx1"/>
                </a:solidFill>
                <a:latin typeface="Arial" panose="020B0604020202020204" pitchFamily="34" charset="0"/>
              </a:rPr>
              <a:t>         </a:t>
            </a:r>
            <a:r>
              <a:rPr lang="en-US" altLang="en-US" sz="2500" dirty="0" err="1">
                <a:solidFill>
                  <a:schemeClr val="tx1"/>
                </a:solidFill>
                <a:latin typeface="Arial" panose="020B0604020202020204" pitchFamily="34" charset="0"/>
              </a:rPr>
              <a:t>з символів '.', ',', або '^', можна використати наступний SQL-запит:</a:t>
            </a:r>
            <a:endParaRPr lang="en-US" altLang="en-US" sz="2500" dirty="0" err="1">
              <a:solidFill>
                <a:schemeClr val="tx1"/>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2500" dirty="0" err="1">
              <a:solidFill>
                <a:schemeClr val="tx1"/>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70C0"/>
                </a:solidFill>
                <a:latin typeface="Arial" panose="020B0604020202020204" pitchFamily="34" charset="0"/>
              </a:rPr>
              <a:t>SELECT</a:t>
            </a:r>
            <a:r>
              <a:rPr lang="en-US" altLang="x-none" sz="3000" b="1" dirty="0" err="1">
                <a:solidFill>
                  <a:srgbClr val="000000"/>
                </a:solidFill>
                <a:latin typeface="Arial" panose="020B0604020202020204" pitchFamily="34" charset="0"/>
              </a:rPr>
              <a:t> name, price</a:t>
            </a:r>
            <a:endParaRPr lang="en-US" altLang="x-none" sz="30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70C0"/>
                </a:solidFill>
                <a:latin typeface="Arial" panose="020B0604020202020204" pitchFamily="34" charset="0"/>
              </a:rPr>
              <a:t>FROM</a:t>
            </a:r>
            <a:r>
              <a:rPr lang="en-US" altLang="x-none" sz="3000" b="1" dirty="0" err="1">
                <a:solidFill>
                  <a:srgbClr val="000000"/>
                </a:solidFill>
                <a:latin typeface="Arial" panose="020B0604020202020204" pitchFamily="34" charset="0"/>
              </a:rPr>
              <a:t> Books</a:t>
            </a:r>
            <a:endParaRPr lang="en-US" altLang="x-none" sz="3000" b="1"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000" b="1" dirty="0" err="1">
                <a:solidFill>
                  <a:srgbClr val="0070C0"/>
                </a:solidFill>
                <a:latin typeface="Arial" panose="020B0604020202020204" pitchFamily="34" charset="0"/>
              </a:rPr>
              <a:t>WHERE</a:t>
            </a:r>
            <a:r>
              <a:rPr lang="en-US" altLang="x-none" sz="3000" b="1" dirty="0" err="1">
                <a:solidFill>
                  <a:srgbClr val="000000"/>
                </a:solidFill>
                <a:latin typeface="Arial" panose="020B0604020202020204" pitchFamily="34" charset="0"/>
              </a:rPr>
              <a:t> name </a:t>
            </a:r>
            <a:r>
              <a:rPr lang="en-US" altLang="x-none" sz="3000" b="1" dirty="0" err="1">
                <a:solidFill>
                  <a:srgbClr val="0070C0"/>
                </a:solidFill>
                <a:latin typeface="Arial" panose="020B0604020202020204" pitchFamily="34" charset="0"/>
              </a:rPr>
              <a:t>LIKE</a:t>
            </a:r>
            <a:r>
              <a:rPr lang="en-US" altLang="x-none" sz="3000" b="1" dirty="0" err="1">
                <a:solidFill>
                  <a:srgbClr val="000000"/>
                </a:solidFill>
                <a:latin typeface="Arial" panose="020B0604020202020204" pitchFamily="34" charset="0"/>
              </a:rPr>
              <a:t> </a:t>
            </a:r>
            <a:r>
              <a:rPr lang="en-US" altLang="x-none" sz="3000" b="1" dirty="0" err="1">
                <a:solidFill>
                  <a:srgbClr val="C00000"/>
                </a:solidFill>
                <a:latin typeface="Arial" panose="020B0604020202020204" pitchFamily="34" charset="0"/>
              </a:rPr>
              <a:t>'%[.,^]%'</a:t>
            </a:r>
            <a:endParaRPr lang="en-US" altLang="x-none" sz="3000" b="1" dirty="0" err="1">
              <a:solidFill>
                <a:srgbClr val="C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000" b="1" dirty="0" err="1">
              <a:solidFill>
                <a:srgbClr val="C00000"/>
              </a:solidFill>
              <a:latin typeface="Arial" panose="020B0604020202020204" pitchFamily="3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 Box 348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Синтаксис </a:t>
            </a:r>
            <a:r>
              <a:rPr lang="en-US" altLang="x-none" sz="4200" dirty="0" err="1">
                <a:solidFill>
                  <a:srgbClr val="FFFFFF"/>
                </a:solidFill>
                <a:latin typeface="Arial" panose="020B0604020202020204" pitchFamily="34" charset="0"/>
              </a:rPr>
              <a:t>INSERT</a:t>
            </a:r>
            <a:endParaRPr lang="en-US" altLang="x-none" sz="4200" dirty="0" err="1">
              <a:solidFill>
                <a:srgbClr val="FFFFFF"/>
              </a:solidFill>
              <a:latin typeface="Arial" panose="020B0604020202020204" pitchFamily="34" charset="0"/>
            </a:endParaRPr>
          </a:p>
        </p:txBody>
      </p:sp>
      <p:sp>
        <p:nvSpPr>
          <p:cNvPr id="77826" name="Text Box 34817"/>
          <p:cNvSpPr txBox="1"/>
          <p:nvPr/>
        </p:nvSpPr>
        <p:spPr>
          <a:xfrm>
            <a:off x="609600" y="141287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До операторів DML, призначених для модифікації даних таблиць, відносяться INSERT, UPDATE та DELETE.</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INSERT призначений для додавання одного або кількох записів до таблиці:</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INSERT INTO &lt;</a:t>
            </a:r>
            <a:r>
              <a:rPr lang="en-US" altLang="x-none" sz="3200" b="1" dirty="0" err="1">
                <a:solidFill>
                  <a:srgbClr val="000000"/>
                </a:solidFill>
                <a:latin typeface="Arial" panose="020B0604020202020204" pitchFamily="34" charset="0"/>
              </a:rPr>
              <a:t>table</a:t>
            </a:r>
            <a:r>
              <a:rPr lang="ru-RU" altLang="x-none" sz="3200" b="1" dirty="0" err="1">
                <a:solidFill>
                  <a:srgbClr val="000000"/>
                </a:solidFill>
                <a:latin typeface="Arial" panose="020B0604020202020204" pitchFamily="34" charset="0"/>
              </a:rPr>
              <a:t>&gt; [(col [, col ...])]</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ru-RU" altLang="x-none" sz="3200" b="1" dirty="0" err="1">
                <a:solidFill>
                  <a:srgbClr val="000000"/>
                </a:solidFill>
                <a:latin typeface="Arial" panose="020B0604020202020204" pitchFamily="34" charset="0"/>
              </a:rPr>
              <a:t>VALUES (&lt;val&gt; [, &lt;val&gt; ...]) | &lt;select_expr&gt;</a:t>
            </a:r>
            <a:endParaRPr lang="ru-RU"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ru-RU" altLang="x-none" sz="3200" dirty="0" err="1">
              <a:solidFill>
                <a:srgbClr val="000000"/>
              </a:solidFill>
              <a:latin typeface="Arial" panose="020B0604020202020204" pitchFamily="34" charset="0"/>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358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79874" name="Text Box 35841"/>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Вставка одн</a:t>
            </a:r>
            <a:r>
              <a:rPr lang="uk-UA" altLang="en-US" sz="3200" dirty="0" err="1">
                <a:solidFill>
                  <a:srgbClr val="000000"/>
                </a:solidFill>
                <a:latin typeface="Arial" panose="020B0604020202020204" pitchFamily="34" charset="0"/>
              </a:rPr>
              <a:t>ого</a:t>
            </a:r>
            <a:r>
              <a:rPr lang="en-US" altLang="en-US" sz="3200" dirty="0" err="1">
                <a:solidFill>
                  <a:srgbClr val="000000"/>
                </a:solidFill>
                <a:latin typeface="Arial" panose="020B0604020202020204" pitchFamily="34" charset="0"/>
              </a:rPr>
              <a:t> запис</a:t>
            </a:r>
            <a:r>
              <a:rPr lang="uk-UA" altLang="en-US" sz="3200" dirty="0" err="1">
                <a:solidFill>
                  <a:srgbClr val="000000"/>
                </a:solidFill>
                <a:latin typeface="Arial" panose="020B0604020202020204" pitchFamily="34" charset="0"/>
              </a:rPr>
              <a:t>у</a:t>
            </a:r>
            <a:r>
              <a:rPr lang="en-US" altLang="en-US" sz="3200" dirty="0" err="1">
                <a:solidFill>
                  <a:srgbClr val="000000"/>
                </a:solidFill>
                <a:latin typeface="Arial" panose="020B0604020202020204" pitchFamily="34" charset="0"/>
              </a:rPr>
              <a:t> з вказівкою даних по деяким полям (з (…))</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Вставка </a:t>
            </a:r>
            <a:r>
              <a:rPr lang="en-US" altLang="en-US" sz="3200" dirty="0" err="1">
                <a:solidFill>
                  <a:srgbClr val="000000"/>
                </a:solidFill>
                <a:sym typeface="+mn-ea"/>
              </a:rPr>
              <a:t>одн</a:t>
            </a:r>
            <a:r>
              <a:rPr lang="uk-UA" altLang="en-US" sz="3200" dirty="0" err="1">
                <a:solidFill>
                  <a:srgbClr val="000000"/>
                </a:solidFill>
                <a:sym typeface="+mn-ea"/>
              </a:rPr>
              <a:t>ого</a:t>
            </a:r>
            <a:r>
              <a:rPr lang="en-US" altLang="en-US" sz="3200" dirty="0" err="1">
                <a:solidFill>
                  <a:srgbClr val="000000"/>
                </a:solidFill>
                <a:sym typeface="+mn-ea"/>
              </a:rPr>
              <a:t> запис</a:t>
            </a:r>
            <a:r>
              <a:rPr lang="uk-UA" altLang="en-US" sz="3200" dirty="0" err="1">
                <a:solidFill>
                  <a:srgbClr val="000000"/>
                </a:solidFill>
                <a:sym typeface="+mn-ea"/>
              </a:rPr>
              <a:t>у</a:t>
            </a:r>
            <a:r>
              <a:rPr lang="en-US" altLang="en-US" sz="3200" dirty="0" err="1">
                <a:solidFill>
                  <a:srgbClr val="000000"/>
                </a:solidFill>
                <a:sym typeface="+mn-ea"/>
              </a:rPr>
              <a:t> </a:t>
            </a:r>
            <a:r>
              <a:rPr lang="en-US" altLang="en-US" sz="3200" dirty="0" err="1">
                <a:solidFill>
                  <a:srgbClr val="000000"/>
                </a:solidFill>
                <a:latin typeface="Arial" panose="020B0604020202020204" pitchFamily="34" charset="0"/>
              </a:rPr>
              <a:t>з вказівкою даних по всім полям (без (…))</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Вставка кількох записів</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Вставка вибірки (INSERT SELECT)</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768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Ідея мови </a:t>
            </a:r>
            <a:r>
              <a:rPr lang="en-US" sz="4200" dirty="0" err="1">
                <a:solidFill>
                  <a:srgbClr val="FFFFFF"/>
                </a:solidFill>
                <a:latin typeface="Arial" panose="020B0604020202020204" pitchFamily="34" charset="0"/>
              </a:rPr>
              <a:t>SQL</a:t>
            </a:r>
            <a:endParaRPr lang="en-US" sz="4200" dirty="0" err="1">
              <a:solidFill>
                <a:srgbClr val="FFFFFF"/>
              </a:solidFill>
              <a:latin typeface="Arial" panose="020B0604020202020204" pitchFamily="34" charset="0"/>
            </a:endParaRPr>
          </a:p>
        </p:txBody>
      </p:sp>
      <p:sp>
        <p:nvSpPr>
          <p:cNvPr id="10242" name="Text Box 76801"/>
          <p:cNvSpPr txBox="1"/>
          <p:nvPr/>
        </p:nvSpPr>
        <p:spPr>
          <a:xfrm>
            <a:off x="608013" y="1412875"/>
            <a:ext cx="7924800"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Ідея, закладена в мову SQL, відображає суть підходу до роботи з БД: </a:t>
            </a:r>
            <a:r>
              <a:rPr lang="en-US" altLang="en-US" sz="2500" b="1" dirty="0" err="1">
                <a:solidFill>
                  <a:srgbClr val="000000"/>
                </a:solidFill>
                <a:latin typeface="Arial" panose="020B0604020202020204" pitchFamily="34" charset="0"/>
              </a:rPr>
              <a:t>замість того, щоб програміст концентрувався на питаннях фізичного зберігання даних</a:t>
            </a:r>
            <a:r>
              <a:rPr lang="en-US" altLang="en-US" sz="2500" dirty="0" err="1">
                <a:solidFill>
                  <a:srgbClr val="000000"/>
                </a:solidFill>
                <a:latin typeface="Arial" panose="020B0604020202020204" pitchFamily="34" charset="0"/>
              </a:rPr>
              <a:t> (як це було при роботі з файлами без серіалізаторів), </a:t>
            </a:r>
            <a:r>
              <a:rPr lang="en-US" altLang="en-US" sz="2500" b="1" dirty="0" err="1">
                <a:solidFill>
                  <a:srgbClr val="000000"/>
                </a:solidFill>
                <a:latin typeface="Arial" panose="020B0604020202020204" pitchFamily="34" charset="0"/>
              </a:rPr>
              <a:t>програміст може зосередитись на самих даних</a:t>
            </a:r>
            <a:r>
              <a:rPr lang="en-US" altLang="en-US" sz="2500" dirty="0" err="1">
                <a:solidFill>
                  <a:srgbClr val="000000"/>
                </a:solidFill>
                <a:latin typeface="Arial" panose="020B0604020202020204" pitchFamily="34" charset="0"/>
              </a:rPr>
              <a:t>. Таким чином, йому більше не потрібно рити</a:t>
            </a:r>
            <a:r>
              <a:rPr lang="uk-UA" altLang="en-US" sz="2500" dirty="0" err="1">
                <a:solidFill>
                  <a:srgbClr val="000000"/>
                </a:solidFill>
                <a:latin typeface="Arial" panose="020B0604020202020204" pitchFamily="34" charset="0"/>
              </a:rPr>
              <a:t>ся</a:t>
            </a:r>
            <a:r>
              <a:rPr lang="en-US" altLang="en-US" sz="2500" dirty="0" err="1">
                <a:solidFill>
                  <a:srgbClr val="000000"/>
                </a:solidFill>
                <a:latin typeface="Arial" panose="020B0604020202020204" pitchFamily="34" charset="0"/>
              </a:rPr>
              <a:t> в файлах БД — замість нього це буде робити СУБД. Все,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що потрібно — це просто сформулювати запит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до реляційної СУБД на певній реляційній мові</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 (у нашому випадку — на мові SQL).</a:t>
            </a:r>
            <a:endParaRPr lang="en-US" altLang="en-US" sz="2500" dirty="0" err="1">
              <a:solidFill>
                <a:srgbClr val="000000"/>
              </a:solidFill>
              <a:latin typeface="Arial" panose="020B0604020202020204" pitchFamily="34"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368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Оновлення даних</a:t>
            </a:r>
            <a:endParaRPr lang="uk-UA" altLang="ru-RU" sz="4200" dirty="0" err="1">
              <a:solidFill>
                <a:srgbClr val="FFFFFF"/>
              </a:solidFill>
              <a:latin typeface="Arial" panose="020B0604020202020204" pitchFamily="34" charset="0"/>
            </a:endParaRPr>
          </a:p>
        </p:txBody>
      </p:sp>
      <p:sp>
        <p:nvSpPr>
          <p:cNvPr id="81922" name="Text Box 36865"/>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Реалізується оновлення даних в SQL за допомогою оператора UPDATE.</a:t>
            </a:r>
            <a:endParaRPr lang="en-US" altLang="en-US"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UPDATE &lt;table&gt;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SET col = &lt;val&gt; [, col = &lt;val&gt; ...]</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[WHERE &lt;search_condition&gt;]</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378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 на </a:t>
            </a:r>
            <a:r>
              <a:rPr lang="en-US" altLang="x-none" sz="4200" dirty="0" err="1">
                <a:solidFill>
                  <a:srgbClr val="FFFFFF"/>
                </a:solidFill>
                <a:latin typeface="Arial" panose="020B0604020202020204" pitchFamily="34" charset="0"/>
              </a:rPr>
              <a:t>UPDATE</a:t>
            </a:r>
            <a:endParaRPr lang="en-US" altLang="x-none" sz="4200" dirty="0" err="1">
              <a:solidFill>
                <a:srgbClr val="FFFFFF"/>
              </a:solidFill>
              <a:latin typeface="Arial" panose="020B0604020202020204" pitchFamily="34" charset="0"/>
            </a:endParaRPr>
          </a:p>
        </p:txBody>
      </p:sp>
      <p:sp>
        <p:nvSpPr>
          <p:cNvPr id="83970" name="Text Box 37889"/>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chemeClr val="tx1"/>
                </a:solidFill>
                <a:latin typeface="Arial" panose="020B0604020202020204" pitchFamily="34" charset="0"/>
              </a:rPr>
              <a:t>Підвищення ціни всіх продуктів</a:t>
            </a:r>
            <a:r>
              <a:rPr lang="uk-UA" altLang="en-US" sz="2500" dirty="0" err="1">
                <a:solidFill>
                  <a:schemeClr val="tx1"/>
                </a:solidFill>
                <a:latin typeface="Arial" panose="020B0604020202020204" pitchFamily="34" charset="0"/>
              </a:rPr>
              <a:t> </a:t>
            </a:r>
            <a:r>
              <a:rPr lang="en-US" altLang="en-US" sz="2500" dirty="0" err="1">
                <a:solidFill>
                  <a:schemeClr val="tx1"/>
                </a:solidFill>
                <a:latin typeface="Arial" panose="020B0604020202020204" pitchFamily="34" charset="0"/>
              </a:rPr>
              <a:t>на 1 гривню</a:t>
            </a:r>
            <a:endParaRPr lang="en-US" altLang="en-US" sz="2500" dirty="0" err="1">
              <a:solidFill>
                <a:schemeClr val="tx1"/>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chemeClr val="tx1"/>
                </a:solidFill>
                <a:sym typeface="+mn-ea"/>
              </a:rPr>
              <a:t>Підвищення ціни всіх продуктів</a:t>
            </a:r>
            <a:r>
              <a:rPr lang="uk-UA" altLang="en-US" sz="2500" dirty="0" err="1">
                <a:solidFill>
                  <a:schemeClr val="tx1"/>
                </a:solidFill>
                <a:sym typeface="+mn-ea"/>
              </a:rPr>
              <a:t> </a:t>
            </a:r>
            <a:r>
              <a:rPr lang="en-US" altLang="en-US" sz="2500" dirty="0" err="1">
                <a:solidFill>
                  <a:schemeClr val="tx1"/>
                </a:solidFill>
                <a:latin typeface="Arial" panose="020B0604020202020204" pitchFamily="34" charset="0"/>
              </a:rPr>
              <a:t>на 1%</a:t>
            </a:r>
            <a:endParaRPr lang="en-US" altLang="en-US" sz="2500" dirty="0" err="1">
              <a:solidFill>
                <a:schemeClr val="tx1"/>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chemeClr val="tx1"/>
                </a:solidFill>
                <a:latin typeface="Arial" panose="020B0604020202020204" pitchFamily="34" charset="0"/>
              </a:rPr>
              <a:t>Зміна даних не по всім, а лише по деяким записам</a:t>
            </a:r>
            <a:endParaRPr lang="en-US" altLang="en-US" sz="2500" dirty="0" err="1">
              <a:solidFill>
                <a:schemeClr val="tx1"/>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500" dirty="0" err="1">
              <a:solidFill>
                <a:schemeClr val="tx1"/>
              </a:solidFill>
              <a:latin typeface="Arial" panose="020B0604020202020204" pitchFamily="34" charset="0"/>
            </a:endParaRPr>
          </a:p>
          <a:p>
            <a:pPr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700" dirty="0" err="1">
                <a:gradFill>
                  <a:gsLst>
                    <a:gs pos="0">
                      <a:srgbClr val="E30000"/>
                    </a:gs>
                    <a:gs pos="100000">
                      <a:srgbClr val="760303"/>
                    </a:gs>
                  </a:gsLst>
                  <a:lin scaled="0"/>
                </a:gradFill>
                <a:latin typeface="Arial" panose="020B0604020202020204" pitchFamily="34" charset="0"/>
              </a:rPr>
              <a:t>Перед виконанням запитів, що потребують оновлення записів БД, рекомендується попередньо зробити резервну копію цієї БД, оскільки зміни будуть незворотними!</a:t>
            </a:r>
            <a:endParaRPr lang="en-US" altLang="en-US" sz="27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389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Видалення даних</a:t>
            </a:r>
            <a:endParaRPr lang="uk-UA" altLang="ru-RU" sz="4200" dirty="0" err="1">
              <a:solidFill>
                <a:srgbClr val="FFFFFF"/>
              </a:solidFill>
              <a:latin typeface="Arial" panose="020B0604020202020204" pitchFamily="34" charset="0"/>
            </a:endParaRPr>
          </a:p>
        </p:txBody>
      </p:sp>
      <p:sp>
        <p:nvSpPr>
          <p:cNvPr id="86018" name="Text Box 38913"/>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Реалізується видалення даних в SQL за допомогою оператора DELETE.</a:t>
            </a:r>
            <a:endParaRPr lang="en-US" altLang="en-US"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DELETE FROM &lt;table&gt;</a:t>
            </a:r>
            <a:endParaRPr lang="en-US" altLang="x-none" sz="3200" b="1"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x-none" sz="3200" b="1" dirty="0" err="1">
                <a:solidFill>
                  <a:srgbClr val="000000"/>
                </a:solidFill>
                <a:latin typeface="Arial" panose="020B0604020202020204" pitchFamily="34" charset="0"/>
              </a:rPr>
              <a:t>[WHERE &lt;search_condition&gt;]</a:t>
            </a:r>
            <a:endParaRPr lang="en-US" altLang="x-none" sz="3200" b="1" dirty="0" err="1">
              <a:solidFill>
                <a:srgbClr val="000000"/>
              </a:solidFill>
              <a:latin typeface="Arial" panose="020B0604020202020204" pitchFamily="34"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399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 на </a:t>
            </a:r>
            <a:r>
              <a:rPr lang="en-US" altLang="x-none" sz="4200" dirty="0" err="1">
                <a:solidFill>
                  <a:srgbClr val="FFFFFF"/>
                </a:solidFill>
                <a:latin typeface="Arial" panose="020B0604020202020204" pitchFamily="34" charset="0"/>
              </a:rPr>
              <a:t>DELETE</a:t>
            </a:r>
            <a:endParaRPr lang="en-US" altLang="x-none" sz="4200" dirty="0" err="1">
              <a:solidFill>
                <a:srgbClr val="FFFFFF"/>
              </a:solidFill>
              <a:latin typeface="Arial" panose="020B0604020202020204" pitchFamily="34" charset="0"/>
            </a:endParaRPr>
          </a:p>
        </p:txBody>
      </p:sp>
      <p:sp>
        <p:nvSpPr>
          <p:cNvPr id="88066" name="Text Box 39937"/>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chemeClr val="tx1"/>
                </a:solidFill>
                <a:latin typeface="Arial" panose="020B0604020202020204" pitchFamily="34" charset="0"/>
              </a:rPr>
              <a:t>Видалення всіх даних таблиці</a:t>
            </a:r>
            <a:endParaRPr lang="en-US" altLang="en-US" sz="2500" dirty="0" err="1">
              <a:solidFill>
                <a:schemeClr val="tx1"/>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chemeClr val="tx1"/>
                </a:solidFill>
                <a:latin typeface="Arial" panose="020B0604020202020204" pitchFamily="34" charset="0"/>
              </a:rPr>
              <a:t>Видалення даних не по всім, а лише по деяким записам</a:t>
            </a:r>
            <a:endParaRPr lang="en-US" altLang="en-US" sz="2500" dirty="0" err="1">
              <a:solidFill>
                <a:schemeClr val="tx1"/>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500" dirty="0" err="1">
              <a:solidFill>
                <a:schemeClr val="tx1"/>
              </a:solidFill>
              <a:latin typeface="Arial" panose="020B0604020202020204" pitchFamily="34" charset="0"/>
            </a:endParaRPr>
          </a:p>
          <a:p>
            <a:pPr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700" dirty="0" err="1">
                <a:gradFill>
                  <a:gsLst>
                    <a:gs pos="0">
                      <a:srgbClr val="E30000"/>
                    </a:gs>
                    <a:gs pos="100000">
                      <a:srgbClr val="760303"/>
                    </a:gs>
                  </a:gsLst>
                  <a:lin scaled="0"/>
                </a:gradFill>
                <a:latin typeface="Arial" panose="020B0604020202020204" pitchFamily="34" charset="0"/>
              </a:rPr>
              <a:t>Перед виконанням запитів, що потребують видалення записів БД, рекомендується попередньо зробити резервну копію цієї БД, оскільки зміни будуть незворотними!</a:t>
            </a:r>
            <a:endParaRPr lang="en-US" altLang="en-US" sz="27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399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sz="4200" dirty="0" err="1">
                <a:solidFill>
                  <a:srgbClr val="FFFFFF"/>
                </a:solidFill>
                <a:latin typeface="Arial" panose="020B0604020202020204" pitchFamily="34" charset="0"/>
              </a:rPr>
              <a:t>ДЗ на </a:t>
            </a:r>
            <a:r>
              <a:rPr lang="en-US" altLang="ru-RU" sz="4200" dirty="0" err="1">
                <a:solidFill>
                  <a:srgbClr val="FFFFFF"/>
                </a:solidFill>
                <a:latin typeface="Arial" panose="020B0604020202020204" pitchFamily="34" charset="0"/>
              </a:rPr>
              <a:t>DML</a:t>
            </a:r>
            <a:endParaRPr lang="en-US" altLang="ru-RU" sz="4200" dirty="0" err="1">
              <a:solidFill>
                <a:srgbClr val="FFFFFF"/>
              </a:solidFill>
              <a:latin typeface="Arial" panose="020B0604020202020204" pitchFamily="34" charset="0"/>
            </a:endParaRPr>
          </a:p>
        </p:txBody>
      </p:sp>
      <p:sp>
        <p:nvSpPr>
          <p:cNvPr id="88066" name="Text Box 39937"/>
          <p:cNvSpPr txBox="1"/>
          <p:nvPr/>
        </p:nvSpPr>
        <p:spPr>
          <a:xfrm>
            <a:off x="609600" y="1600200"/>
            <a:ext cx="7924800" cy="4419600"/>
          </a:xfrm>
          <a:prstGeom prst="rect">
            <a:avLst/>
          </a:prstGeom>
          <a:noFill/>
          <a:ln w="9525">
            <a:noFill/>
          </a:ln>
        </p:spPr>
        <p:txBody>
          <a:bodyPr wrap="square" lIns="91440" tIns="45720" rIns="91440" bIns="45720" anchor="t" anchorCtr="0"/>
          <a:p>
            <a:pPr marL="457200" indent="-457200" defTabSz="457200">
              <a:spcBef>
                <a:spcPts val="625"/>
              </a:spcBef>
              <a:buClr>
                <a:srgbClr val="996666"/>
              </a:buClr>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Написати 18 запитів до БД Продукти</a:t>
            </a:r>
            <a:endParaRPr lang="en-US" altLang="en-US" sz="3200" dirty="0" err="1">
              <a:solidFill>
                <a:srgbClr val="000000"/>
              </a:solidFill>
              <a:latin typeface="Arial" panose="020B0604020202020204" pitchFamily="34" charset="0"/>
            </a:endParaRPr>
          </a:p>
          <a:p>
            <a:pPr marL="457200" indent="-457200" defTabSz="457200">
              <a:spcBef>
                <a:spcPts val="625"/>
              </a:spcBef>
              <a:buClr>
                <a:srgbClr val="996666"/>
              </a:buClr>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Умови за посиланням: </a:t>
            </a:r>
            <a:r>
              <a:rPr lang="en-US" altLang="en-US" sz="3200" b="1" dirty="0" err="1">
                <a:gradFill>
                  <a:gsLst>
                    <a:gs pos="0">
                      <a:srgbClr val="007BD3"/>
                    </a:gs>
                    <a:gs pos="100000">
                      <a:srgbClr val="034373"/>
                    </a:gs>
                  </a:gsLst>
                  <a:lin scaled="0"/>
                </a:gradFill>
                <a:latin typeface="Arial" panose="020B0604020202020204" pitchFamily="34" charset="0"/>
              </a:rPr>
              <a:t>https://gist.github.com/sunmeat/bfd75df53a748358e9a5e75e5e4bca88</a:t>
            </a:r>
            <a:endParaRPr lang="en-US" altLang="en-US" sz="3200" dirty="0" err="1">
              <a:solidFill>
                <a:srgbClr val="000000"/>
              </a:solidFill>
              <a:latin typeface="Arial" panose="020B0604020202020204" pitchFamily="34" charset="0"/>
            </a:endParaRPr>
          </a:p>
          <a:p>
            <a:pPr marL="457200" indent="-457200" defTabSz="457200">
              <a:spcBef>
                <a:spcPts val="625"/>
              </a:spcBef>
              <a:buClr>
                <a:srgbClr val="996666"/>
              </a:buClr>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Запити зібрати в один публічний гіст, посилання на гіст прислати в коментар до ДЗ на майстаті.</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768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Стандарти мови</a:t>
            </a:r>
            <a:r>
              <a:rPr lang="en-US" sz="4200" dirty="0" err="1">
                <a:solidFill>
                  <a:srgbClr val="FFFFFF"/>
                </a:solidFill>
                <a:latin typeface="Arial" panose="020B0604020202020204" pitchFamily="34" charset="0"/>
              </a:rPr>
              <a:t> SQL</a:t>
            </a:r>
            <a:endParaRPr lang="en-US" sz="4200" dirty="0" err="1">
              <a:solidFill>
                <a:srgbClr val="FFFFFF"/>
              </a:solidFill>
              <a:latin typeface="Arial" panose="020B0604020202020204" pitchFamily="34" charset="0"/>
            </a:endParaRPr>
          </a:p>
        </p:txBody>
      </p:sp>
      <p:sp>
        <p:nvSpPr>
          <p:cNvPr id="10242" name="Text Box 76801"/>
          <p:cNvSpPr txBox="1"/>
          <p:nvPr/>
        </p:nvSpPr>
        <p:spPr>
          <a:xfrm>
            <a:off x="608013" y="1412875"/>
            <a:ext cx="7924800"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SQL — це мова, стандартизована організаціями ISO та ANSI. Існують різні версії стандарту:</a:t>
            </a:r>
            <a:endParaRPr lang="en-US" altLang="en-US" sz="2500" dirty="0" err="1">
              <a:solidFill>
                <a:srgbClr val="000000"/>
              </a:solidFill>
              <a:latin typeface="Arial" panose="020B0604020202020204" pitchFamily="34" charset="0"/>
            </a:endParaRPr>
          </a:p>
        </p:txBody>
      </p:sp>
      <p:pic>
        <p:nvPicPr>
          <p:cNvPr id="3" name="Picture 2"/>
          <p:cNvPicPr>
            <a:picLocks noChangeAspect="1"/>
          </p:cNvPicPr>
          <p:nvPr/>
        </p:nvPicPr>
        <p:blipFill>
          <a:blip r:embed="rId1"/>
          <a:stretch>
            <a:fillRect/>
          </a:stretch>
        </p:blipFill>
        <p:spPr>
          <a:xfrm>
            <a:off x="1419860" y="2258060"/>
            <a:ext cx="6174105" cy="470154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768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Діалекти</a:t>
            </a:r>
            <a:r>
              <a:rPr lang="ru-RU" altLang="ru-RU" sz="4200" dirty="0" err="1">
                <a:solidFill>
                  <a:srgbClr val="FFFFFF"/>
                </a:solidFill>
                <a:latin typeface="Arial" panose="020B0604020202020204" pitchFamily="34" charset="0"/>
              </a:rPr>
              <a:t> </a:t>
            </a:r>
            <a:r>
              <a:rPr lang="uk-UA" altLang="ru-RU" sz="4200" dirty="0" err="1">
                <a:solidFill>
                  <a:srgbClr val="FFFFFF"/>
                </a:solidFill>
                <a:latin typeface="Arial" panose="020B0604020202020204" pitchFamily="34" charset="0"/>
              </a:rPr>
              <a:t>мови </a:t>
            </a:r>
            <a:r>
              <a:rPr lang="en-US" altLang="x-none" sz="4200" dirty="0" err="1">
                <a:solidFill>
                  <a:srgbClr val="FFFFFF"/>
                </a:solidFill>
                <a:latin typeface="Arial" panose="020B0604020202020204" pitchFamily="34" charset="0"/>
              </a:rPr>
              <a:t>SQL</a:t>
            </a:r>
            <a:endParaRPr lang="en-US" altLang="x-none" sz="4200" dirty="0" err="1">
              <a:solidFill>
                <a:srgbClr val="FFFFFF"/>
              </a:solidFill>
              <a:latin typeface="Arial" panose="020B0604020202020204" pitchFamily="34" charset="0"/>
            </a:endParaRPr>
          </a:p>
        </p:txBody>
      </p:sp>
      <p:sp>
        <p:nvSpPr>
          <p:cNvPr id="10242" name="Text Box 76801"/>
          <p:cNvSpPr txBox="1"/>
          <p:nvPr/>
        </p:nvSpPr>
        <p:spPr>
          <a:xfrm>
            <a:off x="608013" y="1412875"/>
            <a:ext cx="7924800"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Різні системи управління базами даних (СУБД) мають свої власні версії SQL, які називають діалектами. Діалекти можуть відрізнятися синтаксисом (несуттєво), підтримуваними функціями та розширеннями, розробленими для конкретної СУБД (наприклад, PostgreSQL, Oracle, MySQL).</a:t>
            </a:r>
            <a:endParaRPr lang="en-US" altLang="en-US" sz="24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24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T-SQL — це діалект SQL, розроблений Microsoft</a:t>
            </a:r>
            <a:r>
              <a:rPr lang="uk-UA" altLang="en-US" sz="2400" dirty="0" err="1">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 для використання в Microsoft SQL Server. </a:t>
            </a:r>
            <a:r>
              <a:rPr lang="uk-UA" altLang="en-US" sz="2400" dirty="0" err="1">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Він розширює стандартні можливості SQL, включаючи функції для управління потоками керування, роботи </a:t>
            </a:r>
            <a:r>
              <a:rPr lang="uk-UA" altLang="en-US" sz="2400" dirty="0" err="1">
                <a:solidFill>
                  <a:srgbClr val="000000"/>
                </a:solidFill>
                <a:latin typeface="Arial" panose="020B0604020202020204" pitchFamily="34" charset="0"/>
              </a:rPr>
              <a:t>  </a:t>
            </a:r>
            <a:r>
              <a:rPr lang="en-US" altLang="en-US" sz="2400" dirty="0" err="1">
                <a:solidFill>
                  <a:srgbClr val="000000"/>
                </a:solidFill>
                <a:latin typeface="Arial" panose="020B0604020202020204" pitchFamily="34" charset="0"/>
              </a:rPr>
              <a:t>з</a:t>
            </a:r>
            <a:r>
              <a:rPr lang="uk-UA" altLang="en-US" sz="2400" dirty="0" err="1">
                <a:solidFill>
                  <a:srgbClr val="000000"/>
                </a:solidFill>
                <a:latin typeface="Arial" panose="020B0604020202020204" pitchFamily="34" charset="0"/>
              </a:rPr>
              <a:t>і </a:t>
            </a:r>
            <a:r>
              <a:rPr lang="en-US" altLang="en-US" sz="2400" dirty="0" err="1">
                <a:solidFill>
                  <a:srgbClr val="000000"/>
                </a:solidFill>
                <a:latin typeface="Arial" panose="020B0604020202020204" pitchFamily="34" charset="0"/>
              </a:rPr>
              <a:t>змінними та вбудованими процедурами.</a:t>
            </a:r>
            <a:endParaRPr lang="en-US" altLang="en-US" sz="2400" dirty="0" err="1">
              <a:solidFill>
                <a:srgbClr val="000000"/>
              </a:solidFill>
              <a:latin typeface="Arial" panose="020B060402020202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Text Box 778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Декларативн</a:t>
            </a:r>
            <a:r>
              <a:rPr lang="uk-UA" altLang="ru-RU" sz="4200" dirty="0" err="1">
                <a:solidFill>
                  <a:srgbClr val="FFFFFF"/>
                </a:solidFill>
                <a:latin typeface="Arial" panose="020B0604020202020204" pitchFamily="34" charset="0"/>
              </a:rPr>
              <a:t>а мова</a:t>
            </a:r>
            <a:endParaRPr lang="uk-UA" altLang="ru-RU" sz="4200" dirty="0" err="1">
              <a:solidFill>
                <a:srgbClr val="FFFFFF"/>
              </a:solidFill>
              <a:latin typeface="Arial" panose="020B0604020202020204" pitchFamily="34" charset="0"/>
            </a:endParaRPr>
          </a:p>
        </p:txBody>
      </p:sp>
      <p:sp>
        <p:nvSpPr>
          <p:cNvPr id="12290" name="Text Box 77825"/>
          <p:cNvSpPr txBox="1"/>
          <p:nvPr/>
        </p:nvSpPr>
        <p:spPr>
          <a:xfrm>
            <a:off x="609600"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500" dirty="0" err="1">
                <a:solidFill>
                  <a:srgbClr val="000000"/>
                </a:solidFill>
                <a:latin typeface="Arial" panose="020B0604020202020204" pitchFamily="34" charset="0"/>
              </a:rPr>
              <a:t>SQL є не алгоритмічною мовою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(тобто не мовою програмування),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а </a:t>
            </a:r>
            <a:r>
              <a:rPr lang="en-US" altLang="en-US" sz="3500" b="1" dirty="0" err="1">
                <a:solidFill>
                  <a:srgbClr val="000000"/>
                </a:solidFill>
                <a:latin typeface="Arial" panose="020B0604020202020204" pitchFamily="34" charset="0"/>
              </a:rPr>
              <a:t>декларативною мовою</a:t>
            </a:r>
            <a:r>
              <a:rPr lang="en-US" altLang="en-US" sz="3500" dirty="0" err="1">
                <a:solidFill>
                  <a:srgbClr val="000000"/>
                </a:solidFill>
                <a:latin typeface="Arial" panose="020B0604020202020204" pitchFamily="34" charset="0"/>
              </a:rPr>
              <a:t>! Вона складається з команд-запитів,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що обробляються реляційною СУБД,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і надає всі необхідні засоби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для управління БД.</a:t>
            </a:r>
            <a:endParaRPr lang="en-US" altLang="en-US" sz="3500" dirty="0" err="1">
              <a:solidFill>
                <a:srgbClr val="000000"/>
              </a:solidFill>
              <a:latin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788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SQL Language Statements</a:t>
            </a:r>
            <a:endParaRPr lang="en-US" altLang="x-none" sz="4200" dirty="0" err="1">
              <a:solidFill>
                <a:srgbClr val="FFFFFF"/>
              </a:solidFill>
              <a:latin typeface="Arial" panose="020B0604020202020204" pitchFamily="34" charset="0"/>
            </a:endParaRPr>
          </a:p>
        </p:txBody>
      </p:sp>
      <p:pic>
        <p:nvPicPr>
          <p:cNvPr id="14339" name="Picture 78850"/>
          <p:cNvPicPr>
            <a:picLocks noChangeAspect="1"/>
          </p:cNvPicPr>
          <p:nvPr/>
        </p:nvPicPr>
        <p:blipFill>
          <a:blip r:embed="rId1"/>
          <a:stretch>
            <a:fillRect/>
          </a:stretch>
        </p:blipFill>
        <p:spPr>
          <a:xfrm>
            <a:off x="34925" y="1973263"/>
            <a:ext cx="9137650" cy="4779962"/>
          </a:xfrm>
          <a:prstGeom prst="rect">
            <a:avLst/>
          </a:prstGeom>
          <a:noFill/>
          <a:ln w="9525">
            <a:noFill/>
          </a:ln>
        </p:spPr>
      </p:pic>
      <p:sp>
        <p:nvSpPr>
          <p:cNvPr id="2" name="Text Box 1"/>
          <p:cNvSpPr txBox="1"/>
          <p:nvPr/>
        </p:nvSpPr>
        <p:spPr>
          <a:xfrm>
            <a:off x="476250" y="1492885"/>
            <a:ext cx="8076565" cy="537210"/>
          </a:xfrm>
          <a:prstGeom prst="rect">
            <a:avLst/>
          </a:prstGeom>
          <a:noFill/>
        </p:spPr>
        <p:txBody>
          <a:bodyPr wrap="square" rtlCol="0" anchor="t">
            <a:noAutofit/>
          </a:bodyPr>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sym typeface="+mn-ea"/>
              </a:rPr>
              <a:t>Функціонально мову SQL поділяють на чотири частини:</a:t>
            </a:r>
            <a:endParaRPr lang="en-US" altLang="en-US" sz="2500" dirty="0" err="1">
              <a:solidFill>
                <a:srgbClr val="000000"/>
              </a:solidFill>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Text Box 808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3900" dirty="0" err="1">
                <a:solidFill>
                  <a:srgbClr val="FFFFFF"/>
                </a:solidFill>
                <a:latin typeface="Arial" panose="020B0604020202020204" pitchFamily="34" charset="0"/>
              </a:rPr>
              <a:t>DML</a:t>
            </a:r>
            <a:endParaRPr lang="ru-RU" altLang="x-none" sz="3900" dirty="0" err="1">
              <a:solidFill>
                <a:srgbClr val="FFFFFF"/>
              </a:solidFill>
              <a:latin typeface="Arial" panose="020B0604020202020204" pitchFamily="34" charset="0"/>
            </a:endParaRPr>
          </a:p>
        </p:txBody>
      </p:sp>
      <p:sp>
        <p:nvSpPr>
          <p:cNvPr id="18434" name="Text Box 80897"/>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b="1" dirty="0" err="1">
                <a:solidFill>
                  <a:srgbClr val="000000"/>
                </a:solidFill>
                <a:latin typeface="Arial" panose="020B0604020202020204" pitchFamily="34" charset="0"/>
              </a:rPr>
              <a:t>DML </a:t>
            </a:r>
            <a:r>
              <a:rPr lang="en-US" altLang="en-US" sz="3200" dirty="0" err="1">
                <a:solidFill>
                  <a:srgbClr val="000000"/>
                </a:solidFill>
                <a:latin typeface="Arial" panose="020B0604020202020204" pitchFamily="34" charset="0"/>
              </a:rPr>
              <a:t>(Data Manipulation Language, мова маніпулювання даними). Містить команди, що дозволяють маніпулювати власне даними,</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 які зберігаються в БД, тобто додавати, модифікувати, видаляти, а також отримувати самі дані з таблиць і подань.</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10688</Words>
  <Application>WPS Presentation</Application>
  <PresentationFormat/>
  <Paragraphs>262</Paragraphs>
  <Slides>44</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44</vt:i4>
      </vt:variant>
    </vt:vector>
  </HeadingPairs>
  <TitlesOfParts>
    <vt:vector size="55" baseType="lpstr">
      <vt:lpstr>Arial</vt:lpstr>
      <vt:lpstr>SimSun</vt:lpstr>
      <vt:lpstr>Wingdings</vt:lpstr>
      <vt:lpstr>Times New Roman</vt:lpstr>
      <vt:lpstr>Microsoft YaHei</vt:lpstr>
      <vt:lpstr>Arial Black</vt:lpstr>
      <vt:lpstr>Arial Unicode MS</vt:lpstr>
      <vt:lpstr>Arial Unicode MS</vt:lpstr>
      <vt:lpstr/>
      <vt:lpstr/>
      <vt:lpstr>1_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10</cp:revision>
  <dcterms:created xsi:type="dcterms:W3CDTF">2005-09-22T16:26:00Z</dcterms:created>
  <dcterms:modified xsi:type="dcterms:W3CDTF">2025-01-13T13:43:31Z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90FB373E9453432DAFD1B9EC7F46B125_12</vt:lpwstr>
  </property>
  <property fmtid="{D5CDD505-2E9C-101B-9397-08002B2CF9AE}" pid="3" name="KSOProductBuildVer">
    <vt:lpwstr>1033-12.2.0.19805</vt:lpwstr>
  </property>
</Properties>
</file>