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80" r:id="rId20"/>
    <p:sldId id="272" r:id="rId21"/>
    <p:sldId id="273" r:id="rId22"/>
    <p:sldId id="274" r:id="rId23"/>
    <p:sldId id="275" r:id="rId24"/>
    <p:sldId id="276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Text Box 3073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Slide Image Placeholder 3075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8" name="Text Placeholder 307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79" name="Text Box 3077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8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70213" cy="455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 eaLnBrk="1" fontAlgn="base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276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276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3555" name="Slide Image Placeholder 3686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3556" name="Text Placeholder 3686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7651" name="Slide Image Placeholder 3891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7652" name="Text Placeholder 3891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9699" name="Slide Image Placeholder 3993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9700" name="Text Placeholder 3993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1747" name="Slide Image Placeholder 4096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1748" name="Text Placeholder 4096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3795" name="Slide Image Placeholder 4198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3796" name="Text Placeholder 4198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5603" name="Slide Image Placeholder 3788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5604" name="Text Placeholder 3788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5843" name="Slide Image Placeholder 4403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5844" name="Text Placeholder 4403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7891" name="Slide Image Placeholder 4505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7892" name="Text Placeholder 4505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9939" name="Slide Image Placeholder 4608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9940" name="Text Placeholder 460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1987" name="Slide Image Placeholder 4710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1988" name="Text Placeholder 4710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7171" name="Slide Image Placeholder 2867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7172" name="Text Placeholder 2867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4035" name="Slide Image Placeholder 4812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4036" name="Text Placeholder 4812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6083" name="Slide Image Placeholder 5017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6084" name="Text Placeholder 5017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9219" name="Slide Image Placeholder 3276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9220" name="Text Placeholder 3276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3379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3379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3315" name="Slide Image Placeholder 3481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3316" name="Text Placeholder 3481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363" name="Slide Image Placeholder 3584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364" name="Text Placeholder 3584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7411" name="Slide Image Placeholder 3686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7412" name="Text Placeholder 3686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9459" name="Slide Image Placeholder 3788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9460" name="Text Placeholder 3788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1507" name="Slide Image Placeholder 3891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3891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3555" name="Slide Image Placeholder 3993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3556" name="Text Placeholder 3993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9219" name="Slide Image Placeholder 2969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9220" name="Text Placeholder 2969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5603" name="Slide Image Placeholder 4096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5604" name="Text Placeholder 4096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7651" name="Slide Image Placeholder 4198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7652" name="Text Placeholder 4198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9699" name="Slide Image Placeholder 4300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9700" name="Text Placeholder 4300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1747" name="Slide Image Placeholder 4403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1748" name="Text Placeholder 4403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3795" name="Slide Image Placeholder 4505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3796" name="Text Placeholder 4505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5843" name="Slide Image Placeholder 4608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5844" name="Text Placeholder 4608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7891" name="Slide Image Placeholder 4710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7892" name="Text Placeholder 4710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9939" name="Slide Image Placeholder 4812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9940" name="Text Placeholder 4812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1987" name="Slide Image Placeholder 4915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1988" name="Text Placeholder 4915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4035" name="Slide Image Placeholder 5017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4036" name="Text Placeholder 5017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307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307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6083" name="Slide Image Placeholder 5120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6084" name="Text Placeholder 5120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8131" name="Slide Image Placeholder 5222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8132" name="Text Placeholder 5222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0179" name="Slide Image Placeholder 532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0180" name="Text Placeholder 532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2227" name="Slide Image Placeholder 5427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2228" name="Text Placeholder 5427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4275" name="Slide Image Placeholder 5529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4276" name="Text Placeholder 5529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4275" name="Slide Image Placeholder 5529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4276" name="Text Placeholder 5529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3315" name="Slide Image Placeholder 3174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3316" name="Text Placeholder 3174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363" name="Slide Image Placeholder 3276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364" name="Text Placeholder 3276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7411" name="Slide Image Placeholder 3379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7412" name="Text Placeholder 3379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9459" name="Slide Image Placeholder 3481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9460" name="Text Placeholder 3481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1507" name="Slide Image Placeholder 3584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3584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8426" y="228600"/>
            <a:ext cx="2084388" cy="578961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2328" cy="578961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9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8426" y="228600"/>
            <a:ext cx="2084388" cy="578961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2328" cy="578961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9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8426" y="228600"/>
            <a:ext cx="2084388" cy="578961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2328" cy="578961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9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5213" cy="6094413"/>
            <a:chOff x="0" y="96"/>
            <a:chExt cx="5471" cy="3839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1" cy="3599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5" cy="7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7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3213" cy="44180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90013" cy="4494213"/>
            <a:chOff x="0" y="584"/>
            <a:chExt cx="5663" cy="2831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5" cy="2111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1" cy="623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3" cy="1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1419009363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1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3213" cy="44180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2013" cy="4699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5213" cy="6094413"/>
            <a:chOff x="0" y="96"/>
            <a:chExt cx="5471" cy="3839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1" cy="3599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5" cy="7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7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3213" cy="44180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4096"/>
          <p:cNvSpPr txBox="1"/>
          <p:nvPr/>
        </p:nvSpPr>
        <p:spPr>
          <a:xfrm>
            <a:off x="228600" y="1427163"/>
            <a:ext cx="83756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en-US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Багатотабличні запити</a:t>
            </a:r>
            <a:endParaRPr lang="uk-UA" altLang="en-US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40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6288" y="4938713"/>
            <a:ext cx="5648325" cy="180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s 4098"/>
          <p:cNvSpPr/>
          <p:nvPr/>
        </p:nvSpPr>
        <p:spPr>
          <a:xfrm>
            <a:off x="5867400" y="44450"/>
            <a:ext cx="3280410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О</a:t>
            </a: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лександр Загоруйко © 20</a:t>
            </a:r>
            <a:r>
              <a:rPr lang="en-US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2</a:t>
            </a:r>
            <a:r>
              <a:rPr lang="uk-UA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uk-UA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3" descr="SQL-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57613"/>
            <a:ext cx="2952750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1331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Налаштування зв’язку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1331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Product.name, Category.name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Product, Category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WHERE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Category.id = Product.id_category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uk-UA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Але</a:t>
            </a:r>
            <a:r>
              <a:rPr lang="en-US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одразу попереджаю, писати запити ОТАК </a:t>
            </a:r>
            <a:r>
              <a:rPr lang="uk-UA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ОТ</a:t>
            </a:r>
            <a:r>
              <a:rPr lang="en-US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в останній раз було модно</a:t>
            </a:r>
            <a:r>
              <a:rPr lang="uk-UA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в 1986 році, є більш просунутий спосіб.</a:t>
            </a:r>
            <a:endParaRPr lang="en-US" altLang="en-US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1536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Внутрішнє об’єднання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626" name="Text Box 15361"/>
          <p:cNvSpPr txBox="1"/>
          <p:nvPr/>
        </p:nvSpPr>
        <p:spPr>
          <a:xfrm>
            <a:off x="609600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Використов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аний раніше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варіант багатотабличних запитів здійснює внутрішнє об'єднання кількох таблиць. Більш новий стандарт мови SQL містить альтернативний спосіб запису внутрішніх об'єднань — замість конструкції WHERE використовується окрема конструкція INNER JOIN.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1638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на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INNER JOIN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674" name="Text Box 16385"/>
          <p:cNvSpPr txBox="1"/>
          <p:nvPr/>
        </p:nvSpPr>
        <p:spPr>
          <a:xfrm>
            <a:off x="608013" y="141287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То</a:t>
            </a:r>
            <a:r>
              <a:rPr lang="uk-UA" altLang="ru-RU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бто, замість</a:t>
            </a:r>
            <a:endParaRPr lang="ru-RU" altLang="x-none" sz="3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1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p.name, c.name</a:t>
            </a:r>
            <a:endParaRPr lang="en-US" altLang="x-none" sz="3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1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en-US" altLang="x-none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Product p, Category c</a:t>
            </a:r>
            <a:endParaRPr lang="en-US" altLang="x-none" sz="3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100" b="1" dirty="0" err="1">
                <a:solidFill>
                  <a:srgbClr val="0070C0"/>
                </a:solidFill>
                <a:latin typeface="Arial" panose="020B0604020202020204" pitchFamily="34" charset="0"/>
              </a:rPr>
              <a:t>WHERE</a:t>
            </a:r>
            <a:r>
              <a:rPr lang="en-US" altLang="x-none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c.id = p.id</a:t>
            </a:r>
            <a:r>
              <a:rPr lang="en-US" altLang="x-none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_</a:t>
            </a:r>
            <a:r>
              <a:rPr lang="en-US" altLang="x-none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category</a:t>
            </a:r>
            <a:endParaRPr lang="en-US" altLang="x-none" sz="3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uk-UA" altLang="ru-RU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краще написати</a:t>
            </a:r>
            <a:endParaRPr lang="ru-RU" altLang="x-none" sz="3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1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p.name, c.name</a:t>
            </a:r>
            <a:endParaRPr lang="en-US" altLang="x-none" sz="3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1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en-US" altLang="x-none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Product p </a:t>
            </a:r>
            <a:r>
              <a:rPr lang="en-US" altLang="x-none" sz="3100" b="1" dirty="0" err="1">
                <a:solidFill>
                  <a:srgbClr val="0070C0"/>
                </a:solidFill>
                <a:latin typeface="Arial" panose="020B0604020202020204" pitchFamily="34" charset="0"/>
              </a:rPr>
              <a:t>INNER JOIN </a:t>
            </a:r>
            <a:r>
              <a:rPr lang="en-US" altLang="x-none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Category c</a:t>
            </a:r>
            <a:r>
              <a:rPr lang="en-US" altLang="x-none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100" b="1" dirty="0" err="1">
                <a:solidFill>
                  <a:srgbClr val="0070C0"/>
                </a:solidFill>
                <a:latin typeface="Arial" panose="020B0604020202020204" pitchFamily="34" charset="0"/>
              </a:rPr>
              <a:t>ON</a:t>
            </a:r>
            <a:r>
              <a:rPr lang="en-US" altLang="x-none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c.id = p.id</a:t>
            </a:r>
            <a:r>
              <a:rPr lang="en-US" altLang="x-none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_</a:t>
            </a:r>
            <a:r>
              <a:rPr lang="en-US" altLang="x-none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category</a:t>
            </a:r>
            <a:endParaRPr lang="en-US" altLang="x-none" sz="3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7408"/>
          <p:cNvSpPr txBox="1"/>
          <p:nvPr/>
        </p:nvSpPr>
        <p:spPr>
          <a:xfrm>
            <a:off x="195263" y="-1587"/>
            <a:ext cx="8015287" cy="1374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5-01-17 1704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593725"/>
            <a:ext cx="3199765" cy="1767840"/>
          </a:xfrm>
          <a:prstGeom prst="rect">
            <a:avLst/>
          </a:prstGeom>
        </p:spPr>
      </p:pic>
      <p:pic>
        <p:nvPicPr>
          <p:cNvPr id="3" name="Picture 2" descr="Снимок экрана 2025-01-17 1705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15" y="632460"/>
            <a:ext cx="5447665" cy="1777365"/>
          </a:xfrm>
          <a:prstGeom prst="rect">
            <a:avLst/>
          </a:prstGeom>
        </p:spPr>
      </p:pic>
      <p:pic>
        <p:nvPicPr>
          <p:cNvPr id="4" name="Picture 3" descr="Снимок экрана 2025-01-17 1708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" y="2835910"/>
            <a:ext cx="8587105" cy="4029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1843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Визначення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INNER JOIN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Text Box 1843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INNER JOIN </a:t>
            </a: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— це операція об'єднання таблиць у SQL, яка повертає лише ті рядки, де є співпадіння за умовою з'єднання між записами обох таблиць. Тобто, з обох таблиць вибираються лише ті записи, які мають спільні значення </a:t>
            </a:r>
            <a:r>
              <a:rPr lang="uk-UA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в зазначених полях. Якщо умова з'єднання не виконується для рядка, цей рядок не потрапляє до результату запиту.</a:t>
            </a:r>
            <a:endParaRPr lang="en-US" altLang="en-US" sz="31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1433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Практика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78" name="Text Box 1433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Показати не тільки назви категорій, але й імена виробників (додати третю таблицю)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Сортування за певним полем, додаткові умови WHERE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Псевдоніми для таблиць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Зовнішні об’єднання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4818" name="Text Box 20481"/>
          <p:cNvSpPr txBox="1"/>
          <p:nvPr/>
        </p:nvSpPr>
        <p:spPr>
          <a:xfrm>
            <a:off x="609600" y="141287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Окрім внутрішніх об'єднань, стандарт мови SQL дозволяє реалізовувати й так звані </a:t>
            </a:r>
            <a:r>
              <a:rPr lang="en-US" altLang="en-US" sz="27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зовнішні об'єднання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. Якщо під час внутрішнього об'єднання обидві об'єднані таблиці симетричні, то під час зовнішнього об'єднання це не так — одна з таблиць буде ведучою, а інша підлеглою. Суть полягає в тому, що навіть якщо в підлеглій таблиці немає жодного запису, що пов'язаний 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з певним 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рядком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з ведучої таблиці, ц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ей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запис все одно потрапить до результуючого вибору.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150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sym typeface="+mn-ea"/>
              </a:rPr>
              <a:t>Зовнішні об’єднання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Text Box 21505"/>
          <p:cNvSpPr txBox="1"/>
          <p:nvPr/>
        </p:nvSpPr>
        <p:spPr>
          <a:xfrm>
            <a:off x="468313" y="1484313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Наприклад, необхідно показати всі категорії та наявні товари, що до них відносяться. При цьому припустимо, що на даний момент товарів категорії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Консервації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в наявності немає, але в таблиці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Категорії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назва цієї категорії все ж присутня. Якщо використовувати внутрішнє об'єднання, то консервації в результуючій вибірці не з'являться. Якщо скористатися зовнішнім об'єднанням, то хоча б одн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им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записом вони все ж будуть представлені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в результуючій вибірці.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 Box 225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Визначення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LEFT JOIN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Text Box 22529"/>
          <p:cNvSpPr txBox="1"/>
          <p:nvPr/>
        </p:nvSpPr>
        <p:spPr>
          <a:xfrm>
            <a:off x="521970" y="144843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LEFT JOIN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(або LEFT OUTER JOIN) —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це тип зовнішнього об'єднання в SQL,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при якому вибираються всі записи з лівої таблиці (головної), навіть якщо немає відповідних записів у правій таблиці (приєднаній). Якщо для деяких записів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з лівої таблиці не знайдено відповідних записів у правій таблиці, у результаті вони будуть включені з порожніми значеннями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для полів правої таблиці.</a:t>
            </a:r>
            <a:endParaRPr lang="en-US" altLang="en-US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2355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Визначення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RIGHT / FULL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62" name="Text Box 2355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RIGHT OUTER JOIN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відображає всі рядки, що задовольняють праву частину умови, навіть якщо вони не мають відповідності в головній (лівої) таблиці.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FULL OUTER JOIN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— об'єднує (комбінує) результати LEFT та RIGHT JOIN. Реалізовано не у всіх СУБД!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Контрольні питання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46" name="Text Box 5121"/>
          <p:cNvSpPr txBox="1"/>
          <p:nvPr/>
        </p:nvSpPr>
        <p:spPr>
          <a:xfrm>
            <a:off x="521970" y="149352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Що таке надмірність, суперечливість?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Аномалії додавання, оновлення та видалення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Що таке зовнішній ключ?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Види зв'язків між таблицями, наведіть приклади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Що таке цілісність БД?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Навіщо створюється схема даних?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Що таке оптимальність БД?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Що таке нормалізація?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Що таке НФ? Скільки їх існує?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Вимоги 1, 2, 3НФ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 Box 2457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на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OUTER JOIN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Text Box 24577"/>
          <p:cNvSpPr txBox="1"/>
          <p:nvPr/>
        </p:nvSpPr>
        <p:spPr>
          <a:xfrm>
            <a:off x="609600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Зовнішнє об'єднання реалізується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за допомогою конструкції OUTER JOIN. Ведуча таблиця зовнішнього об'єднання при цьому задається або ключовим словом LEFT, або ключовим словом RIGHT.</a:t>
            </a:r>
            <a:endParaRPr lang="en-US" altLang="en-US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p.name, c.name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Product p </a:t>
            </a: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RIGHT JOIN 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Category c</a:t>
            </a:r>
            <a:r>
              <a:rPr lang="en-US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ON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c.id = p.id</a:t>
            </a:r>
            <a:r>
              <a:rPr lang="en-US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_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category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 Box 26624"/>
          <p:cNvSpPr txBox="1"/>
          <p:nvPr/>
        </p:nvSpPr>
        <p:spPr>
          <a:xfrm>
            <a:off x="195263" y="-1587"/>
            <a:ext cx="8015287" cy="1374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8" name="Content Placeholder 26625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7924800" cy="4419600"/>
          </a:xfrm>
          <a:ln>
            <a:solidFill>
              <a:srgbClr val="000000"/>
            </a:solidFill>
            <a:miter/>
          </a:ln>
        </p:spPr>
        <p:txBody>
          <a:bodyPr wrap="square" lIns="90000" tIns="46800" rIns="90000" bIns="46800" anchor="t" anchorCtr="0"/>
          <a:p>
            <a:endParaRPr lang="en-GB" altLang="en-US"/>
          </a:p>
        </p:txBody>
      </p:sp>
      <p:pic>
        <p:nvPicPr>
          <p:cNvPr id="45059" name="Picture 266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-26987"/>
            <a:ext cx="8785225" cy="6910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Узагальнення результатів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" name="Text Box 6145"/>
          <p:cNvSpPr txBox="1"/>
          <p:nvPr/>
        </p:nvSpPr>
        <p:spPr>
          <a:xfrm>
            <a:off x="609600" y="141287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До цього часу всі вибірки містили од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ин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або кілька записів, але самі записи були самостійними, і не було можливості узагальнити результати отриманої вибірки. Наприклад, можна легко отримати вибірку продуктів, зроблених тим чи іншим виробником, але ось отримати кількість таких продуктів або їх середню вартість можливості не було.</a:t>
            </a:r>
            <a:endParaRPr lang="en-US" altLang="en-US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716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Функції агрегування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2" name="Text Box 7169"/>
          <p:cNvSpPr txBox="1"/>
          <p:nvPr/>
        </p:nvSpPr>
        <p:spPr>
          <a:xfrm>
            <a:off x="609600" y="1385888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Саме для вирішення подібних задач у SQL існують так звані агрегатні функції,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які можна використовувати в запитах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з операцією SELECT. Агрегатні функції працюють з вибіркою в цілому та повертають одне значення для всієї вибірки. Тобто, запити, що використовують як поля агрегатні функції, завжди повертають рівно один запис.</a:t>
            </a:r>
            <a:endParaRPr lang="en-US" altLang="en-US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81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Частина стандарту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SQL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0" name="Text Box 819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Агрегатні функції є частиною стандарту мови SQL і реалізуються практично всіма популярними СУБД. Водночас кожна СУБД підтримує свої власні функції, які реалізують найрізноманітніші дії.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Статистична, або агрегатна функція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— приймає як аргумент певне поле в цілому і повертає одне значення.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921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Основні функції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9217"/>
          <p:cNvSpPr txBox="1"/>
          <p:nvPr/>
        </p:nvSpPr>
        <p:spPr>
          <a:xfrm>
            <a:off x="609600" y="153035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12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 COUNT</a:t>
            </a:r>
            <a:endParaRPr lang="en-US" altLang="x-none" sz="5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12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 SUM</a:t>
            </a:r>
            <a:endParaRPr lang="en-US" altLang="x-none" sz="5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12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 AVG</a:t>
            </a:r>
            <a:endParaRPr lang="en-US" altLang="x-none" sz="5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12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 MIN</a:t>
            </a:r>
            <a:endParaRPr lang="en-US" altLang="x-none" sz="5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12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 MAX</a:t>
            </a:r>
            <a:endParaRPr lang="en-US" altLang="x-none" sz="5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1024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COUNT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10241"/>
          <p:cNvSpPr txBox="1"/>
          <p:nvPr/>
        </p:nvSpPr>
        <p:spPr>
          <a:xfrm>
            <a:off x="574675" y="1341755"/>
            <a:ext cx="80295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Функція COUNT повертає кількість записів у вибірці. Формально, вона приймає один параметр — ім'я поля. Але оскільки насправді вона працює не з конкретним полем записів вибірки, а з самими записами вибірки в цілому, то ім'я поля </a:t>
            </a:r>
            <a:r>
              <a:rPr lang="uk-UA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в цьому випадку є умовним параметром, </a:t>
            </a:r>
            <a:r>
              <a:rPr lang="uk-UA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і замість нього можна використовувати символ '*', або будь-яке ціле число.</a:t>
            </a:r>
            <a:endParaRPr lang="en-US" altLang="en-US" sz="31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1126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використання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11265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x-none" sz="3200" b="1" dirty="0" err="1">
                <a:solidFill>
                  <a:srgbClr val="7030A0"/>
                </a:solidFill>
                <a:latin typeface="Arial" panose="020B0604020202020204" pitchFamily="34" charset="0"/>
              </a:rPr>
              <a:t>COUNT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ame)</a:t>
            </a:r>
            <a:endParaRPr lang="ru-RU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Product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WHERE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id_producer 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x-none" sz="3200" b="1" dirty="0" err="1">
                <a:solidFill>
                  <a:srgbClr val="7030A0"/>
                </a:solidFill>
                <a:latin typeface="Arial" panose="020B0604020202020204" pitchFamily="34" charset="0"/>
              </a:rPr>
              <a:t>COUNT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*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ru-RU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Product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WHERE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id_producer 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Псевдоніми та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WHERE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12289"/>
          <p:cNvSpPr txBox="1"/>
          <p:nvPr/>
        </p:nvSpPr>
        <p:spPr>
          <a:xfrm>
            <a:off x="566420" y="149352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Оскільки значення, яке повертає функція COUNT (як і інші агрегатні функції), представлено у вигляді поля, йому можна дати псевдонім за допомогою конструкції AS.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Агрегатні функції працюють після того,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як запис пройде перевірку в секції WHERE. Тобто ті записи, які не задовольняють умові, заданій у секції WHERE, агрегатними функціями не враховуються.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1331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SUM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1331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Функція SUM підсумовує всі числові значення з вказаного поля отриманої вибірки. На відміну від функції COUNT, функція SUM працює з конкретним полем вибірки.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Агрегатні функції не можна використовувати в секції WHERE!</a:t>
            </a:r>
            <a:endParaRPr lang="en-US" altLang="en-US" sz="3200" b="1" dirty="0" err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Багатотаблична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 база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Store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" name="Text Box 6145"/>
          <p:cNvSpPr txBox="1"/>
          <p:nvPr/>
        </p:nvSpPr>
        <p:spPr>
          <a:xfrm>
            <a:off x="609600" y="18891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1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53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https://gist.github.com/sunmeat/59dc33337af869024a7b18602b556b00</a:t>
            </a:r>
            <a:endParaRPr lang="en-US" altLang="en-US" sz="53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1433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використання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78" name="Text Box 1433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7030A0"/>
                </a:solidFill>
                <a:latin typeface="Arial" panose="020B0604020202020204" pitchFamily="34" charset="0"/>
              </a:rPr>
              <a:t>SUM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(price * quantity) AS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r>
              <a:rPr lang="uk-UA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Загальна вартість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Product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WHERE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id_producer = 1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1536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AVG + 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використання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626" name="Text Box 15361"/>
          <p:cNvSpPr txBox="1"/>
          <p:nvPr/>
        </p:nvSpPr>
        <p:spPr>
          <a:xfrm>
            <a:off x="608013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Функція AVG підсумовує всі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числові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значення з вказаного поля отриманої вибірки та ділить суму на кількість записів, щоб отримати середнє арифметичне цих значень.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7030A0"/>
                </a:solidFill>
                <a:latin typeface="Arial" panose="020B0604020202020204" pitchFamily="34" charset="0"/>
              </a:rPr>
              <a:t>AVG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(price) AS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</a:t>
            </a:r>
            <a:r>
              <a:rPr lang="uk-UA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ередня ціна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Product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WHERE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id_producer = 1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1638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MIN, MAX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674" name="Text Box 16385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Функції MIN та MAX підраховують, відповідно, мінімальне та максимальне значення вказаного поля серед записів вибірки.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7030A0"/>
                </a:solidFill>
                <a:latin typeface="Arial" panose="020B0604020202020204" pitchFamily="34" charset="0"/>
              </a:rPr>
              <a:t>MIN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(price), </a:t>
            </a:r>
            <a:r>
              <a:rPr lang="en-US" altLang="x-none" sz="3200" b="1" dirty="0" err="1">
                <a:solidFill>
                  <a:srgbClr val="7030A0"/>
                </a:solidFill>
                <a:latin typeface="Arial" panose="020B0604020202020204" pitchFamily="34" charset="0"/>
              </a:rPr>
              <a:t>MAX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(price)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Product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WHERE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id_producer = 1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Робота з усіма записами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2" name="Text Box 17409"/>
          <p:cNvSpPr txBox="1"/>
          <p:nvPr/>
        </p:nvSpPr>
        <p:spPr>
          <a:xfrm>
            <a:off x="519430" y="1501775"/>
            <a:ext cx="8014970" cy="45180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Агрегатні функції для отримання результату використовують усі записи результуючої вибірки. Саме тому результатом їх роботи завжди є рівно од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ин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запис. Однак можливості цих функцій є ширшими. Вони можуть використовуватися не лише для отримання загальних результатів, але й в комбінації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з іншими частинами запиту, щоб здійснювати розрахунки на підмножинах даних або згрупованих за певними ознаками.</a:t>
            </a:r>
            <a:endParaRPr lang="en-US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1843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Групування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Text Box 18433"/>
          <p:cNvSpPr txBox="1"/>
          <p:nvPr/>
        </p:nvSpPr>
        <p:spPr>
          <a:xfrm>
            <a:off x="609600" y="153035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Існують ситуації, коли потрібно використати ту чи іншу агрегатну функцію для підрахунку значення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не серед усіх записів вибірки, а серед тих записів, які можуть бути об'єднані в групу за певною спільною характеристикою, а саме — за значенням деякого поля. Наприклад, якщо хочеться дізнатися середню вартість продуктів для кожної категорії, можна використати агрегатні функції в комбінації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 оператором GROUP BY, щоб згрупувати записи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за категоріями, а потім виконати підрахунки, наприклад, за середнім значенням ціни.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1945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GROUP BY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4818" name="Text Box 19457"/>
          <p:cNvSpPr txBox="1"/>
          <p:nvPr/>
        </p:nvSpPr>
        <p:spPr>
          <a:xfrm>
            <a:off x="573405" y="1412875"/>
            <a:ext cx="81026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Для цього в оператор SELECT 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додається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конструкція </a:t>
            </a:r>
            <a:r>
              <a:rPr lang="en-US" altLang="en-US" sz="27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GROUP BY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. Вона дозволяє об'єднувати ті записи вибірки, які мають однакове значення одного або кількох полів,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в групи. У цьому випадку агрегатні функції працюватимуть не з усією вибіркою в цілому,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а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з кожною групою окремо. Для кожної групи вони  будуть повертати рівно од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ин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запис, 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але сама вибірка буде містити стільки записів, 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скільки в ній буде груп.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використання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Text Box 20481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Отримання середньої вартості продуктів для кожної з категорій: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c.name, </a:t>
            </a:r>
            <a:r>
              <a:rPr lang="en-US" altLang="x-none" sz="3200" b="1" dirty="0" err="1">
                <a:solidFill>
                  <a:srgbClr val="7030A0"/>
                </a:solidFill>
                <a:latin typeface="Arial" panose="020B0604020202020204" pitchFamily="34" charset="0"/>
              </a:rPr>
              <a:t>AVG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(p.price)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Product p </a:t>
            </a:r>
            <a:r>
              <a:rPr lang="en-US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JOIN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Category c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ON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p.id_category = c.id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GROUP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200" b="1" dirty="0" err="1">
                <a:solidFill>
                  <a:srgbClr val="0070C0"/>
                </a:solidFill>
                <a:latin typeface="Arial" panose="020B0604020202020204" pitchFamily="34" charset="0"/>
              </a:rPr>
              <a:t>BY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c.name</a:t>
            </a:r>
            <a:endParaRPr lang="en-US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 Box 21504"/>
          <p:cNvSpPr txBox="1"/>
          <p:nvPr/>
        </p:nvSpPr>
        <p:spPr>
          <a:xfrm>
            <a:off x="195263" y="228600"/>
            <a:ext cx="812165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000" dirty="0" err="1">
                <a:solidFill>
                  <a:srgbClr val="FFFFFF"/>
                </a:solidFill>
                <a:latin typeface="Arial" panose="020B0604020202020204" pitchFamily="34" charset="0"/>
              </a:rPr>
              <a:t>Важливо при робот</a:t>
            </a:r>
            <a:r>
              <a:rPr lang="uk-UA" altLang="x-none" sz="4000" dirty="0" err="1">
                <a:solidFill>
                  <a:srgbClr val="FFFFFF"/>
                </a:solidFill>
                <a:latin typeface="Arial" panose="020B0604020202020204" pitchFamily="34" charset="0"/>
              </a:rPr>
              <a:t>і з</a:t>
            </a:r>
            <a:r>
              <a:rPr lang="ru-RU" altLang="x-none" sz="4000" dirty="0" err="1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4000" dirty="0" err="1">
                <a:solidFill>
                  <a:srgbClr val="FFFFFF"/>
                </a:solidFill>
                <a:latin typeface="Arial" panose="020B0604020202020204" pitchFamily="34" charset="0"/>
              </a:rPr>
              <a:t>GROUP BY</a:t>
            </a:r>
            <a:endParaRPr lang="en-US" altLang="x-none" sz="40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Text Box 21505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Як поля в секції SELECT можна використовувати або поля, за якими відбувається групування (тобто ті,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що перераховані в секції GROUP BY), або агрегатні функції. Зазначення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в секції SELECT інших полів призведе до помилки обробки запиту!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225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Практика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62" name="Text Box 22529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Підрахунок кількості найменувань товарів у кожній категорії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Визначити категорію, продаж товарів якої принес максимальний прибуток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 Box 2355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Рядковий фільтр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Text Box 23553"/>
          <p:cNvSpPr txBox="1"/>
          <p:nvPr/>
        </p:nvSpPr>
        <p:spPr>
          <a:xfrm>
            <a:off x="609600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Раніше відбувалася робота з окремими записами вихідної таблиці. Якщо потрібно було відфільтрувати записи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за певною умовою, можна було задати цю умову в секції WHERE. Таким чином, до результуючої вибірки потрапляла лише частина записів із вихідної таблиці.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716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Багатотабличн</a:t>
            </a:r>
            <a:r>
              <a:rPr lang="uk-UA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 запити</a:t>
            </a:r>
            <a:endParaRPr lang="uk-UA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2" name="Text Box 7169"/>
          <p:cNvSpPr txBox="1"/>
          <p:nvPr/>
        </p:nvSpPr>
        <p:spPr>
          <a:xfrm>
            <a:off x="608330" y="1412875"/>
            <a:ext cx="794321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Отже, тепер у нас є кілька таблиць, які окремо містять інформацію про виробників, продукти, категорії, країни тощо. Якщо потрібно отримати як результат запиту інформацію, скажімо, і про продукти, і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про їх категорії, то виходить, що цю інформацію доведеться брати одночасно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з кількох таблиць. Саме для вирішення подібних завдань використовуються </a:t>
            </a:r>
            <a:r>
              <a:rPr lang="en-US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багатотабличні запити.</a:t>
            </a:r>
            <a:endParaRPr lang="en-US" altLang="en-US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 Box 2457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Груповий фільтр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Text Box 2457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Тепер, маючи в арсеналі агрегатні функції та конструкцію GROUP BY, до результуючої вибірки потрапляють вже не записи з вихідної таблиці,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а створені в ході виконання запиту записи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 результатами роботи агрегатних функцій.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У цій ситуації може виникнути потреба відфільтрувати не лише окремі записи, але й групи в цілому. Це означає, що необхідні засоби перевірки — чи повинна та чи інша група в цілому потрапляти до результуючої вибірки.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2560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HAVING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7106" name="Text Box 25601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Для цього в операторі SELECT реалізована спеціальна конструкція HAVING. Вона дозволяє сформулювати умову попадання групи в кінцеву вибірку. При цьому важлив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ою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відмінністю умов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у секції HAVING від умов у секції WHERE є можливість використовувати агрегатні функції.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 Box 2662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HAVING 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без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GROUP BY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54" name="Text Box 26625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А що, якщо використовувати HAVING без GROUP BY?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Це має сенс лише в тому випадку, якщо в SELECT використовується агрегатна функція. Справа в тому, що використання агрегатної функції за замовчуванням вже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саме по собі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створює одну групу.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 Box 2764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використання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02" name="Text Box 27649"/>
          <p:cNvSpPr txBox="1"/>
          <p:nvPr/>
        </p:nvSpPr>
        <p:spPr>
          <a:xfrm>
            <a:off x="750888" y="141287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dirty="0" err="1">
                <a:solidFill>
                  <a:schemeClr val="tx1"/>
                </a:solidFill>
                <a:latin typeface="Arial" panose="020B0604020202020204" pitchFamily="34" charset="0"/>
              </a:rPr>
              <a:t>Отримати середню вартість продуктів </a:t>
            </a:r>
            <a:r>
              <a:rPr lang="uk-UA" altLang="en-US" sz="3000" dirty="0" err="1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3000" dirty="0" err="1">
                <a:solidFill>
                  <a:schemeClr val="tx1"/>
                </a:solidFill>
                <a:latin typeface="Arial" panose="020B0604020202020204" pitchFamily="34" charset="0"/>
              </a:rPr>
              <a:t>для кожної з категорій, але тільки тих з них, у яких ця середня вартість перевищує </a:t>
            </a:r>
            <a:r>
              <a:rPr lang="uk-UA" altLang="en-US" sz="3000" dirty="0" err="1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3000" dirty="0" err="1">
                <a:solidFill>
                  <a:schemeClr val="tx1"/>
                </a:solidFill>
                <a:latin typeface="Arial" panose="020B0604020202020204" pitchFamily="34" charset="0"/>
              </a:rPr>
              <a:t>200 гривень:</a:t>
            </a:r>
            <a:endParaRPr lang="en-US" altLang="en-US" sz="30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c.name, </a:t>
            </a:r>
            <a:r>
              <a:rPr lang="en-US" altLang="x-none" sz="3000" b="1" dirty="0" err="1">
                <a:solidFill>
                  <a:srgbClr val="7030A0"/>
                </a:solidFill>
                <a:latin typeface="Arial" panose="020B0604020202020204" pitchFamily="34" charset="0"/>
              </a:rPr>
              <a:t>AVG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(p.price)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Product p </a:t>
            </a: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JOIN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Category c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ON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p.id_category = c.id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GROUP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BY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c.name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HAVING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000" b="1" dirty="0" err="1">
                <a:solidFill>
                  <a:srgbClr val="7030A0"/>
                </a:solidFill>
                <a:latin typeface="Arial" panose="020B0604020202020204" pitchFamily="34" charset="0"/>
              </a:rPr>
              <a:t>AVG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(p.price) &gt; 20</a:t>
            </a:r>
            <a:r>
              <a:rPr lang="ru-RU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2867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Особливості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HAVING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0" name="Text Box 28673"/>
          <p:cNvSpPr txBox="1"/>
          <p:nvPr/>
        </p:nvSpPr>
        <p:spPr>
          <a:xfrm>
            <a:off x="395288" y="1385888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Секція HAVING не замінює секцію WHERE,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а доповнює її. Загалом, у секції HAVING не обов'язково використовувати агрегатні функції. Тобто, незважаючи на те, що основне призначення цієї секції — фільтрація групи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з використанням агрегатних функцій, є можливість задавати в ній звичайні умови, подібні до умов з секції WHERE. Але при цьому поля, які використовуються в таких умовах, необхідно перелічити в секції GROUP BY!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2867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ДЗ на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JOIN </a:t>
            </a:r>
            <a:r>
              <a:rPr lang="uk-UA" alt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та</a:t>
            </a: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GROUP BY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0" name="Text Box 28673"/>
          <p:cNvSpPr txBox="1"/>
          <p:nvPr/>
        </p:nvSpPr>
        <p:spPr>
          <a:xfrm>
            <a:off x="395288" y="1385888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457200" indent="-4572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Виконати запити, умови за посиланням: </a:t>
            </a:r>
            <a:r>
              <a:rPr lang="en-US" altLang="en-US" sz="28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https://gist.github.com/sunmeat/6632937e305a48ead5a762b15e56b73b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Всі запити зібрати в один файл, викласти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як публічний гіст, посилання на гіст надіслати в коментарі до ДЗ на майстат.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81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Практика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0" name="Text Box 819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Отримання назв продуктів та категорій, до яких належать ці продукти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Для реалізації багатотабличних запитів, як варіант, у секції FROM запиту SELECT можна перелічити через кому всі таблиці, з яких необхідно отримати інформацію. Оскільки таблиць тепер кілька, то звертання до поля просто за його ім'ям може викликати конфлікт. Справді, дуже ймовірно, 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що поле з іменем id або name зустрічатиметься в багатьох таблицях. Щоб уникнути подібного конфлікту імен, використовується наступна форма звертання до полів тієї чи іншої таблиці: </a:t>
            </a: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Ім'яТаблиці.Ім'яПоля.</a:t>
            </a:r>
            <a:endParaRPr lang="en-US" altLang="en-US" sz="2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921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запиту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921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Product.name, Category.name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000" b="1" dirty="0" err="1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en-US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Product, Category</a:t>
            </a:r>
            <a:endParaRPr lang="en-US" altLang="x-none" sz="30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1024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Йой, щось пішло не так...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10241"/>
          <p:cNvSpPr txBox="1"/>
          <p:nvPr/>
        </p:nvSpPr>
        <p:spPr>
          <a:xfrm>
            <a:off x="684213" y="141287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Запит видав трохи не той результат: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були отримані всі можливі комбінації записів з першої та другої таблиці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(так зван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ий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декартов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ий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добуток, або CROSS JOIN). Самі таблиці розглядаються СУБД як множини записів, і саме над цими множинами виконується операція декартового добутку.</a:t>
            </a:r>
            <a:endParaRPr lang="en-US" altLang="en-US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1126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Визначення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CROSS JOIN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11265"/>
          <p:cNvSpPr txBox="1"/>
          <p:nvPr/>
        </p:nvSpPr>
        <p:spPr>
          <a:xfrm>
            <a:off x="468313" y="1457325"/>
            <a:ext cx="8135937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CROSS JOIN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– тип з’єднання, який застосовується для відображення всіх можливих комбінацій пар рядків з двох таблиць. Такий тип з’єднання також називають декартовим добутком (англійською – cartesian product). Будьте обережні: час виконання запиту з CROSS JOIN буде зростати нелінійно зі збільшенням кількості таблиць та рядків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у них! На практиці цей тип з’єднання зазвичай ніколи не використовується.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Робимо як слід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12289"/>
          <p:cNvSpPr txBox="1"/>
          <p:nvPr/>
        </p:nvSpPr>
        <p:spPr>
          <a:xfrm>
            <a:off x="609600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Для того, щоб виключити з результуючої вибірки непотрібні комбінації значень, використовується так звана зв'язка записів з цих таблиць за допомогою секції WHERE запиту SELECT.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Зв'язок зазвичай здійснюється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за допомогою первинного ключа батьківської таблиці та зовнішнього ключа дочірньої таблиці (для 1:М).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12607</Words>
  <Application>WPS Presentation</Application>
  <PresentationFormat/>
  <Paragraphs>244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Arial Unicode MS</vt:lpstr>
      <vt:lpstr/>
      <vt:lpstr/>
      <vt:lpstr>1_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Александр Загор�</cp:lastModifiedBy>
  <cp:revision>9</cp:revision>
  <dcterms:created xsi:type="dcterms:W3CDTF">2005-09-22T16:26:00Z</dcterms:created>
  <dcterms:modified xsi:type="dcterms:W3CDTF">2025-01-18T13:57:13Z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6E222DDFC3574648838EB54C7978680D_12</vt:lpwstr>
  </property>
  <property fmtid="{D5CDD505-2E9C-101B-9397-08002B2CF9AE}" pid="3" name="KSOProductBuildVer">
    <vt:lpwstr>1033-12.2.0.19826</vt:lpwstr>
  </property>
</Properties>
</file>