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DFBA5-7174-AED0-6821-358E14D6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81FAB5-6800-7159-1630-48C38F2B9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E0724-EEDF-0BC3-F282-46D44AB7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1FEB-520D-4BEB-A6B3-F72C349FA6E0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2A1EC-B747-B31E-B368-2B6D42FD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ADD0B-6030-013A-3396-0623E07F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4719-0BAF-4209-B98A-81F71C6E4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6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19416-4F82-696C-FD92-66D1B4B7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2C5D02-F092-8D91-A838-6F518168F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11347-65F5-85CD-D11C-4DE84DDF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1FEB-520D-4BEB-A6B3-F72C349FA6E0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B3B9F-8AE8-1AF3-A62B-C1E6089C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5C9D3-D260-2622-11C4-7C23F345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4719-0BAF-4209-B98A-81F71C6E4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1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D19698-172F-F9DE-105A-55EE33C60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8D68F8-E03B-1F7D-11CE-445D85F9A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D563C-CB39-8F14-6C57-1BE2D5B2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1FEB-520D-4BEB-A6B3-F72C349FA6E0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AED6E-A063-79EC-B4DD-FE353916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95F32-074F-2C88-75BC-D1529D5B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4719-0BAF-4209-B98A-81F71C6E4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0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0876F-6B18-038D-82F7-A004C181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72149-4332-39E4-33B9-873E609B5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B290F-7C18-A58A-B711-74020111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1FEB-520D-4BEB-A6B3-F72C349FA6E0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98893-ED65-12F6-0731-46382FC6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A0CB1-D6A6-8EF6-51E3-FB00BD53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4719-0BAF-4209-B98A-81F71C6E4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04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7C4AC-61B6-BB6B-9B35-FAA7841E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28F27-2E02-5341-8841-385EB2A55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7B6BE-1ED3-2489-6011-C1599F6E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1FEB-520D-4BEB-A6B3-F72C349FA6E0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BD010D-F1BD-EDFC-6014-F60D8F5F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237B8-B68D-54D8-F8A4-F205B90B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4719-0BAF-4209-B98A-81F71C6E4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529E1-BDE7-1FC9-9C77-F2E44C5D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BD58E-55E6-6A28-8A0D-28E2063A1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11E23A-4A89-D3F9-75DB-D93208DFD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43DD8E-6D6E-BC35-9465-47123951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1FEB-520D-4BEB-A6B3-F72C349FA6E0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F877E7-8C37-E83C-351B-CE46877E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E610DE-5AAA-B80D-00DA-B4F47CCD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4719-0BAF-4209-B98A-81F71C6E4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74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48E72-C2EF-DA68-EC9B-3CAB6C67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D9DF14-2978-EB49-1814-8F4F7EC91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BFF2F0-A6C1-B9F7-3BD1-3DFA29A13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9F8592-559F-FE6B-2485-7C7EF1D91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E4B502-3A99-72E2-9606-7A7EFC8AB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5C92BF-EAFB-0FDA-5CBA-953B5024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1FEB-520D-4BEB-A6B3-F72C349FA6E0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8E6145-A672-8EA5-E6EF-76CC2420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87464B-4F0B-34AE-8EF9-A2663B71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4719-0BAF-4209-B98A-81F71C6E4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80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B8C6C-787F-67EF-DCAC-74708C96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FBE4EF-66CC-7E08-4082-8BD9B513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1FEB-520D-4BEB-A6B3-F72C349FA6E0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CDE6CC-CAAC-43CD-7E56-D2488AB6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2A0BC2-1C6A-4255-9A36-7CF47ECD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4719-0BAF-4209-B98A-81F71C6E4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6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C2AFAD-322E-37E8-B33A-C20BF2B1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1FEB-520D-4BEB-A6B3-F72C349FA6E0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DBE8B7-9FC7-8001-E2B0-BB85BD24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6A52CF-24D5-F840-6984-5573BBB9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4719-0BAF-4209-B98A-81F71C6E4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72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3A10A-E7D5-D1B7-0A40-933A1CCA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C114C-384B-233F-2A35-42C0F3E62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D657C2-2FC8-F066-0356-84A0FF343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990461-E599-2B41-5809-CEEA6B4E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1FEB-520D-4BEB-A6B3-F72C349FA6E0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850A51-B02D-0173-1F0A-C7CE5B62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0571C7-7DF9-F9F5-0123-EEB90F56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4719-0BAF-4209-B98A-81F71C6E4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3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E890F-EF33-BA62-E35E-8920A2C1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48682A-2FBD-1998-A472-4A8B404FD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52B472-DF70-A8FA-21D0-41AF9907D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762C0-90F6-9A18-5175-2912B5F4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1FEB-520D-4BEB-A6B3-F72C349FA6E0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0D5BA-CEEF-7E3D-70DB-5A47D73F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6BA192-7C42-8F38-80A0-11E13CE6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4719-0BAF-4209-B98A-81F71C6E4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64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66E9CF-DDEC-FB23-1EE8-94E8D879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27F874-A8C5-A506-6949-71580CEAD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102C-68A9-DE82-AB67-C797EEA27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4E1FEB-520D-4BEB-A6B3-F72C349FA6E0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DBAD-66F2-ECC4-B749-8BB52D9A5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5C9C1-B51B-4C9D-F32A-711CFDED3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2D4719-0BAF-4209-B98A-81F71C6E4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74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E96B7-3296-4F11-9B33-434125381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3886F2-939D-3D88-F880-25A145B80C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88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7746D-C7A6-ECDC-3504-D5038007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2BBEE-8D17-9878-3DC0-543185CC5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내용을 표로 요약내용을 표로 요약</a:t>
            </a:r>
          </a:p>
        </p:txBody>
      </p:sp>
    </p:spTree>
    <p:extLst>
      <p:ext uri="{BB962C8B-B14F-4D97-AF65-F5344CB8AC3E}">
        <p14:creationId xmlns:p14="http://schemas.microsoft.com/office/powerpoint/2010/main" val="386097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5AC7E-5047-18F2-012C-F56D4AEA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135BB-116D-EC14-54CB-001756665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| </a:t>
            </a:r>
            <a:r>
              <a:rPr lang="ko-KR" altLang="en-US" dirty="0"/>
              <a:t>구분 </a:t>
            </a:r>
            <a:r>
              <a:rPr lang="en-US" altLang="ko-KR" dirty="0"/>
              <a:t>| </a:t>
            </a:r>
            <a:r>
              <a:rPr lang="ko-KR" altLang="en-US" dirty="0"/>
              <a:t>내용 </a:t>
            </a:r>
            <a:r>
              <a:rPr lang="en-US" altLang="ko-KR" dirty="0"/>
              <a:t>|</a:t>
            </a:r>
          </a:p>
          <a:p>
            <a:r>
              <a:rPr lang="en-US" altLang="ko-KR" dirty="0"/>
              <a:t>| ---- | ---- |</a:t>
            </a:r>
          </a:p>
          <a:p>
            <a:r>
              <a:rPr lang="en-US" altLang="ko-KR" dirty="0"/>
              <a:t>| </a:t>
            </a:r>
            <a:r>
              <a:rPr lang="ko-KR" altLang="en-US" dirty="0"/>
              <a:t>연구의 정의 </a:t>
            </a:r>
            <a:r>
              <a:rPr lang="en-US" altLang="ko-KR" dirty="0"/>
              <a:t>| </a:t>
            </a:r>
            <a:r>
              <a:rPr lang="ko-KR" altLang="en-US" dirty="0"/>
              <a:t>연구는 과학적 방법을 이용하여 해결해야 할 의문점이나 문제점에 대한 해답을 얻으려고 탐구하는 조직적이고 체계적인 과정이다</a:t>
            </a:r>
            <a:r>
              <a:rPr lang="en-US" altLang="ko-KR" dirty="0"/>
              <a:t>. |</a:t>
            </a:r>
          </a:p>
          <a:p>
            <a:r>
              <a:rPr lang="en-US" altLang="ko-KR" dirty="0"/>
              <a:t>| </a:t>
            </a:r>
            <a:r>
              <a:rPr lang="ko-KR" altLang="en-US" dirty="0"/>
              <a:t>미국 간호연구의 특징 </a:t>
            </a:r>
            <a:r>
              <a:rPr lang="en-US" altLang="ko-KR" dirty="0"/>
              <a:t>| 1900~1940</a:t>
            </a:r>
            <a:r>
              <a:rPr lang="ko-KR" altLang="en-US" dirty="0"/>
              <a:t>년대</a:t>
            </a:r>
            <a:r>
              <a:rPr lang="en-US" altLang="ko-KR" dirty="0"/>
              <a:t>: </a:t>
            </a:r>
            <a:r>
              <a:rPr lang="ko-KR" altLang="en-US" dirty="0"/>
              <a:t>간호교육과정 발전과 함께 간호연구 발전</a:t>
            </a:r>
            <a:r>
              <a:rPr lang="en-US" altLang="ko-KR" dirty="0"/>
              <a:t>, </a:t>
            </a:r>
            <a:r>
              <a:rPr lang="ko-KR" altLang="en-US" dirty="0"/>
              <a:t>간호연구 주제는 교육 분야와 관련됨</a:t>
            </a:r>
            <a:r>
              <a:rPr lang="en-US" altLang="ko-KR" dirty="0"/>
              <a:t>. 1950~1970</a:t>
            </a:r>
            <a:r>
              <a:rPr lang="ko-KR" altLang="en-US" dirty="0"/>
              <a:t>년대</a:t>
            </a:r>
            <a:r>
              <a:rPr lang="en-US" altLang="ko-KR" dirty="0"/>
              <a:t>: </a:t>
            </a:r>
            <a:r>
              <a:rPr lang="ko-KR" altLang="en-US" dirty="0"/>
              <a:t>간호연구의 발전기</a:t>
            </a:r>
            <a:r>
              <a:rPr lang="en-US" altLang="ko-KR" dirty="0"/>
              <a:t>, </a:t>
            </a:r>
            <a:r>
              <a:rPr lang="ko-KR" altLang="en-US" dirty="0"/>
              <a:t>학사 간호사 증가</a:t>
            </a:r>
            <a:r>
              <a:rPr lang="en-US" altLang="ko-KR" dirty="0"/>
              <a:t>, </a:t>
            </a:r>
            <a:r>
              <a:rPr lang="ko-KR" altLang="en-US" dirty="0"/>
              <a:t>간호학 석사교육 과정 증가</a:t>
            </a:r>
            <a:r>
              <a:rPr lang="en-US" altLang="ko-KR" dirty="0"/>
              <a:t>, </a:t>
            </a:r>
            <a:r>
              <a:rPr lang="ko-KR" altLang="en-US" dirty="0"/>
              <a:t>연구방법 교육 포함</a:t>
            </a:r>
            <a:r>
              <a:rPr lang="en-US" altLang="ko-KR" dirty="0"/>
              <a:t>. 1980</a:t>
            </a:r>
            <a:r>
              <a:rPr lang="ko-KR" altLang="en-US" dirty="0"/>
              <a:t>년대 이후</a:t>
            </a:r>
            <a:r>
              <a:rPr lang="en-US" altLang="ko-KR" dirty="0"/>
              <a:t>: </a:t>
            </a:r>
            <a:r>
              <a:rPr lang="ko-KR" altLang="en-US" dirty="0"/>
              <a:t>건강증진</a:t>
            </a:r>
            <a:r>
              <a:rPr lang="en-US" altLang="ko-KR" dirty="0"/>
              <a:t>, </a:t>
            </a:r>
            <a:r>
              <a:rPr lang="ko-KR" altLang="en-US" dirty="0"/>
              <a:t>질병예방</a:t>
            </a:r>
            <a:r>
              <a:rPr lang="en-US" altLang="ko-KR" dirty="0"/>
              <a:t>, </a:t>
            </a:r>
            <a:r>
              <a:rPr lang="ko-KR" altLang="en-US" dirty="0"/>
              <a:t>효율적인 건강관리체제 발전 등 현장 중심 연구 증가</a:t>
            </a:r>
            <a:r>
              <a:rPr lang="en-US" altLang="ko-KR" dirty="0"/>
              <a:t>, </a:t>
            </a:r>
            <a:r>
              <a:rPr lang="ko-KR" altLang="en-US" dirty="0"/>
              <a:t>질적 연구 대두</a:t>
            </a:r>
            <a:r>
              <a:rPr lang="en-US" altLang="ko-KR" dirty="0"/>
              <a:t>. |</a:t>
            </a:r>
          </a:p>
          <a:p>
            <a:r>
              <a:rPr lang="en-US" altLang="ko-KR" dirty="0"/>
              <a:t>| </a:t>
            </a:r>
            <a:r>
              <a:rPr lang="ko-KR" altLang="en-US" dirty="0"/>
              <a:t>한국 간호연구의 특징 </a:t>
            </a:r>
            <a:r>
              <a:rPr lang="en-US" altLang="ko-KR" dirty="0"/>
              <a:t>| 1970</a:t>
            </a:r>
            <a:r>
              <a:rPr lang="ko-KR" altLang="en-US" dirty="0"/>
              <a:t>년대</a:t>
            </a:r>
            <a:r>
              <a:rPr lang="en-US" altLang="ko-KR" dirty="0"/>
              <a:t>: </a:t>
            </a:r>
            <a:r>
              <a:rPr lang="ko-KR" altLang="en-US" dirty="0"/>
              <a:t>연구논문 수 증가</a:t>
            </a:r>
            <a:r>
              <a:rPr lang="en-US" altLang="ko-KR" dirty="0"/>
              <a:t>, </a:t>
            </a:r>
            <a:r>
              <a:rPr lang="ko-KR" altLang="en-US" dirty="0"/>
              <a:t>기술적 연구 감소</a:t>
            </a:r>
            <a:r>
              <a:rPr lang="en-US" altLang="ko-KR" dirty="0"/>
              <a:t>, </a:t>
            </a:r>
            <a:r>
              <a:rPr lang="ko-KR" altLang="en-US" dirty="0"/>
              <a:t>실험연구 증가</a:t>
            </a:r>
            <a:r>
              <a:rPr lang="en-US" altLang="ko-KR" dirty="0"/>
              <a:t>. </a:t>
            </a:r>
            <a:r>
              <a:rPr lang="ko-KR" altLang="en-US" dirty="0"/>
              <a:t>이론</a:t>
            </a:r>
            <a:r>
              <a:rPr lang="en-US" altLang="ko-KR" dirty="0"/>
              <a:t>/</a:t>
            </a:r>
            <a:r>
              <a:rPr lang="ko-KR" altLang="en-US" dirty="0"/>
              <a:t>모델 사용 시작</a:t>
            </a:r>
            <a:r>
              <a:rPr lang="en-US" altLang="ko-KR" dirty="0"/>
              <a:t>. |</a:t>
            </a:r>
          </a:p>
          <a:p>
            <a:r>
              <a:rPr lang="en-US" altLang="ko-KR" dirty="0"/>
              <a:t>| </a:t>
            </a:r>
            <a:r>
              <a:rPr lang="ko-KR" altLang="en-US" dirty="0"/>
              <a:t>간호연구의 필요성 </a:t>
            </a:r>
            <a:r>
              <a:rPr lang="en-US" altLang="ko-KR" dirty="0"/>
              <a:t>| </a:t>
            </a:r>
            <a:r>
              <a:rPr lang="ko-KR" altLang="en-US" dirty="0"/>
              <a:t>전문적 </a:t>
            </a:r>
            <a:r>
              <a:rPr lang="ko-KR" altLang="en-US" dirty="0" err="1"/>
              <a:t>지식체</a:t>
            </a:r>
            <a:r>
              <a:rPr lang="ko-KR" altLang="en-US" dirty="0"/>
              <a:t> 형성</a:t>
            </a:r>
            <a:r>
              <a:rPr lang="en-US" altLang="ko-KR" dirty="0"/>
              <a:t>, </a:t>
            </a:r>
            <a:r>
              <a:rPr lang="ko-KR" altLang="en-US" dirty="0"/>
              <a:t>간호의 범주 규명</a:t>
            </a:r>
            <a:r>
              <a:rPr lang="en-US" altLang="ko-KR" dirty="0"/>
              <a:t>, </a:t>
            </a:r>
            <a:r>
              <a:rPr lang="ko-KR" altLang="en-US" dirty="0"/>
              <a:t>간호중재의 효율성 입증</a:t>
            </a:r>
            <a:r>
              <a:rPr lang="en-US" altLang="ko-KR" dirty="0"/>
              <a:t>, </a:t>
            </a:r>
            <a:r>
              <a:rPr lang="ko-KR" altLang="en-US" dirty="0"/>
              <a:t>의사결정 지원</a:t>
            </a:r>
            <a:r>
              <a:rPr lang="en-US" altLang="ko-KR" dirty="0"/>
              <a:t>. |</a:t>
            </a:r>
          </a:p>
          <a:p>
            <a:r>
              <a:rPr lang="en-US" altLang="ko-KR" dirty="0"/>
              <a:t>| </a:t>
            </a:r>
            <a:r>
              <a:rPr lang="ko-KR" altLang="en-US" dirty="0"/>
              <a:t>간호연구의 미래방향 </a:t>
            </a:r>
            <a:r>
              <a:rPr lang="en-US" altLang="ko-KR" dirty="0"/>
              <a:t>| </a:t>
            </a:r>
            <a:r>
              <a:rPr lang="ko-KR" altLang="en-US" dirty="0"/>
              <a:t>건강증진과 질병예방</a:t>
            </a:r>
            <a:r>
              <a:rPr lang="en-US" altLang="ko-KR" dirty="0"/>
              <a:t>, </a:t>
            </a:r>
            <a:r>
              <a:rPr lang="ko-KR" altLang="en-US" dirty="0"/>
              <a:t>증상관리와 자가관리증진</a:t>
            </a:r>
            <a:r>
              <a:rPr lang="en-US" altLang="ko-KR" dirty="0"/>
              <a:t>, </a:t>
            </a:r>
            <a:r>
              <a:rPr lang="ko-KR" altLang="en-US" dirty="0"/>
              <a:t>말기 삶과 완화관리</a:t>
            </a:r>
            <a:r>
              <a:rPr lang="en-US" altLang="ko-KR" dirty="0"/>
              <a:t>, </a:t>
            </a:r>
            <a:r>
              <a:rPr lang="ko-KR" altLang="en-US" dirty="0" err="1"/>
              <a:t>간호과</a:t>
            </a:r>
            <a:endParaRPr lang="ko-KR" altLang="en-US" dirty="0"/>
          </a:p>
          <a:p>
            <a:r>
              <a:rPr lang="en-US" altLang="ko-KR" dirty="0"/>
              <a:t>Quick actions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21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940BE-869F-6148-BD81-64C68B5B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8C512-9187-E540-FFBB-21BD40758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| 1920</a:t>
            </a:r>
            <a:r>
              <a:rPr lang="ko-KR" altLang="en-US" dirty="0"/>
              <a:t>년대</a:t>
            </a:r>
            <a:r>
              <a:rPr lang="en-US" altLang="ko-KR" dirty="0"/>
              <a:t>~1955</a:t>
            </a:r>
            <a:r>
              <a:rPr lang="ko-KR" altLang="en-US" dirty="0"/>
              <a:t>년 </a:t>
            </a:r>
            <a:r>
              <a:rPr lang="en-US" altLang="ko-KR" dirty="0"/>
              <a:t>| </a:t>
            </a:r>
            <a:r>
              <a:rPr lang="ko-KR" altLang="en-US" dirty="0"/>
              <a:t>미국에서 간호연구 발전시작</a:t>
            </a:r>
            <a:r>
              <a:rPr lang="en-US" altLang="ko-KR" dirty="0"/>
              <a:t>, 1955</a:t>
            </a:r>
            <a:r>
              <a:rPr lang="ko-KR" altLang="en-US" dirty="0"/>
              <a:t>년 대학과정 인가로 국내 발전 시작                                               </a:t>
            </a:r>
            <a:r>
              <a:rPr lang="en-US" altLang="ko-KR" dirty="0"/>
              <a:t>|</a:t>
            </a:r>
          </a:p>
          <a:p>
            <a:r>
              <a:rPr lang="en-US" altLang="ko-KR" dirty="0"/>
              <a:t>| 1960</a:t>
            </a:r>
            <a:r>
              <a:rPr lang="ko-KR" altLang="en-US" dirty="0"/>
              <a:t>년대</a:t>
            </a:r>
            <a:r>
              <a:rPr lang="en-US" altLang="ko-KR" dirty="0"/>
              <a:t>~1970</a:t>
            </a:r>
            <a:r>
              <a:rPr lang="ko-KR" altLang="en-US" dirty="0"/>
              <a:t>년대 초반 </a:t>
            </a:r>
            <a:r>
              <a:rPr lang="en-US" altLang="ko-KR" dirty="0"/>
              <a:t>| </a:t>
            </a:r>
            <a:r>
              <a:rPr lang="ko-KR" altLang="en-US" dirty="0"/>
              <a:t>대학원 교육 개설</a:t>
            </a:r>
            <a:r>
              <a:rPr lang="en-US" altLang="ko-KR" dirty="0"/>
              <a:t>, </a:t>
            </a:r>
            <a:r>
              <a:rPr lang="ko-KR" altLang="en-US" dirty="0"/>
              <a:t>대한간호학회 출범</a:t>
            </a:r>
            <a:r>
              <a:rPr lang="en-US" altLang="ko-KR" dirty="0"/>
              <a:t>, </a:t>
            </a:r>
            <a:r>
              <a:rPr lang="ko-KR" altLang="en-US" dirty="0"/>
              <a:t>연구 논문 발행 시작</a:t>
            </a:r>
            <a:r>
              <a:rPr lang="en-US" altLang="ko-KR" dirty="0"/>
              <a:t>, </a:t>
            </a:r>
            <a:r>
              <a:rPr lang="ko-KR" altLang="en-US" dirty="0"/>
              <a:t>실험연구 증가                                        </a:t>
            </a:r>
            <a:r>
              <a:rPr lang="en-US" altLang="ko-KR" dirty="0"/>
              <a:t>|</a:t>
            </a:r>
          </a:p>
          <a:p>
            <a:r>
              <a:rPr lang="en-US" altLang="ko-KR" dirty="0"/>
              <a:t>| 1978</a:t>
            </a:r>
            <a:r>
              <a:rPr lang="ko-KR" altLang="en-US" dirty="0"/>
              <a:t>년</a:t>
            </a:r>
            <a:r>
              <a:rPr lang="en-US" altLang="ko-KR" dirty="0"/>
              <a:t>~1987</a:t>
            </a:r>
            <a:r>
              <a:rPr lang="ko-KR" altLang="en-US" dirty="0"/>
              <a:t>년 </a:t>
            </a:r>
            <a:r>
              <a:rPr lang="en-US" altLang="ko-KR" dirty="0"/>
              <a:t>| </a:t>
            </a:r>
            <a:r>
              <a:rPr lang="ko-KR" altLang="en-US" dirty="0"/>
              <a:t>박사학위 논문 급증</a:t>
            </a:r>
            <a:r>
              <a:rPr lang="en-US" altLang="ko-KR" dirty="0"/>
              <a:t>, </a:t>
            </a:r>
            <a:r>
              <a:rPr lang="ko-KR" altLang="en-US" dirty="0"/>
              <a:t>실험연구 증가</a:t>
            </a:r>
            <a:r>
              <a:rPr lang="en-US" altLang="ko-KR" dirty="0"/>
              <a:t>, </a:t>
            </a:r>
            <a:r>
              <a:rPr lang="ko-KR" altLang="en-US" dirty="0"/>
              <a:t>이론</a:t>
            </a:r>
            <a:r>
              <a:rPr lang="en-US" altLang="ko-KR" dirty="0"/>
              <a:t>/</a:t>
            </a:r>
            <a:r>
              <a:rPr lang="ko-KR" altLang="en-US" dirty="0"/>
              <a:t>모델 사용 시작                                                               </a:t>
            </a:r>
            <a:r>
              <a:rPr lang="en-US" altLang="ko-KR" dirty="0"/>
              <a:t>|</a:t>
            </a:r>
          </a:p>
          <a:p>
            <a:r>
              <a:rPr lang="en-US" altLang="ko-KR" dirty="0"/>
              <a:t>| 1980</a:t>
            </a:r>
            <a:r>
              <a:rPr lang="ko-KR" altLang="en-US" dirty="0"/>
              <a:t>년대 후반</a:t>
            </a:r>
            <a:r>
              <a:rPr lang="en-US" altLang="ko-KR" dirty="0"/>
              <a:t>~1990</a:t>
            </a:r>
            <a:r>
              <a:rPr lang="ko-KR" altLang="en-US" dirty="0"/>
              <a:t>년대 </a:t>
            </a:r>
            <a:r>
              <a:rPr lang="en-US" altLang="ko-KR" dirty="0"/>
              <a:t>| </a:t>
            </a:r>
            <a:r>
              <a:rPr lang="ko-KR" altLang="en-US" dirty="0"/>
              <a:t>다양한 연구방법</a:t>
            </a:r>
            <a:r>
              <a:rPr lang="en-US" altLang="ko-KR" dirty="0"/>
              <a:t>, </a:t>
            </a:r>
            <a:r>
              <a:rPr lang="ko-KR" altLang="en-US" dirty="0"/>
              <a:t>실험연구 중요성 부각</a:t>
            </a:r>
            <a:r>
              <a:rPr lang="en-US" altLang="ko-KR" dirty="0"/>
              <a:t>, </a:t>
            </a:r>
            <a:r>
              <a:rPr lang="ko-KR" altLang="en-US" dirty="0"/>
              <a:t>질적 연구 증가                                                                </a:t>
            </a:r>
            <a:r>
              <a:rPr lang="en-US" altLang="ko-KR" dirty="0"/>
              <a:t>|</a:t>
            </a:r>
          </a:p>
          <a:p>
            <a:r>
              <a:rPr lang="en-US" altLang="ko-KR" dirty="0"/>
              <a:t>| 2000</a:t>
            </a:r>
            <a:r>
              <a:rPr lang="ko-KR" altLang="en-US" dirty="0"/>
              <a:t>년대</a:t>
            </a:r>
            <a:r>
              <a:rPr lang="en-US" altLang="ko-KR" dirty="0"/>
              <a:t>~</a:t>
            </a:r>
            <a:r>
              <a:rPr lang="ko-KR" altLang="en-US" dirty="0"/>
              <a:t>현재 </a:t>
            </a:r>
            <a:r>
              <a:rPr lang="en-US" altLang="ko-KR" dirty="0"/>
              <a:t>| </a:t>
            </a:r>
            <a:r>
              <a:rPr lang="ko-KR" altLang="en-US" dirty="0"/>
              <a:t>양적 연구 주류</a:t>
            </a:r>
            <a:r>
              <a:rPr lang="en-US" altLang="ko-KR" dirty="0"/>
              <a:t>, </a:t>
            </a:r>
            <a:r>
              <a:rPr lang="ko-KR" altLang="en-US" dirty="0"/>
              <a:t>실험연구 증가</a:t>
            </a:r>
            <a:r>
              <a:rPr lang="en-US" altLang="ko-KR" dirty="0"/>
              <a:t>, </a:t>
            </a:r>
            <a:r>
              <a:rPr lang="ko-KR" altLang="en-US" dirty="0"/>
              <a:t>질적 연구 부족</a:t>
            </a:r>
            <a:r>
              <a:rPr lang="en-US" altLang="ko-KR" dirty="0"/>
              <a:t>, </a:t>
            </a:r>
            <a:r>
              <a:rPr lang="ko-KR" altLang="en-US" dirty="0"/>
              <a:t>연구 주제 다양화</a:t>
            </a:r>
            <a:r>
              <a:rPr lang="en-US" altLang="ko-KR" dirty="0"/>
              <a:t>, </a:t>
            </a:r>
            <a:r>
              <a:rPr lang="ko-KR" altLang="en-US" dirty="0"/>
              <a:t>국제 영향력 강화                                   </a:t>
            </a:r>
            <a:r>
              <a:rPr lang="en-US" altLang="ko-KR" dirty="0"/>
              <a:t>|</a:t>
            </a:r>
          </a:p>
          <a:p>
            <a:r>
              <a:rPr lang="en-US" altLang="ko-KR" dirty="0"/>
              <a:t>| 2010</a:t>
            </a:r>
            <a:r>
              <a:rPr lang="ko-KR" altLang="en-US" dirty="0"/>
              <a:t>년대 </a:t>
            </a:r>
            <a:r>
              <a:rPr lang="en-US" altLang="ko-KR" dirty="0"/>
              <a:t>| </a:t>
            </a:r>
            <a:r>
              <a:rPr lang="ko-KR" altLang="en-US" dirty="0"/>
              <a:t>설문조사 연구 감소</a:t>
            </a:r>
            <a:r>
              <a:rPr lang="en-US" altLang="ko-KR" dirty="0"/>
              <a:t>, </a:t>
            </a:r>
            <a:r>
              <a:rPr lang="ko-KR" altLang="en-US" dirty="0"/>
              <a:t>질적 연구 증가</a:t>
            </a:r>
            <a:r>
              <a:rPr lang="en-US" altLang="ko-KR" dirty="0"/>
              <a:t>, </a:t>
            </a:r>
            <a:r>
              <a:rPr lang="ko-KR" altLang="en-US" dirty="0"/>
              <a:t>연구 방법 다양화</a:t>
            </a:r>
            <a:r>
              <a:rPr lang="en-US" altLang="ko-KR" dirty="0"/>
              <a:t>, </a:t>
            </a:r>
            <a:r>
              <a:rPr lang="ko-KR" altLang="en-US" dirty="0"/>
              <a:t>국제 영향력 강화                                            </a:t>
            </a:r>
            <a:r>
              <a:rPr lang="en-US" altLang="ko-KR" dirty="0"/>
              <a:t>|</a:t>
            </a:r>
          </a:p>
          <a:p>
            <a:r>
              <a:rPr lang="en-US" altLang="ko-KR" dirty="0"/>
              <a:t>| </a:t>
            </a:r>
            <a:r>
              <a:rPr lang="ko-KR" altLang="en-US" dirty="0"/>
              <a:t>현재 현황 </a:t>
            </a:r>
            <a:r>
              <a:rPr lang="en-US" altLang="ko-KR" dirty="0"/>
              <a:t>| 99</a:t>
            </a:r>
            <a:r>
              <a:rPr lang="ko-KR" altLang="en-US" dirty="0"/>
              <a:t>개 기관 간호학 석사과정</a:t>
            </a:r>
            <a:r>
              <a:rPr lang="en-US" altLang="ko-KR" dirty="0"/>
              <a:t>, 55</a:t>
            </a:r>
            <a:r>
              <a:rPr lang="ko-KR" altLang="en-US" dirty="0"/>
              <a:t>개 기관 박사과정 개설</a:t>
            </a:r>
            <a:r>
              <a:rPr lang="en-US" altLang="ko-KR" dirty="0"/>
              <a:t>, </a:t>
            </a:r>
            <a:r>
              <a:rPr lang="ko-KR" altLang="en-US" dirty="0"/>
              <a:t>졸업자 증가</a:t>
            </a:r>
            <a:r>
              <a:rPr lang="en-US" altLang="ko-KR" dirty="0"/>
              <a:t>, </a:t>
            </a:r>
            <a:r>
              <a:rPr lang="ko-KR" altLang="en-US" dirty="0"/>
              <a:t>국내외 간호학술지 다수 발간</a:t>
            </a:r>
            <a:r>
              <a:rPr lang="en-US" altLang="ko-KR" dirty="0"/>
              <a:t>, </a:t>
            </a:r>
            <a:r>
              <a:rPr lang="ko-KR" altLang="en-US" dirty="0"/>
              <a:t>국제 인정상 받은 간호학술지 있음 </a:t>
            </a:r>
            <a:r>
              <a:rPr lang="en-US" altLang="ko-KR" dirty="0"/>
              <a:t>|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49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F69D3-2929-AE31-2F22-03FFEE9C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42238-92F2-5BD2-44C4-2EF8C2BA7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SCIE: Science Citation Index Expanded: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과학기술논문인용 색인</a:t>
            </a: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SSCI: Social Science citation Index: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사회과학논문인용 색인</a:t>
            </a:r>
          </a:p>
          <a:p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KCI: Korea Citation Index: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한국학술지인용 색인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16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DF216-2CA2-921B-A7C7-DB787627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DEBA1-58E9-75B7-BD68-92EAF905F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ko-KR" altLang="en-US" dirty="0"/>
              <a:t> 미국 간호연구 미래 방향 </a:t>
            </a:r>
            <a:r>
              <a:rPr lang="en-US" altLang="ko-KR" dirty="0"/>
              <a:t>(Polit</a:t>
            </a:r>
            <a:r>
              <a:rPr lang="ko-KR" altLang="en-US" dirty="0"/>
              <a:t>와 </a:t>
            </a:r>
            <a:r>
              <a:rPr lang="en-US" altLang="ko-KR" dirty="0"/>
              <a:t>Beck, 2021) | </a:t>
            </a:r>
            <a:r>
              <a:rPr lang="ko-KR" altLang="en-US" dirty="0"/>
              <a:t>국내 간호과학회의 비전 </a:t>
            </a:r>
            <a:r>
              <a:rPr lang="en-US" altLang="ko-KR" dirty="0"/>
              <a:t>(Cho, 2020) |</a:t>
            </a:r>
          </a:p>
          <a:p>
            <a:r>
              <a:rPr lang="en-US" altLang="ko-KR" dirty="0"/>
              <a:t>|-----------------------------------------------------|-----------------------------------------|</a:t>
            </a:r>
          </a:p>
          <a:p>
            <a:r>
              <a:rPr lang="en-US" altLang="ko-KR" dirty="0"/>
              <a:t>| - </a:t>
            </a:r>
            <a:r>
              <a:rPr lang="ko-KR" altLang="en-US" dirty="0"/>
              <a:t>근거기반간호 연구 계속 </a:t>
            </a:r>
            <a:r>
              <a:rPr lang="en-US" altLang="ko-KR" dirty="0"/>
              <a:t>- </a:t>
            </a:r>
            <a:r>
              <a:rPr lang="ko-KR" altLang="en-US" dirty="0"/>
              <a:t>체계적 문헌고찰 필요 </a:t>
            </a:r>
            <a:r>
              <a:rPr lang="en-US" altLang="ko-KR" dirty="0"/>
              <a:t>- </a:t>
            </a:r>
            <a:r>
              <a:rPr lang="ko-KR" altLang="en-US" dirty="0"/>
              <a:t>정밀 의료 관심 필요 </a:t>
            </a:r>
            <a:r>
              <a:rPr lang="en-US" altLang="ko-KR" dirty="0"/>
              <a:t>- </a:t>
            </a:r>
            <a:r>
              <a:rPr lang="ko-KR" altLang="en-US" dirty="0"/>
              <a:t>대상자 중심 간호연구 중요 </a:t>
            </a:r>
            <a:r>
              <a:rPr lang="en-US" altLang="ko-KR" dirty="0"/>
              <a:t>- </a:t>
            </a:r>
            <a:r>
              <a:rPr lang="ko-KR" altLang="en-US" dirty="0" err="1"/>
              <a:t>다학제간연구</a:t>
            </a:r>
            <a:r>
              <a:rPr lang="ko-KR" altLang="en-US" dirty="0"/>
              <a:t> 참여 </a:t>
            </a:r>
            <a:r>
              <a:rPr lang="en-US" altLang="ko-KR" dirty="0"/>
              <a:t>- </a:t>
            </a:r>
            <a:r>
              <a:rPr lang="ko-KR" altLang="en-US" dirty="0"/>
              <a:t>연구결과 현장 적용 격려 </a:t>
            </a:r>
            <a:r>
              <a:rPr lang="en-US" altLang="ko-KR" dirty="0"/>
              <a:t>| - </a:t>
            </a:r>
            <a:r>
              <a:rPr lang="ko-KR" altLang="en-US" dirty="0"/>
              <a:t>중개 연구로 지식</a:t>
            </a:r>
            <a:r>
              <a:rPr lang="en-US" altLang="ko-KR" dirty="0"/>
              <a:t>-</a:t>
            </a:r>
            <a:r>
              <a:rPr lang="ko-KR" altLang="en-US" dirty="0"/>
              <a:t>실무 연계 </a:t>
            </a:r>
            <a:r>
              <a:rPr lang="en-US" altLang="ko-KR" dirty="0"/>
              <a:t>- </a:t>
            </a:r>
            <a:r>
              <a:rPr lang="ko-KR" altLang="en-US" dirty="0"/>
              <a:t>데이터 사이언스와 </a:t>
            </a:r>
            <a:r>
              <a:rPr lang="ko-KR" altLang="en-US" dirty="0" err="1"/>
              <a:t>정보학기술</a:t>
            </a:r>
            <a:r>
              <a:rPr lang="ko-KR" altLang="en-US" dirty="0"/>
              <a:t> 활용 </a:t>
            </a:r>
            <a:r>
              <a:rPr lang="en-US" altLang="ko-KR" dirty="0"/>
              <a:t>- </a:t>
            </a:r>
            <a:r>
              <a:rPr lang="ko-KR" altLang="en-US" dirty="0" err="1"/>
              <a:t>생행동</a:t>
            </a:r>
            <a:r>
              <a:rPr lang="ko-KR" altLang="en-US" dirty="0"/>
              <a:t> 연구로 생활습관 변경</a:t>
            </a:r>
            <a:r>
              <a:rPr lang="en-US" altLang="ko-KR" dirty="0"/>
              <a:t>-</a:t>
            </a:r>
            <a:r>
              <a:rPr lang="ko-KR" altLang="en-US" dirty="0"/>
              <a:t>질 삶 평가 </a:t>
            </a:r>
            <a:r>
              <a:rPr lang="en-US" altLang="ko-KR" dirty="0"/>
              <a:t>- </a:t>
            </a:r>
            <a:r>
              <a:rPr lang="ko-KR" altLang="en-US" dirty="0"/>
              <a:t>현장 경험 기반 근거기반 연구 </a:t>
            </a:r>
            <a:r>
              <a:rPr lang="en-US" altLang="ko-KR" dirty="0"/>
              <a:t>|</a:t>
            </a:r>
          </a:p>
          <a:p>
            <a:endParaRPr lang="en-US" altLang="ko-KR" dirty="0"/>
          </a:p>
          <a:p>
            <a:r>
              <a:rPr lang="en-US" altLang="ko-KR" dirty="0"/>
              <a:t>**</a:t>
            </a:r>
            <a:r>
              <a:rPr lang="ko-KR" altLang="en-US" dirty="0"/>
              <a:t>간호사의 연구 역할**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논문 읽고 평가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간호문제 발견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결과 공유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직접 연구 참여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고급 연구 수행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협업</a:t>
            </a:r>
            <a:r>
              <a:rPr lang="en-US" altLang="ko-KR" dirty="0"/>
              <a:t>, </a:t>
            </a:r>
            <a:r>
              <a:rPr lang="ko-KR" altLang="en-US" dirty="0"/>
              <a:t>연구 지원 받아 연구 이끌기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모든 간호사 협력</a:t>
            </a:r>
            <a:r>
              <a:rPr lang="en-US" altLang="ko-KR" dirty="0"/>
              <a:t>, </a:t>
            </a:r>
            <a:r>
              <a:rPr lang="ko-KR" altLang="en-US" dirty="0"/>
              <a:t>부분적 연구 역할 담당</a:t>
            </a:r>
          </a:p>
          <a:p>
            <a:endParaRPr lang="ko-KR" altLang="en-US" dirty="0"/>
          </a:p>
          <a:p>
            <a:r>
              <a:rPr lang="ko-KR" altLang="en-US" dirty="0"/>
              <a:t>**연구의 필요성**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전문적인 실무 중요성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간호의 범주 규명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간호중재 효율성 입증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의사결정에 영향력</a:t>
            </a:r>
          </a:p>
          <a:p>
            <a:endParaRPr lang="ko-KR" altLang="en-US" dirty="0"/>
          </a:p>
          <a:p>
            <a:r>
              <a:rPr lang="ko-KR" altLang="en-US" dirty="0"/>
              <a:t>연구는 간호 전문직의 성장과 확대</a:t>
            </a:r>
            <a:r>
              <a:rPr lang="en-US" altLang="ko-KR" dirty="0"/>
              <a:t>, </a:t>
            </a:r>
            <a:r>
              <a:rPr lang="ko-KR" altLang="en-US" dirty="0"/>
              <a:t>실무에 </a:t>
            </a:r>
            <a:r>
              <a:rPr lang="ko-KR" altLang="en-US" dirty="0" err="1"/>
              <a:t>근거적</a:t>
            </a:r>
            <a:r>
              <a:rPr lang="ko-KR" altLang="en-US" dirty="0"/>
              <a:t> 결정력을 부여하며 간호의 범주를 확인하고 개선에 도움이 되며 효율적인 간호중재를 입증하고 </a:t>
            </a:r>
            <a:r>
              <a:rPr lang="ko-KR" altLang="en-US" dirty="0" err="1"/>
              <a:t>의사결정력을</a:t>
            </a:r>
            <a:r>
              <a:rPr lang="ko-KR" altLang="en-US" dirty="0"/>
              <a:t> 향상시킵니다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64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5C9BB-0E85-A6EF-3DB8-DFBE6855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05310A-AC94-C8D7-A148-06DC9F823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1)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근거기반간호의 배경 및 현황</a:t>
            </a:r>
            <a:endParaRPr lang="ko-KR" alt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근거기반간호는 근거기반실무의 원리를 간호 분야에 적용한 개념으로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이는 보건의료분야 전반에서 중요한 역할을 한다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근거기반실무의 필요성은 영국의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Archie Cochrane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의해 제기되었으며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이를 바탕으로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Cochrane Center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와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Cochrane Collaboration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설립되어 근거기반의사결정을 촉진하고 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근거기반실무는 보건의료서비스 향상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환자 결과 개선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의료비 절감 등의 이점을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가져다주며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근거기반간호는 이러한 원리를 간호 현장에 적용한다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2)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근거기반간호의 정의</a:t>
            </a:r>
            <a:endParaRPr lang="ko-KR" alt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근거기반간호는 최상의 과학적 근거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의료인의 임상적 전문성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환자의 선호도와 가치를 고려하여 간호실무를 수행하는 것으로 정의된다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이는 최상의 간호실무를 제공하기 위해 과학적 근거를 바탕으로 개인화된 환자 중심의 간호를 추구하는 것이 핵심이다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3)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근거의 생성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연구</a:t>
            </a:r>
            <a:endParaRPr lang="ko-KR" alt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간호연구는 간호실무에 적용할 근거를 생성하는 과정으로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연구결과를 실무에 중개하는 노력이 필요하다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하지만 연구결과가 실무에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적용되는데는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시간이 걸리며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간호사들의 근거기반실무 수준도 향상되어야 한다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4)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근거의 활용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근거기반간호</a:t>
            </a:r>
            <a:endParaRPr lang="ko-KR" alt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근거기반간호는 과학적 근거를 기반으로 간호실무를 수행하는 것으로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연구결과를 활용하여 최상의 간호를 제공한다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근거기반간호는 연구결과 뿐만 아니라 전문가 의견과 환자의 선호도 등을 고려하여 간호실무에 적용한다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5)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근거기반간호와 간호연구의 관련성</a:t>
            </a:r>
            <a:endParaRPr lang="ko-KR" alt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간호연구는 근거기반간호를 위한 근거를 제공하며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근거기반간호는 간호연구 결과를 실무에 적용하여 간호의 질을 향상시킨다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간호사들은 간호연구 능력과 근거기반간호 수행 능력을 함께 갖춰야 한다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20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73CD8-8C49-022B-1F2E-A04A85D1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17D5C-51D1-5EC5-2C85-C09CCC72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근거기반간호의 원리가 간호 분야에 확대적으로 적용된 개념은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? a)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과학기반간호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b)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경험기반간호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c)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근거기반간호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d)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전통적 간호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근거기반간호에서의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근거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란 무엇을 의미하는가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? a)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단기적 의사결정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b)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과학적 근거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c)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전문가 의견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d)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환자의 선호도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근거기반간호와 연구활용의 차이점은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? a)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연구결과를 실무에 적용하는 것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b)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연구결과 외에도 전문가 의견 등을 고려하는 것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c)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최상의 과학적 근거를 기반으로 간호실무를 수행하는 것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d)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근거기반간호에 포함되는 개념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근거기반간호의 주요 목적은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? a)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간호사의 비판적 사고 촉진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b)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간호의 질 향상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c)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연구결과의 중개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d)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간호의 경험 기반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근거기반간호와 간호연구의 관련성에 대한 설명 중 옳은 것은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? a)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간호연구는 근거기반간호의 목적을 달성하기 위해 필요하지 않다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b)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근거기반간호는 간호연구 결과를 무시하고 실무에 적용한다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c)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간호연구는 근거기반간호의 근거를 제공하며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근거기반간호는 간호연구 결과를 실무에 적용한다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d)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간호연구는 실무와 별개의 영역으로 간주된다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91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849</Words>
  <Application>Microsoft Office PowerPoint</Application>
  <PresentationFormat>와이드스크린</PresentationFormat>
  <Paragraphs>54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원순 김</dc:creator>
  <cp:lastModifiedBy>원순 김</cp:lastModifiedBy>
  <cp:revision>1</cp:revision>
  <dcterms:created xsi:type="dcterms:W3CDTF">2024-04-06T08:23:40Z</dcterms:created>
  <dcterms:modified xsi:type="dcterms:W3CDTF">2024-04-06T08:41:55Z</dcterms:modified>
</cp:coreProperties>
</file>