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3" r:id="rId4"/>
    <p:sldId id="284" r:id="rId5"/>
    <p:sldId id="277" r:id="rId6"/>
    <p:sldId id="285" r:id="rId7"/>
    <p:sldId id="288" r:id="rId8"/>
    <p:sldId id="278" r:id="rId9"/>
    <p:sldId id="289" r:id="rId10"/>
    <p:sldId id="290" r:id="rId11"/>
    <p:sldId id="286" r:id="rId12"/>
    <p:sldId id="280" r:id="rId13"/>
    <p:sldId id="281" r:id="rId14"/>
    <p:sldId id="282" r:id="rId15"/>
    <p:sldId id="275" r:id="rId16"/>
    <p:sldId id="287" r:id="rId17"/>
  </p:sldIdLst>
  <p:sldSz cx="9144000" cy="5143500" type="screen16x9"/>
  <p:notesSz cx="6858000" cy="9144000"/>
  <p:defaultTextStyle>
    <a:defPPr>
      <a:defRPr lang="ko-KR"/>
    </a:defPPr>
    <a:lvl1pPr marL="0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81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61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42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22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903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84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64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45" algn="l" defTabSz="81636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 autoAdjust="0"/>
    <p:restoredTop sz="81686" autoAdjust="0"/>
  </p:normalViewPr>
  <p:slideViewPr>
    <p:cSldViewPr snapToGrid="0">
      <p:cViewPr varScale="1">
        <p:scale>
          <a:sx n="96" d="100"/>
          <a:sy n="96" d="100"/>
        </p:scale>
        <p:origin x="150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C5673-269D-404F-8DEC-9F220A1F844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5B3FC-D824-45A7-A32F-AD715CBE3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1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7896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5792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73688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31585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9481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47377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05273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63169" algn="l" defTabSz="715792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topic is water park! There are </a:t>
            </a:r>
            <a:r>
              <a:rPr lang="ko-KR" altLang="en-US" dirty="0"/>
              <a:t>김수민 안치현 이혜미 정서윤 </a:t>
            </a:r>
            <a:r>
              <a:rPr lang="en-US" altLang="ko-KR" dirty="0"/>
              <a:t>in thi</a:t>
            </a:r>
            <a:r>
              <a:rPr lang="en-US" altLang="ko-KR" baseline="0" dirty="0"/>
              <a:t>s team;</a:t>
            </a:r>
          </a:p>
          <a:p>
            <a:r>
              <a:rPr lang="en-US" altLang="ko-KR" baseline="0" dirty="0"/>
              <a:t>We go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84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</a:t>
            </a:r>
            <a:r>
              <a:rPr lang="en-US" altLang="ko-KR" baseline="0" dirty="0"/>
              <a:t> team members likes </a:t>
            </a:r>
            <a:r>
              <a:rPr lang="en-US" altLang="ko-KR" baseline="0" dirty="0" err="1"/>
              <a:t>warterpark</a:t>
            </a:r>
            <a:r>
              <a:rPr lang="en-US" altLang="ko-KR" baseline="0" dirty="0"/>
              <a:t>.  </a:t>
            </a:r>
            <a:r>
              <a:rPr lang="en-US" altLang="ko-KR" dirty="0"/>
              <a:t>We waited too long for the rides in the past. So we didn’t play well! So</a:t>
            </a:r>
          </a:p>
          <a:p>
            <a:r>
              <a:rPr lang="en-US" altLang="ko-KR" dirty="0"/>
              <a:t>We think</a:t>
            </a:r>
            <a:r>
              <a:rPr lang="en-US" altLang="ko-KR" baseline="0" dirty="0"/>
              <a:t> about this problem! Solution was reservation of ride!</a:t>
            </a:r>
          </a:p>
          <a:p>
            <a:r>
              <a:rPr lang="en-US" altLang="ko-KR" baseline="0" dirty="0"/>
              <a:t>Other motivation is just prepayment. Because we have to refund ,If money left.</a:t>
            </a:r>
          </a:p>
          <a:p>
            <a:r>
              <a:rPr lang="en-US" altLang="ko-KR" baseline="0" dirty="0"/>
              <a:t>So we thought last-payment 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5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8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예약시스템 구비한 </a:t>
            </a:r>
            <a:r>
              <a:rPr lang="ko-KR" altLang="en-US" dirty="0" err="1"/>
              <a:t>워터파크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고객이 정보를 입력 시 고객번호와 비밀번호는 반드시 입력해야 한다</a:t>
            </a:r>
            <a:r>
              <a:rPr lang="en-US" altLang="ko-KR" dirty="0"/>
              <a:t>. </a:t>
            </a:r>
            <a:r>
              <a:rPr lang="ko-KR" altLang="en-US" dirty="0"/>
              <a:t>비밀번호는 </a:t>
            </a:r>
            <a:r>
              <a:rPr lang="en-US" altLang="ko-KR" dirty="0"/>
              <a:t>010</a:t>
            </a:r>
            <a:r>
              <a:rPr lang="ko-KR" altLang="en-US" dirty="0"/>
              <a:t>을 뺀 핸드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폰 번호를 입력해야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고객 한 명이 </a:t>
            </a:r>
            <a:r>
              <a:rPr lang="ko-KR" altLang="en-US" dirty="0" err="1"/>
              <a:t>락커</a:t>
            </a:r>
            <a:r>
              <a:rPr lang="ko-KR" altLang="en-US" dirty="0"/>
              <a:t> 여러 개를 예약할 수 있으며 이미 다른 사용자가 쓰고 있으면 선택이 안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퇴장할 때 고객번호와 비밀번호를 입력하면 고객정보가 테이블에서 없어진다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놀이기구 예약 시 고객번호와 비밀번호가 일치해야 예약시스템에 접근 할 수 있다</a:t>
            </a:r>
            <a:r>
              <a:rPr lang="en-US" altLang="ko-KR" dirty="0"/>
              <a:t>. </a:t>
            </a:r>
            <a:r>
              <a:rPr lang="ko-KR" altLang="en-US" dirty="0"/>
              <a:t>그리고 좌석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선택 시 이미 예약 된 자리면 좌석이 이미 예약되었다고 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빌리는 페이지로 가기 위해 고객번호와 비밀번호를 입력해야 한다</a:t>
            </a:r>
            <a:r>
              <a:rPr lang="en-US" altLang="ko-KR" dirty="0"/>
              <a:t>. </a:t>
            </a:r>
            <a:r>
              <a:rPr lang="ko-KR" altLang="en-US" dirty="0"/>
              <a:t>구명조끼와 튜브를 빌릴 때 하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나씩 빌리게 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음식을 구매하기 위해선 고객번호와 비밀번호를 입력해야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예약시스템까지 구비한 </a:t>
            </a:r>
            <a:r>
              <a:rPr lang="ko-KR" altLang="en-US" dirty="0" err="1"/>
              <a:t>워터파크다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현재 입장한 고객현황 </a:t>
            </a:r>
            <a:r>
              <a:rPr lang="en-US" altLang="ko-KR" dirty="0"/>
              <a:t>- </a:t>
            </a:r>
            <a:r>
              <a:rPr lang="ko-KR" altLang="en-US" dirty="0"/>
              <a:t>고객이 입력하는 모든 정보가 테이블에 들어간다</a:t>
            </a:r>
            <a:r>
              <a:rPr lang="en-US" altLang="ko-KR" dirty="0"/>
              <a:t>.  </a:t>
            </a:r>
            <a:r>
              <a:rPr lang="ko-KR" altLang="en-US" dirty="0"/>
              <a:t>비밀번호와 넘버는 꼭 표시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놀이기구현황 </a:t>
            </a:r>
            <a:r>
              <a:rPr lang="en-US" altLang="ko-KR" dirty="0"/>
              <a:t>-  </a:t>
            </a:r>
            <a:r>
              <a:rPr lang="ko-KR" altLang="en-US" dirty="0"/>
              <a:t>놀이기구 번호</a:t>
            </a:r>
            <a:r>
              <a:rPr lang="en-US" altLang="ko-KR" dirty="0"/>
              <a:t>,</a:t>
            </a:r>
            <a:r>
              <a:rPr lang="ko-KR" altLang="en-US" dirty="0"/>
              <a:t> 기구이름</a:t>
            </a:r>
            <a:r>
              <a:rPr lang="en-US" altLang="ko-KR" dirty="0"/>
              <a:t>, </a:t>
            </a:r>
            <a:r>
              <a:rPr lang="ko-KR" altLang="en-US" dirty="0"/>
              <a:t>현재운용여부</a:t>
            </a:r>
            <a:r>
              <a:rPr lang="en-US" altLang="ko-KR" dirty="0"/>
              <a:t>,</a:t>
            </a:r>
            <a:r>
              <a:rPr lang="ko-KR" altLang="en-US" dirty="0"/>
              <a:t> 난이도를 고객이 알 수 있게 표시해</a:t>
            </a:r>
            <a:endParaRPr lang="en-US" altLang="ko-KR" dirty="0"/>
          </a:p>
          <a:p>
            <a:r>
              <a:rPr lang="ko-KR" altLang="en-US" dirty="0"/>
              <a:t>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놀이기구 예약 </a:t>
            </a:r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ko-KR" altLang="en-US" dirty="0" err="1"/>
              <a:t>기구별</a:t>
            </a:r>
            <a:r>
              <a:rPr lang="ko-KR" altLang="en-US" dirty="0"/>
              <a:t> 좌석과 번호와 남은 좌석을 표시해준다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 err="1"/>
              <a:t>락커룸</a:t>
            </a:r>
            <a:r>
              <a:rPr lang="ko-KR" altLang="en-US" dirty="0"/>
              <a:t> </a:t>
            </a:r>
            <a:r>
              <a:rPr lang="en-US" altLang="ko-KR" dirty="0"/>
              <a:t>–  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후불제</a:t>
            </a:r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용품</a:t>
            </a:r>
            <a:r>
              <a:rPr lang="en-US" altLang="ko-KR" dirty="0"/>
              <a:t>&amp;</a:t>
            </a:r>
            <a:r>
              <a:rPr lang="ko-KR" altLang="en-US" dirty="0"/>
              <a:t>물건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2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 Info</a:t>
            </a:r>
            <a:r>
              <a:rPr lang="ko-KR" altLang="en-US" dirty="0"/>
              <a:t>에서  고객번호와 비밀번호를 입력하면 고객이 등록했던 정보와 예약한 놀이기구에 대한 정보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ko-KR" altLang="en-US" dirty="0" err="1"/>
              <a:t>를</a:t>
            </a:r>
            <a:r>
              <a:rPr lang="ko-KR" altLang="en-US" dirty="0"/>
              <a:t>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9.</a:t>
            </a:r>
            <a:r>
              <a:rPr lang="ko-KR" altLang="en-US" dirty="0"/>
              <a:t> 물품을 빌릴 때와 음식을 살 때 </a:t>
            </a:r>
            <a:r>
              <a:rPr lang="ko-KR" altLang="en-US" dirty="0" err="1"/>
              <a:t>락커를</a:t>
            </a:r>
            <a:r>
              <a:rPr lang="ko-KR" altLang="en-US" dirty="0"/>
              <a:t> 빌릴 때 등 고객번호와 비밀번호를 입력한 후엔 로그아웃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버튼을 눌러 세션을 풀어줘야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10.  </a:t>
            </a:r>
            <a:r>
              <a:rPr lang="ko-KR" altLang="en-US" dirty="0"/>
              <a:t>총 이용 금액은 후불제로 쓴 만큼 계속 누적되며 수시로 얼마를 썼는지 확인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6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컨셉션</a:t>
            </a:r>
            <a:r>
              <a:rPr lang="ko-KR" altLang="en-US" dirty="0"/>
              <a:t> </a:t>
            </a:r>
            <a:r>
              <a:rPr lang="ko-KR" altLang="en-US" dirty="0" err="1"/>
              <a:t>다이아그램이랑</a:t>
            </a:r>
            <a:r>
              <a:rPr lang="ko-KR" altLang="en-US" dirty="0"/>
              <a:t> 논리적 </a:t>
            </a:r>
            <a:r>
              <a:rPr lang="ko-KR" altLang="en-US" dirty="0" err="1"/>
              <a:t>넣어야함</a:t>
            </a:r>
            <a:r>
              <a:rPr lang="ko-KR" altLang="en-US" dirty="0"/>
              <a:t> </a:t>
            </a:r>
            <a:r>
              <a:rPr lang="ko-KR" altLang="en-US" dirty="0" err="1"/>
              <a:t>논리적ㄱ은</a:t>
            </a:r>
            <a:r>
              <a:rPr lang="ko-KR" altLang="en-US" dirty="0"/>
              <a:t> 넣음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3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3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3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5B3FC-D824-45A7-A32F-AD715CBE35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3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2100"/>
            </a:lvl1pPr>
            <a:lvl2pPr marL="394509" indent="0" algn="ctr">
              <a:buNone/>
              <a:defRPr sz="1700"/>
            </a:lvl2pPr>
            <a:lvl3pPr marL="789018" indent="0" algn="ctr">
              <a:buNone/>
              <a:defRPr sz="1600"/>
            </a:lvl3pPr>
            <a:lvl4pPr marL="1183527" indent="0" algn="ctr">
              <a:buNone/>
              <a:defRPr sz="1400"/>
            </a:lvl4pPr>
            <a:lvl5pPr marL="1578036" indent="0" algn="ctr">
              <a:buNone/>
              <a:defRPr sz="1400"/>
            </a:lvl5pPr>
            <a:lvl6pPr marL="1972545" indent="0" algn="ctr">
              <a:buNone/>
              <a:defRPr sz="1400"/>
            </a:lvl6pPr>
            <a:lvl7pPr marL="2367053" indent="0" algn="ctr">
              <a:buNone/>
              <a:defRPr sz="1400"/>
            </a:lvl7pPr>
            <a:lvl8pPr marL="2761563" indent="0" algn="ctr">
              <a:buNone/>
              <a:defRPr sz="1400"/>
            </a:lvl8pPr>
            <a:lvl9pPr marL="3156071" indent="0" algn="ctr">
              <a:buNone/>
              <a:defRPr sz="14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7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5"/>
            <a:ext cx="1971675" cy="43588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945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90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1835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78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72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670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61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56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2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3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5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509" indent="0">
              <a:buNone/>
              <a:defRPr sz="1700" b="1"/>
            </a:lvl2pPr>
            <a:lvl3pPr marL="789018" indent="0">
              <a:buNone/>
              <a:defRPr sz="1600" b="1"/>
            </a:lvl3pPr>
            <a:lvl4pPr marL="1183527" indent="0">
              <a:buNone/>
              <a:defRPr sz="1400" b="1"/>
            </a:lvl4pPr>
            <a:lvl5pPr marL="1578036" indent="0">
              <a:buNone/>
              <a:defRPr sz="1400" b="1"/>
            </a:lvl5pPr>
            <a:lvl6pPr marL="1972545" indent="0">
              <a:buNone/>
              <a:defRPr sz="1400" b="1"/>
            </a:lvl6pPr>
            <a:lvl7pPr marL="2367053" indent="0">
              <a:buNone/>
              <a:defRPr sz="1400" b="1"/>
            </a:lvl7pPr>
            <a:lvl8pPr marL="2761563" indent="0">
              <a:buNone/>
              <a:defRPr sz="1400" b="1"/>
            </a:lvl8pPr>
            <a:lvl9pPr marL="3156071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509" indent="0">
              <a:buNone/>
              <a:defRPr sz="1700" b="1"/>
            </a:lvl2pPr>
            <a:lvl3pPr marL="789018" indent="0">
              <a:buNone/>
              <a:defRPr sz="1600" b="1"/>
            </a:lvl3pPr>
            <a:lvl4pPr marL="1183527" indent="0">
              <a:buNone/>
              <a:defRPr sz="1400" b="1"/>
            </a:lvl4pPr>
            <a:lvl5pPr marL="1578036" indent="0">
              <a:buNone/>
              <a:defRPr sz="1400" b="1"/>
            </a:lvl5pPr>
            <a:lvl6pPr marL="1972545" indent="0">
              <a:buNone/>
              <a:defRPr sz="1400" b="1"/>
            </a:lvl6pPr>
            <a:lvl7pPr marL="2367053" indent="0">
              <a:buNone/>
              <a:defRPr sz="1400" b="1"/>
            </a:lvl7pPr>
            <a:lvl8pPr marL="2761563" indent="0">
              <a:buNone/>
              <a:defRPr sz="1400" b="1"/>
            </a:lvl8pPr>
            <a:lvl9pPr marL="3156071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7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0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00"/>
            </a:lvl1pPr>
            <a:lvl2pPr marL="394509" indent="0">
              <a:buNone/>
              <a:defRPr sz="1200"/>
            </a:lvl2pPr>
            <a:lvl3pPr marL="789018" indent="0">
              <a:buNone/>
              <a:defRPr sz="1000"/>
            </a:lvl3pPr>
            <a:lvl4pPr marL="1183527" indent="0">
              <a:buNone/>
              <a:defRPr sz="900"/>
            </a:lvl4pPr>
            <a:lvl5pPr marL="1578036" indent="0">
              <a:buNone/>
              <a:defRPr sz="900"/>
            </a:lvl5pPr>
            <a:lvl6pPr marL="1972545" indent="0">
              <a:buNone/>
              <a:defRPr sz="900"/>
            </a:lvl6pPr>
            <a:lvl7pPr marL="2367053" indent="0">
              <a:buNone/>
              <a:defRPr sz="900"/>
            </a:lvl7pPr>
            <a:lvl8pPr marL="2761563" indent="0">
              <a:buNone/>
              <a:defRPr sz="900"/>
            </a:lvl8pPr>
            <a:lvl9pPr marL="315607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0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800"/>
            </a:lvl1pPr>
            <a:lvl2pPr marL="394509" indent="0">
              <a:buNone/>
              <a:defRPr sz="2400"/>
            </a:lvl2pPr>
            <a:lvl3pPr marL="789018" indent="0">
              <a:buNone/>
              <a:defRPr sz="2100"/>
            </a:lvl3pPr>
            <a:lvl4pPr marL="1183527" indent="0">
              <a:buNone/>
              <a:defRPr sz="1700"/>
            </a:lvl4pPr>
            <a:lvl5pPr marL="1578036" indent="0">
              <a:buNone/>
              <a:defRPr sz="1700"/>
            </a:lvl5pPr>
            <a:lvl6pPr marL="1972545" indent="0">
              <a:buNone/>
              <a:defRPr sz="1700"/>
            </a:lvl6pPr>
            <a:lvl7pPr marL="2367053" indent="0">
              <a:buNone/>
              <a:defRPr sz="1700"/>
            </a:lvl7pPr>
            <a:lvl8pPr marL="2761563" indent="0">
              <a:buNone/>
              <a:defRPr sz="1700"/>
            </a:lvl8pPr>
            <a:lvl9pPr marL="3156071" indent="0">
              <a:buNone/>
              <a:defRPr sz="17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00"/>
            </a:lvl1pPr>
            <a:lvl2pPr marL="394509" indent="0">
              <a:buNone/>
              <a:defRPr sz="1200"/>
            </a:lvl2pPr>
            <a:lvl3pPr marL="789018" indent="0">
              <a:buNone/>
              <a:defRPr sz="1000"/>
            </a:lvl3pPr>
            <a:lvl4pPr marL="1183527" indent="0">
              <a:buNone/>
              <a:defRPr sz="900"/>
            </a:lvl4pPr>
            <a:lvl5pPr marL="1578036" indent="0">
              <a:buNone/>
              <a:defRPr sz="900"/>
            </a:lvl5pPr>
            <a:lvl6pPr marL="1972545" indent="0">
              <a:buNone/>
              <a:defRPr sz="900"/>
            </a:lvl6pPr>
            <a:lvl7pPr marL="2367053" indent="0">
              <a:buNone/>
              <a:defRPr sz="900"/>
            </a:lvl7pPr>
            <a:lvl8pPr marL="2761563" indent="0">
              <a:buNone/>
              <a:defRPr sz="900"/>
            </a:lvl8pPr>
            <a:lvl9pPr marL="315607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0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71579" tIns="35790" rIns="71579" bIns="3579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</p:spPr>
        <p:txBody>
          <a:bodyPr vert="horz" lIns="71579" tIns="35790" rIns="71579" bIns="357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71579" tIns="35790" rIns="71579" bIns="3579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564C-84E7-4425-900D-6C6C6BD0CB02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71579" tIns="35790" rIns="71579" bIns="3579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71579" tIns="35790" rIns="71579" bIns="3579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6033-3A1B-4024-80DD-5BCA501BB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9018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55" indent="-197255" algn="l" defTabSz="789018" rtl="0" eaLnBrk="1" latinLnBrk="1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763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6272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81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75290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69799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4308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58817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3326" indent="-197255" algn="l" defTabSz="789018" rtl="0" eaLnBrk="1" latinLnBrk="1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4509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89018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527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78036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2545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67053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1563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6071" algn="l" defTabSz="789018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ic.hongik.ac.kr/b_team/b_team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Y Jung\Desktop\표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2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57829" y="1545771"/>
            <a:ext cx="5181602" cy="1303385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Database System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  </a:t>
            </a:r>
            <a:r>
              <a:rPr lang="en-US" altLang="ko-KR" sz="3600" b="1" dirty="0">
                <a:solidFill>
                  <a:schemeClr val="accent1"/>
                </a:solidFill>
                <a:latin typeface="+mj-ea"/>
              </a:rPr>
              <a:t>-Jump into water-</a:t>
            </a:r>
            <a:endParaRPr lang="ko-KR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5714" y="3016053"/>
            <a:ext cx="3120179" cy="173427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18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     </a:t>
            </a:r>
            <a:r>
              <a:rPr lang="en-US" altLang="ko-KR" sz="1800" b="1" dirty="0">
                <a:latin typeface="+mj-ea"/>
                <a:ea typeface="+mj-ea"/>
              </a:rPr>
              <a:t>&lt;B_team7&gt;</a:t>
            </a:r>
          </a:p>
          <a:p>
            <a:r>
              <a:rPr lang="en-US" altLang="ko-KR" sz="1800" b="1" dirty="0">
                <a:latin typeface="+mj-ea"/>
                <a:ea typeface="+mj-ea"/>
              </a:rPr>
              <a:t>B584007  </a:t>
            </a:r>
            <a:r>
              <a:rPr lang="en-US" altLang="ko-KR" sz="1800" b="1" dirty="0" err="1">
                <a:latin typeface="+mj-ea"/>
                <a:ea typeface="+mj-ea"/>
              </a:rPr>
              <a:t>kim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latin typeface="+mj-ea"/>
                <a:ea typeface="+mj-ea"/>
              </a:rPr>
              <a:t>soo</a:t>
            </a:r>
            <a:r>
              <a:rPr lang="en-US" altLang="ko-KR" sz="1800" b="1" dirty="0">
                <a:latin typeface="+mj-ea"/>
                <a:ea typeface="+mj-ea"/>
              </a:rPr>
              <a:t> min</a:t>
            </a:r>
          </a:p>
          <a:p>
            <a:r>
              <a:rPr lang="en-US" altLang="ko-KR" sz="1800" b="1" dirty="0">
                <a:latin typeface="+mj-ea"/>
                <a:ea typeface="+mj-ea"/>
              </a:rPr>
              <a:t>B589040</a:t>
            </a:r>
            <a:r>
              <a:rPr lang="ko-KR" altLang="en-US" sz="1800" b="1" dirty="0">
                <a:latin typeface="+mj-ea"/>
                <a:ea typeface="+mj-ea"/>
              </a:rPr>
              <a:t>  </a:t>
            </a:r>
            <a:r>
              <a:rPr lang="en-US" altLang="ko-KR" sz="1800" b="1" dirty="0">
                <a:latin typeface="+mj-ea"/>
                <a:ea typeface="+mj-ea"/>
              </a:rPr>
              <a:t>Ahn chi </a:t>
            </a:r>
            <a:r>
              <a:rPr lang="en-US" altLang="ko-KR" sz="1800" b="1" dirty="0" err="1">
                <a:latin typeface="+mj-ea"/>
                <a:ea typeface="+mj-ea"/>
              </a:rPr>
              <a:t>hyun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b="1" dirty="0">
                <a:latin typeface="+mj-ea"/>
                <a:ea typeface="+mj-ea"/>
              </a:rPr>
              <a:t>B589058  Lee </a:t>
            </a:r>
            <a:r>
              <a:rPr lang="en-US" altLang="ko-KR" sz="1800" b="1" dirty="0" err="1">
                <a:latin typeface="+mj-ea"/>
                <a:ea typeface="+mj-ea"/>
              </a:rPr>
              <a:t>hye</a:t>
            </a:r>
            <a:r>
              <a:rPr lang="en-US" altLang="ko-KR" sz="1800" b="1" dirty="0">
                <a:latin typeface="+mj-ea"/>
                <a:ea typeface="+mj-ea"/>
              </a:rPr>
              <a:t> mi</a:t>
            </a:r>
          </a:p>
          <a:p>
            <a:r>
              <a:rPr lang="en-US" altLang="ko-KR" sz="1800" b="1" dirty="0">
                <a:latin typeface="+mj-ea"/>
                <a:ea typeface="+mj-ea"/>
              </a:rPr>
              <a:t>B589065  Jung </a:t>
            </a:r>
            <a:r>
              <a:rPr lang="en-US" altLang="ko-KR" sz="1800" b="1" dirty="0" err="1">
                <a:latin typeface="+mj-ea"/>
                <a:ea typeface="+mj-ea"/>
              </a:rPr>
              <a:t>seo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latin typeface="+mj-ea"/>
                <a:ea typeface="+mj-ea"/>
              </a:rPr>
              <a:t>yun</a:t>
            </a:r>
            <a:endParaRPr lang="en-US" altLang="ko-KR" sz="1800" b="1" dirty="0">
              <a:latin typeface="+mj-ea"/>
              <a:ea typeface="+mj-ea"/>
            </a:endParaRPr>
          </a:p>
          <a:p>
            <a:endParaRPr lang="en-US" altLang="ko-KR" sz="18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599" y="4111431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</a:rPr>
              <a:t>The number of visited the professor is 3</a:t>
            </a:r>
          </a:p>
          <a:p>
            <a:r>
              <a:rPr lang="en-US" altLang="ko-KR" sz="1800" b="1" dirty="0">
                <a:latin typeface="+mj-ea"/>
              </a:rPr>
              <a:t>The number of changing the diagram is 3</a:t>
            </a:r>
          </a:p>
        </p:txBody>
      </p:sp>
    </p:spTree>
    <p:extLst>
      <p:ext uri="{BB962C8B-B14F-4D97-AF65-F5344CB8AC3E}">
        <p14:creationId xmlns:p14="http://schemas.microsoft.com/office/powerpoint/2010/main" val="183379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00" y="-63500"/>
            <a:ext cx="7035800" cy="503166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2800" b="1" dirty="0">
                <a:latin typeface="+mj-ea"/>
              </a:rPr>
              <a:t>DB Composition - table 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" y="1422400"/>
            <a:ext cx="7290741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1422400"/>
            <a:ext cx="7423151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" y="1466850"/>
            <a:ext cx="7423150" cy="18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1414344"/>
            <a:ext cx="8016511" cy="17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7" y="1371600"/>
            <a:ext cx="7866043" cy="195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Y Jung\Desktop\본문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2700"/>
            <a:ext cx="1759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ea"/>
              </a:rPr>
              <a:t>Database</a:t>
            </a:r>
            <a:endParaRPr lang="ko-KR" altLang="en-US" sz="2800" b="1" dirty="0">
              <a:latin typeface="+mj-ea"/>
            </a:endParaRPr>
          </a:p>
          <a:p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1228039" y="2165747"/>
            <a:ext cx="66879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hlinkClick r:id="rId3"/>
              </a:rPr>
              <a:t>http://cic.hongik.ac.kr/b_team/b_team7/</a:t>
            </a:r>
            <a:endParaRPr lang="en-US" altLang="ko-KR" sz="3000" dirty="0"/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4168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7035800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3200" b="1" dirty="0">
                <a:latin typeface="+mj-ea"/>
              </a:rPr>
              <a:t>Expectation</a:t>
            </a:r>
            <a:endParaRPr lang="ko-KR" altLang="en-US" sz="29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2100" y="1524000"/>
            <a:ext cx="612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예약 시스템이 존재하여 놀이기구를 기다리지 않고 예약한 시간에 맞춰가면 탈 수 있어서</a:t>
            </a:r>
            <a:r>
              <a:rPr lang="en-US" altLang="ko-KR" dirty="0"/>
              <a:t> </a:t>
            </a:r>
            <a:r>
              <a:rPr lang="ko-KR" altLang="en-US" dirty="0"/>
              <a:t>시간낭비를 줄일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후불제 시스템을 도입하여 선불제의 단점인 남은 금액을 환불 </a:t>
            </a:r>
            <a:r>
              <a:rPr lang="ko-KR" altLang="en-US" dirty="0" err="1"/>
              <a:t>해야하는</a:t>
            </a:r>
            <a:r>
              <a:rPr lang="ko-KR" altLang="en-US" dirty="0"/>
              <a:t> </a:t>
            </a:r>
            <a:r>
              <a:rPr lang="ko-KR" altLang="en-US" dirty="0" err="1"/>
              <a:t>번거러움을</a:t>
            </a:r>
            <a:r>
              <a:rPr lang="ko-KR" altLang="en-US" dirty="0"/>
              <a:t> 없앨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고객이 원할 때마다 총 이용금액을 수시로 확인할 수 있어서 과소비를 막을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Y Jung\Desktop\본문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2263"/>
            <a:ext cx="7035800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3200" b="1" dirty="0">
                <a:latin typeface="+mj-ea"/>
              </a:rPr>
              <a:t>Problem</a:t>
            </a:r>
            <a:endParaRPr lang="ko-KR" altLang="en-US" sz="29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00" y="1244600"/>
            <a:ext cx="6972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테이블을 복잡하게 구성해서 </a:t>
            </a:r>
            <a:r>
              <a:rPr lang="ko-KR" altLang="en-US" dirty="0" err="1"/>
              <a:t>워터파크에</a:t>
            </a:r>
            <a:r>
              <a:rPr lang="ko-KR" altLang="en-US" dirty="0"/>
              <a:t> 필요한 각 기능을 하나씩 구현할 때 마다 어려움이 있었다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ko-KR" altLang="en-US" dirty="0" err="1"/>
              <a:t>쿼리문을</a:t>
            </a:r>
            <a:r>
              <a:rPr lang="ko-KR" altLang="en-US" dirty="0"/>
              <a:t> 작성 할 때 </a:t>
            </a:r>
            <a:r>
              <a:rPr lang="en-US" altLang="ko-KR" dirty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, </a:t>
            </a:r>
            <a:r>
              <a:rPr lang="ko-KR" altLang="en-US" dirty="0"/>
              <a:t>점 등 작은 기호들의 잔 실수가 많아서 매번 문제를 찾아내기 힘들었다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디비에서</a:t>
            </a:r>
            <a:r>
              <a:rPr lang="ko-KR" altLang="en-US" dirty="0"/>
              <a:t> 데이터를 불러오거나 홈페이지에서 불러온 값을 넣는 방법 같은 사소한 개념을 찾는데 시간이 많이 걸렸다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입력된 고객정보에 대해 세션을 유지하려고 많은 검색과 시도를 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87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Y Jung\Desktop\본문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7035800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3200" b="1" dirty="0">
                <a:latin typeface="+mj-ea"/>
              </a:rPr>
              <a:t>Conclusion</a:t>
            </a:r>
            <a:endParaRPr lang="ko-KR" altLang="en-US" sz="2900" b="1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800" y="1363246"/>
            <a:ext cx="752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예약 시스템에서 이미 예약된  놀이기구 좌석인지 확인 후 좌석예약이 되어 있으면</a:t>
            </a:r>
            <a:endParaRPr lang="en-US" altLang="ko-KR" dirty="0"/>
          </a:p>
          <a:p>
            <a:r>
              <a:rPr lang="ko-KR" altLang="en-US" dirty="0"/>
              <a:t>  예약이 불가하게 처리하는 부분에서 어려움을 겪고 많은 노력을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회원 정보를  한눈에 파악하기 위한 기능을 구현하여 수시로 회원정보를 확인할 수</a:t>
            </a:r>
            <a:endParaRPr lang="en-US" altLang="ko-KR" dirty="0"/>
          </a:p>
          <a:p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워터파크에서</a:t>
            </a:r>
            <a:r>
              <a:rPr lang="ko-KR" altLang="en-US" dirty="0"/>
              <a:t> 핵심 기능을 추출하여 구현하면서 관계가 있다는 것을 알게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03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Y Jung\Desktop\본문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4186" y="2297513"/>
            <a:ext cx="1609957" cy="1087942"/>
          </a:xfrm>
          <a:prstGeom prst="rect">
            <a:avLst/>
          </a:prstGeom>
          <a:noFill/>
        </p:spPr>
        <p:txBody>
          <a:bodyPr wrap="none" lIns="71579" tIns="35790" rIns="71579" bIns="35790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Q/A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2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Y Jung\Desktop\본문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30187" y="2297514"/>
            <a:ext cx="3440908" cy="1734272"/>
          </a:xfrm>
          <a:prstGeom prst="rect">
            <a:avLst/>
          </a:prstGeom>
          <a:noFill/>
        </p:spPr>
        <p:txBody>
          <a:bodyPr wrap="none" lIns="71579" tIns="35790" rIns="71579" bIns="35790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  Thank you</a:t>
            </a:r>
          </a:p>
          <a:p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0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Y Jung\Desktop\인덱스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82720" y="1581266"/>
            <a:ext cx="6759479" cy="2980768"/>
          </a:xfrm>
          <a:prstGeom prst="rect">
            <a:avLst/>
          </a:prstGeom>
        </p:spPr>
        <p:txBody>
          <a:bodyPr wrap="square" lIns="71579" tIns="35790" rIns="71579" bIns="3579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1.motivation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2.Role of member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3.Required list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4.DB Composition &amp; Diagram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5.Homepage &amp; DB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6.Expectation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7.Problem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8.Conculsion</a:t>
            </a:r>
          </a:p>
          <a:p>
            <a:r>
              <a:rPr lang="en-US" altLang="ko-KR" sz="2100" b="1" dirty="0">
                <a:latin typeface="+mj-ea"/>
                <a:ea typeface="+mj-ea"/>
              </a:rPr>
              <a:t>9.Q/A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41958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" y="82626"/>
            <a:ext cx="3811823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3200" b="1" dirty="0">
                <a:latin typeface="+mj-ea"/>
              </a:rPr>
              <a:t>motivation</a:t>
            </a:r>
            <a:endParaRPr lang="ko-KR" altLang="en-US" sz="32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49" y="1168400"/>
            <a:ext cx="77343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-A favorite place among the members of the group.</a:t>
            </a:r>
          </a:p>
          <a:p>
            <a:endParaRPr lang="en-US" altLang="ko-KR" sz="2800" dirty="0"/>
          </a:p>
          <a:p>
            <a:r>
              <a:rPr lang="en-US" altLang="ko-KR" sz="2800" dirty="0"/>
              <a:t>-We chose this theme to improve the missing parts of the Waterpark through Experience.</a:t>
            </a:r>
          </a:p>
          <a:p>
            <a:endParaRPr lang="en-US" altLang="ko-KR" sz="2800" dirty="0"/>
          </a:p>
          <a:p>
            <a:r>
              <a:rPr lang="en-US" altLang="ko-KR" sz="2800" dirty="0"/>
              <a:t>-We thought last-payment is better than prepayment.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80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0"/>
            <a:ext cx="6065479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3200" b="1" dirty="0"/>
              <a:t>Contribution of members</a:t>
            </a:r>
            <a:endParaRPr lang="ko-KR" altLang="ko-KR" sz="32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08589" y="2071475"/>
            <a:ext cx="541936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589" y="2855368"/>
            <a:ext cx="541936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8589" y="3688253"/>
            <a:ext cx="541936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589" y="1387377"/>
            <a:ext cx="5419364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Soomin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 : design homepage by using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php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set up session connection for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login&amp;logout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functions. Interlock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415" y="2953354"/>
            <a:ext cx="5419364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Hyemi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Lee : implement the reserve homepage , make a info. page interlock , helped insert query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211" y="2111776"/>
            <a:ext cx="5419364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Chihyun Ahn : configure relationship of entities, prevent duplicate reserving, deal with errors of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php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pages.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115" y="3753454"/>
            <a:ext cx="5419364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Seoyun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Jung : simple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php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implementation, make a ppt &amp; homepage.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D143D-8925-4052-8A6E-C63DF46A0826}"/>
              </a:ext>
            </a:extLst>
          </p:cNvPr>
          <p:cNvSpPr txBox="1"/>
          <p:nvPr/>
        </p:nvSpPr>
        <p:spPr>
          <a:xfrm>
            <a:off x="6599579" y="1470851"/>
            <a:ext cx="105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25%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3EEF3-7BC1-4197-9C71-A5A5D9E1D6B4}"/>
              </a:ext>
            </a:extLst>
          </p:cNvPr>
          <p:cNvSpPr txBox="1"/>
          <p:nvPr/>
        </p:nvSpPr>
        <p:spPr>
          <a:xfrm>
            <a:off x="6609523" y="2161467"/>
            <a:ext cx="105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25%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E9376-1CA3-404C-BB4A-6B4C893E1C56}"/>
              </a:ext>
            </a:extLst>
          </p:cNvPr>
          <p:cNvSpPr txBox="1"/>
          <p:nvPr/>
        </p:nvSpPr>
        <p:spPr>
          <a:xfrm>
            <a:off x="6629396" y="2942277"/>
            <a:ext cx="105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25%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F7B12-4402-4D72-84D0-F60E81D31DFA}"/>
              </a:ext>
            </a:extLst>
          </p:cNvPr>
          <p:cNvSpPr txBox="1"/>
          <p:nvPr/>
        </p:nvSpPr>
        <p:spPr>
          <a:xfrm>
            <a:off x="6629401" y="3688253"/>
            <a:ext cx="105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25%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812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4914900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3200" b="1" dirty="0">
                <a:latin typeface="+mj-ea"/>
              </a:rPr>
              <a:t>Required list</a:t>
            </a:r>
            <a:endParaRPr lang="ko-KR" altLang="en-US" sz="29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500" y="863599"/>
            <a:ext cx="350288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예약시스템 구비한 </a:t>
            </a:r>
            <a:r>
              <a:rPr lang="ko-KR" altLang="en-US" dirty="0" err="1"/>
              <a:t>워터파크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고객이 정보를 입력해야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고객</a:t>
            </a:r>
            <a:r>
              <a:rPr lang="en-US" altLang="ko-KR" dirty="0"/>
              <a:t>-&gt;</a:t>
            </a:r>
            <a:r>
              <a:rPr lang="ko-KR" altLang="en-US" dirty="0"/>
              <a:t>여러 개 </a:t>
            </a:r>
            <a:r>
              <a:rPr lang="ko-KR" altLang="en-US" dirty="0" err="1"/>
              <a:t>락커를</a:t>
            </a:r>
            <a:r>
              <a:rPr lang="ko-KR" altLang="en-US" dirty="0"/>
              <a:t> 빌릴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고객 퇴장기능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놀이기구 예약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용품 </a:t>
            </a:r>
            <a:r>
              <a:rPr lang="ko-KR" altLang="en-US" dirty="0" err="1"/>
              <a:t>렌트</a:t>
            </a:r>
            <a:r>
              <a:rPr lang="ko-KR" altLang="en-US" dirty="0"/>
              <a:t>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음식 구매 시스템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고객번호</a:t>
            </a:r>
            <a:r>
              <a:rPr lang="en-US" altLang="ko-KR" dirty="0"/>
              <a:t> , </a:t>
            </a:r>
            <a:r>
              <a:rPr lang="ko-KR" altLang="en-US" dirty="0"/>
              <a:t>비밀번호 </a:t>
            </a:r>
            <a:r>
              <a:rPr lang="en-US" altLang="ko-KR" dirty="0"/>
              <a:t>-&gt;</a:t>
            </a:r>
            <a:r>
              <a:rPr lang="ko-KR" altLang="en-US" dirty="0"/>
              <a:t>정보확인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86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3151"/>
            <a:ext cx="4914900" cy="564722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3200" b="1" dirty="0">
                <a:latin typeface="+mj-ea"/>
              </a:rPr>
              <a:t>Required list</a:t>
            </a:r>
            <a:endParaRPr lang="ko-KR" altLang="en-US" sz="29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71" y="1689099"/>
            <a:ext cx="4974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고객번호</a:t>
            </a:r>
            <a:r>
              <a:rPr lang="en-US" altLang="ko-KR" dirty="0"/>
              <a:t> , </a:t>
            </a:r>
            <a:r>
              <a:rPr lang="ko-KR" altLang="en-US" dirty="0"/>
              <a:t>비밀번호 </a:t>
            </a:r>
            <a:r>
              <a:rPr lang="en-US" altLang="ko-KR" dirty="0"/>
              <a:t>-&gt;</a:t>
            </a:r>
            <a:r>
              <a:rPr lang="ko-KR" altLang="en-US" dirty="0"/>
              <a:t>정보확인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</a:t>
            </a:r>
            <a:r>
              <a:rPr lang="ko-KR" altLang="en-US" dirty="0"/>
              <a:t> 구매</a:t>
            </a:r>
            <a:r>
              <a:rPr lang="en-US" altLang="ko-KR" dirty="0"/>
              <a:t>,</a:t>
            </a:r>
            <a:r>
              <a:rPr lang="ko-KR" altLang="en-US" dirty="0" err="1"/>
              <a:t>렌트</a:t>
            </a:r>
            <a:r>
              <a:rPr lang="ko-KR" altLang="en-US" dirty="0"/>
              <a:t> </a:t>
            </a:r>
            <a:r>
              <a:rPr lang="en-US" altLang="ko-KR" dirty="0"/>
              <a:t>-&gt;(</a:t>
            </a:r>
            <a:r>
              <a:rPr lang="ko-KR" altLang="en-US" dirty="0"/>
              <a:t>세션</a:t>
            </a:r>
            <a:r>
              <a:rPr lang="en-US" altLang="ko-KR" dirty="0"/>
              <a:t>)-&gt;</a:t>
            </a:r>
            <a:r>
              <a:rPr lang="ko-KR" altLang="en-US" dirty="0"/>
              <a:t>구매가능</a:t>
            </a:r>
            <a:r>
              <a:rPr lang="en-US" altLang="ko-KR" dirty="0"/>
              <a:t>,</a:t>
            </a:r>
            <a:r>
              <a:rPr lang="ko-KR" altLang="en-US" dirty="0" err="1"/>
              <a:t>렌트가능</a:t>
            </a:r>
            <a:r>
              <a:rPr lang="en-US" altLang="ko-KR" dirty="0"/>
              <a:t>-&gt;(</a:t>
            </a:r>
            <a:r>
              <a:rPr lang="ko-KR" altLang="en-US" dirty="0"/>
              <a:t>세션해제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10.  </a:t>
            </a:r>
            <a:r>
              <a:rPr lang="ko-KR" altLang="en-US" dirty="0"/>
              <a:t>고객의 사용내역 누적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74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00" y="-63500"/>
            <a:ext cx="7035800" cy="503166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2800" b="1" dirty="0">
                <a:latin typeface="+mj-ea"/>
              </a:rPr>
              <a:t>DB Diagram - </a:t>
            </a:r>
            <a:r>
              <a:rPr lang="en-US" altLang="ko-KR" sz="2000" b="1" dirty="0">
                <a:latin typeface="+mj-ea"/>
              </a:rPr>
              <a:t>logical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457199"/>
            <a:ext cx="6261099" cy="46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63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39667"/>
            <a:ext cx="7861300" cy="460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00" y="-63500"/>
            <a:ext cx="7035800" cy="503166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2800" b="1" dirty="0">
                <a:latin typeface="+mj-ea"/>
              </a:rPr>
              <a:t>DB Diagram - </a:t>
            </a:r>
            <a:r>
              <a:rPr lang="en-US" altLang="ko-KR" sz="2800" b="1" dirty="0" err="1">
                <a:latin typeface="+mj-ea"/>
              </a:rPr>
              <a:t>conceptial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3870" y="1695458"/>
            <a:ext cx="1238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락커배정</a:t>
            </a:r>
            <a:endParaRPr lang="ko-KR" alt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5101" y="3014246"/>
            <a:ext cx="889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5101" y="2914218"/>
            <a:ext cx="88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개인당</a:t>
            </a:r>
            <a:endParaRPr lang="en-US" altLang="ko-KR" sz="1300" dirty="0"/>
          </a:p>
          <a:p>
            <a:r>
              <a:rPr lang="ko-KR" altLang="en-US" sz="1300" dirty="0"/>
              <a:t>이용금액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8400" y="2345635"/>
            <a:ext cx="913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기구예약자관리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11701" y="1595431"/>
            <a:ext cx="88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예약한</a:t>
            </a:r>
            <a:endParaRPr lang="en-US" altLang="ko-KR" sz="1300" dirty="0"/>
          </a:p>
          <a:p>
            <a:r>
              <a:rPr lang="ko-KR" altLang="en-US" sz="1300" dirty="0"/>
              <a:t>정보관리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03901" y="978339"/>
            <a:ext cx="88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기구세부사항정보</a:t>
            </a:r>
            <a:endParaRPr lang="ko-KR" altLang="en-US" sz="13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600701" y="2545361"/>
            <a:ext cx="558799" cy="19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6159500" y="2571750"/>
            <a:ext cx="533401" cy="3424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84901" y="2575664"/>
            <a:ext cx="53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6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Y Jung\Desktop\본문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00" y="-63500"/>
            <a:ext cx="7035800" cy="503166"/>
          </a:xfrm>
          <a:prstGeom prst="rect">
            <a:avLst/>
          </a:prstGeom>
          <a:noFill/>
        </p:spPr>
        <p:txBody>
          <a:bodyPr wrap="square" lIns="71579" tIns="35790" rIns="71579" bIns="35790" rtlCol="0">
            <a:spAutoFit/>
          </a:bodyPr>
          <a:lstStyle/>
          <a:p>
            <a:r>
              <a:rPr lang="en-US" altLang="ko-KR" sz="2800" b="1" dirty="0">
                <a:latin typeface="+mj-ea"/>
              </a:rPr>
              <a:t>DB Composition - table 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1028700"/>
            <a:ext cx="7605714" cy="234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1138238"/>
            <a:ext cx="7464427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7" y="771932"/>
            <a:ext cx="7606506" cy="428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2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824</Words>
  <Application>Microsoft Office PowerPoint</Application>
  <PresentationFormat>화면 슬라이드 쇼(16:9)</PresentationFormat>
  <Paragraphs>148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이승희</dc:creator>
  <cp:lastModifiedBy>SOOMIN KIM</cp:lastModifiedBy>
  <cp:revision>98</cp:revision>
  <dcterms:created xsi:type="dcterms:W3CDTF">2014-10-29T06:01:21Z</dcterms:created>
  <dcterms:modified xsi:type="dcterms:W3CDTF">2017-12-18T09:17:57Z</dcterms:modified>
</cp:coreProperties>
</file>