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95" r:id="rId2"/>
    <p:sldId id="376" r:id="rId3"/>
    <p:sldId id="342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9" r:id="rId12"/>
    <p:sldId id="388" r:id="rId13"/>
    <p:sldId id="387" r:id="rId14"/>
    <p:sldId id="390" r:id="rId15"/>
    <p:sldId id="379" r:id="rId1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203" userDrawn="1">
          <p15:clr>
            <a:srgbClr val="A4A3A4"/>
          </p15:clr>
        </p15:guide>
        <p15:guide id="3" orient="horz" pos="981" userDrawn="1">
          <p15:clr>
            <a:srgbClr val="A4A3A4"/>
          </p15:clr>
        </p15:guide>
        <p15:guide id="5" pos="5388" userDrawn="1">
          <p15:clr>
            <a:srgbClr val="A4A3A4"/>
          </p15:clr>
        </p15:guide>
        <p15:guide id="6" pos="1850" userDrawn="1">
          <p15:clr>
            <a:srgbClr val="A4A3A4"/>
          </p15:clr>
        </p15:guide>
        <p15:guide id="7" pos="5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3E3"/>
    <a:srgbClr val="41A3EA"/>
    <a:srgbClr val="648EBC"/>
    <a:srgbClr val="0A2068"/>
    <a:srgbClr val="6598BB"/>
    <a:srgbClr val="93CDDD"/>
    <a:srgbClr val="E8E8E8"/>
    <a:srgbClr val="DDDDDD"/>
    <a:srgbClr val="EAEAEA"/>
    <a:srgbClr val="D4C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14" autoAdjust="0"/>
    <p:restoredTop sz="99022" autoAdjust="0"/>
  </p:normalViewPr>
  <p:slideViewPr>
    <p:cSldViewPr snapToObjects="1" showGuides="1">
      <p:cViewPr varScale="1">
        <p:scale>
          <a:sx n="70" d="100"/>
          <a:sy n="70" d="100"/>
        </p:scale>
        <p:origin x="620" y="52"/>
      </p:cViewPr>
      <p:guideLst>
        <p:guide orient="horz"/>
        <p:guide orient="horz" pos="3203"/>
        <p:guide orient="horz" pos="981"/>
        <p:guide pos="5388"/>
        <p:guide pos="1850"/>
        <p:guide pos="5261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-48"/>
    </p:cViewPr>
  </p:sorterViewPr>
  <p:notesViewPr>
    <p:cSldViewPr snapToObjects="1">
      <p:cViewPr varScale="1">
        <p:scale>
          <a:sx n="52" d="100"/>
          <a:sy n="52" d="100"/>
        </p:scale>
        <p:origin x="2688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2EBEF-2763-4C01-8F5B-927D475D06F2}" type="datetimeFigureOut">
              <a:rPr lang="ko-KR" altLang="en-US" smtClean="0"/>
              <a:pPr/>
              <a:t>2017-09-02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D2027-1211-49F2-88B3-02692AF06B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20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0A327-FC2A-45BC-BC3A-FB85F40E7187}" type="datetimeFigureOut">
              <a:rPr lang="ko-KR" altLang="en-US" smtClean="0"/>
              <a:pPr/>
              <a:t>2017-09-02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228EA-9C87-446E-A1B3-D82B73D7F5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3222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85" descr="UA-767 PBT_mini"/>
          <p:cNvPicPr>
            <a:picLocks noChangeAspect="1" noChangeArrowheads="1"/>
          </p:cNvPicPr>
          <p:nvPr userDrawn="1"/>
        </p:nvPicPr>
        <p:blipFill>
          <a:blip r:embed="rId2" cstate="print"/>
          <a:srcRect t="18201" b="22645"/>
          <a:stretch>
            <a:fillRect/>
          </a:stretch>
        </p:blipFill>
        <p:spPr bwMode="auto">
          <a:xfrm>
            <a:off x="5135661" y="5780108"/>
            <a:ext cx="1143008" cy="4572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5" descr="C:\Documents and Settings\user\바탕 화면\10\1020-포럼발표자료 (신사업추진단 김미정 과장)\그림4-2.pn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5090207" y="2071678"/>
            <a:ext cx="4500594" cy="4421640"/>
          </a:xfrm>
          <a:prstGeom prst="rect">
            <a:avLst/>
          </a:prstGeom>
          <a:noFill/>
        </p:spPr>
      </p:pic>
      <p:pic>
        <p:nvPicPr>
          <p:cNvPr id="7" name="그림 6" descr="hand-freez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453066" y="2214554"/>
            <a:ext cx="3369241" cy="39416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직사각형 18"/>
          <p:cNvSpPr/>
          <p:nvPr userDrawn="1"/>
        </p:nvSpPr>
        <p:spPr>
          <a:xfrm>
            <a:off x="7040563" y="2852738"/>
            <a:ext cx="649287" cy="144462"/>
          </a:xfrm>
          <a:prstGeom prst="rect">
            <a:avLst/>
          </a:prstGeom>
          <a:solidFill>
            <a:srgbClr val="3B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900" dirty="0"/>
          </a:p>
        </p:txBody>
      </p:sp>
      <p:pic>
        <p:nvPicPr>
          <p:cNvPr id="20" name="그림 19" descr="01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032810" y="3180016"/>
            <a:ext cx="2840512" cy="2700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그림 21" descr="submain1.jpg"/>
          <p:cNvPicPr>
            <a:picLocks noChangeAspect="1"/>
          </p:cNvPicPr>
          <p:nvPr userDrawn="1"/>
        </p:nvPicPr>
        <p:blipFill>
          <a:blip r:embed="rId6" cstate="print"/>
          <a:srcRect l="10817" r="80529"/>
          <a:stretch>
            <a:fillRect/>
          </a:stretch>
        </p:blipFill>
        <p:spPr>
          <a:xfrm>
            <a:off x="4708928" y="5427376"/>
            <a:ext cx="489118" cy="8477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3" name="그룹 21"/>
          <p:cNvGrpSpPr>
            <a:grpSpLocks/>
          </p:cNvGrpSpPr>
          <p:nvPr userDrawn="1"/>
        </p:nvGrpSpPr>
        <p:grpSpPr bwMode="auto">
          <a:xfrm>
            <a:off x="847725" y="2179640"/>
            <a:ext cx="5533997" cy="1005204"/>
            <a:chOff x="847698" y="1921820"/>
            <a:chExt cx="5534034" cy="1004878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847698" y="1945304"/>
              <a:ext cx="57150" cy="981394"/>
            </a:xfrm>
            <a:prstGeom prst="roundRect">
              <a:avLst/>
            </a:prstGeom>
            <a:solidFill>
              <a:srgbClr val="49B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>
                <a:latin typeface="+mn-ea"/>
              </a:endParaRPr>
            </a:p>
          </p:txBody>
        </p:sp>
        <p:sp>
          <p:nvSpPr>
            <p:cNvPr id="25" name="Rectangle 120"/>
            <p:cNvSpPr>
              <a:spLocks noChangeArrowheads="1"/>
            </p:cNvSpPr>
            <p:nvPr/>
          </p:nvSpPr>
          <p:spPr bwMode="auto">
            <a:xfrm>
              <a:off x="952446" y="1921820"/>
              <a:ext cx="5429286" cy="984565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defTabSz="365125">
                <a:defRPr/>
              </a:pPr>
              <a:r>
                <a:rPr lang="ko-KR" altLang="en-US" sz="3200" b="0" dirty="0" smtClean="0">
                  <a:solidFill>
                    <a:srgbClr val="41A3EA"/>
                  </a:solidFill>
                  <a:latin typeface="HY헤드라인M" pitchFamily="18" charset="-127"/>
                  <a:ea typeface="HY헤드라인M" pitchFamily="18" charset="-127"/>
                </a:rPr>
                <a:t>개발경력</a:t>
              </a:r>
              <a:endParaRPr lang="en-US" altLang="ko-KR" sz="3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  <a:p>
              <a:pPr defTabSz="365125">
                <a:defRPr/>
              </a:pPr>
              <a:r>
                <a:rPr lang="ko-KR" altLang="en-US" sz="32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포트폴리오</a:t>
              </a:r>
              <a:endParaRPr lang="en-US" altLang="ko-KR" sz="3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" name="타원 1"/>
          <p:cNvSpPr/>
          <p:nvPr userDrawn="1"/>
        </p:nvSpPr>
        <p:spPr>
          <a:xfrm>
            <a:off x="1100080" y="2080556"/>
            <a:ext cx="89529" cy="855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 userDrawn="1"/>
        </p:nvSpPr>
        <p:spPr>
          <a:xfrm>
            <a:off x="1526123" y="2084698"/>
            <a:ext cx="89529" cy="855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1934382" y="2077090"/>
            <a:ext cx="89529" cy="855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 userDrawn="1"/>
        </p:nvSpPr>
        <p:spPr>
          <a:xfrm>
            <a:off x="2330522" y="2077090"/>
            <a:ext cx="89529" cy="855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20"/>
          <p:cNvSpPr>
            <a:spLocks noChangeArrowheads="1"/>
          </p:cNvSpPr>
          <p:nvPr userDrawn="1"/>
        </p:nvSpPr>
        <p:spPr bwMode="auto">
          <a:xfrm>
            <a:off x="2184943" y="3363367"/>
            <a:ext cx="5429250" cy="307777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365125">
              <a:defRPr/>
            </a:pPr>
            <a:r>
              <a:rPr lang="en-US" altLang="ko-KR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이수민</a:t>
            </a:r>
            <a:r>
              <a:rPr lang="en-US" altLang="ko-KR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endParaRPr lang="en-US" altLang="ko-KR" sz="2000" b="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3920179" y="0"/>
            <a:ext cx="5991213" cy="65722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현대하모니 M" pitchFamily="18" charset="-127"/>
              <a:ea typeface="현대하모니 M" pitchFamily="18" charset="-127"/>
            </a:endParaRPr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3636894" y="66675"/>
            <a:ext cx="307994" cy="6724650"/>
            <a:chOff x="5178582" y="88668"/>
            <a:chExt cx="361655" cy="6680664"/>
          </a:xfrm>
        </p:grpSpPr>
        <p:pic>
          <p:nvPicPr>
            <p:cNvPr id="15" name="그림 14" descr="12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5178582" y="88668"/>
              <a:ext cx="361655" cy="6680664"/>
            </a:xfrm>
            <a:prstGeom prst="rect">
              <a:avLst/>
            </a:prstGeom>
          </p:spPr>
        </p:pic>
        <p:pic>
          <p:nvPicPr>
            <p:cNvPr id="18" name="그림 17" descr="12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5178582" y="88668"/>
              <a:ext cx="361655" cy="6680664"/>
            </a:xfrm>
            <a:prstGeom prst="rect">
              <a:avLst/>
            </a:prstGeom>
          </p:spPr>
        </p:pic>
      </p:grpSp>
      <p:sp>
        <p:nvSpPr>
          <p:cNvPr id="11" name="양쪽 모서리가 둥근 사각형 10"/>
          <p:cNvSpPr/>
          <p:nvPr userDrawn="1"/>
        </p:nvSpPr>
        <p:spPr>
          <a:xfrm rot="16200000">
            <a:off x="2301360" y="3411000"/>
            <a:ext cx="3240000" cy="36000"/>
          </a:xfrm>
          <a:prstGeom prst="round2SameRect">
            <a:avLst>
              <a:gd name="adj1" fmla="val 17073"/>
              <a:gd name="adj2" fmla="val 0"/>
            </a:avLst>
          </a:prstGeom>
          <a:solidFill>
            <a:srgbClr val="41A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현대하모니 M" pitchFamily="18" charset="-127"/>
              <a:ea typeface="현대하모니 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 flipV="1">
            <a:off x="0" y="-1"/>
            <a:ext cx="9906000" cy="83286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74"/>
          <p:cNvSpPr>
            <a:spLocks noChangeArrowheads="1"/>
          </p:cNvSpPr>
          <p:nvPr userDrawn="1"/>
        </p:nvSpPr>
        <p:spPr bwMode="auto">
          <a:xfrm>
            <a:off x="4654477" y="6711100"/>
            <a:ext cx="593798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defTabSz="847725" rtl="0" fontAlgn="base" latinLnBrk="1">
              <a:spcBef>
                <a:spcPct val="0"/>
              </a:spcBef>
              <a:spcAft>
                <a:spcPct val="0"/>
              </a:spcAft>
              <a:defRPr/>
            </a:pPr>
            <a:fld id="{7FB790D1-117A-40DD-9025-E3BD683706BB}" type="slidenum">
              <a:rPr kumimoji="1" lang="en-US" altLang="ko-KR" sz="800" b="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pPr algn="ctr" defTabSz="847725" rtl="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800" b="0" kern="120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pic>
        <p:nvPicPr>
          <p:cNvPr id="17" name="그림 16" descr="시안_6 copy.jpg"/>
          <p:cNvPicPr>
            <a:picLocks noChangeAspect="1"/>
          </p:cNvPicPr>
          <p:nvPr userDrawn="1"/>
        </p:nvPicPr>
        <p:blipFill>
          <a:blip r:embed="rId2" cstate="print"/>
          <a:srcRect b="4568"/>
          <a:stretch>
            <a:fillRect/>
          </a:stretch>
        </p:blipFill>
        <p:spPr>
          <a:xfrm>
            <a:off x="1524" y="0"/>
            <a:ext cx="9902952" cy="65447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 flipV="1">
            <a:off x="0" y="-1"/>
            <a:ext cx="9906000" cy="83286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74"/>
          <p:cNvSpPr>
            <a:spLocks noChangeArrowheads="1"/>
          </p:cNvSpPr>
          <p:nvPr userDrawn="1"/>
        </p:nvSpPr>
        <p:spPr bwMode="auto">
          <a:xfrm>
            <a:off x="4654477" y="6711100"/>
            <a:ext cx="593798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defTabSz="847725" rtl="0" fontAlgn="base" latinLnBrk="1">
              <a:spcBef>
                <a:spcPct val="0"/>
              </a:spcBef>
              <a:spcAft>
                <a:spcPct val="0"/>
              </a:spcAft>
              <a:defRPr/>
            </a:pPr>
            <a:fld id="{7FB790D1-117A-40DD-9025-E3BD683706BB}" type="slidenum">
              <a:rPr kumimoji="1" lang="en-US" altLang="ko-KR" sz="800" b="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rPr>
              <a:pPr algn="ctr" defTabSz="847725" rtl="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800" b="0" kern="120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pic>
        <p:nvPicPr>
          <p:cNvPr id="17" name="그림 16" descr="시안_6 copy.jpg"/>
          <p:cNvPicPr>
            <a:picLocks noChangeAspect="1"/>
          </p:cNvPicPr>
          <p:nvPr userDrawn="1"/>
        </p:nvPicPr>
        <p:blipFill>
          <a:blip r:embed="rId2" cstate="print"/>
          <a:srcRect b="4568"/>
          <a:stretch>
            <a:fillRect/>
          </a:stretch>
        </p:blipFill>
        <p:spPr>
          <a:xfrm>
            <a:off x="1524" y="0"/>
            <a:ext cx="9902952" cy="6544733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78501139"/>
              </p:ext>
            </p:extLst>
          </p:nvPr>
        </p:nvGraphicFramePr>
        <p:xfrm>
          <a:off x="685744" y="739612"/>
          <a:ext cx="8496944" cy="5713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176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96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경로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3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61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구성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60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상세설명</a:t>
                      </a:r>
                    </a:p>
                  </a:txBody>
                  <a:tcPr marL="90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193675" lvl="0" indent="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60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담당직무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193675" lvl="0" indent="0"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274491" y="782068"/>
            <a:ext cx="6885338" cy="266332"/>
          </a:xfrm>
          <a:prstGeom prst="rect">
            <a:avLst/>
          </a:prstGeom>
        </p:spPr>
        <p:txBody>
          <a:bodyPr/>
          <a:lstStyle>
            <a:lvl1pPr algn="l">
              <a:defRPr sz="1400" b="1"/>
            </a:lvl1pPr>
          </a:lstStyle>
          <a:p>
            <a:r>
              <a:rPr lang="ko-KR" altLang="en-US" dirty="0"/>
              <a:t>화면경로</a:t>
            </a: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0" hasCustomPrompt="1"/>
          </p:nvPr>
        </p:nvSpPr>
        <p:spPr>
          <a:xfrm>
            <a:off x="2275853" y="1147576"/>
            <a:ext cx="6883976" cy="27624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="1"/>
            </a:lvl1pPr>
          </a:lstStyle>
          <a:p>
            <a:pPr lvl="0"/>
            <a:r>
              <a:rPr lang="ko-KR" altLang="en-US" dirty="0"/>
              <a:t>화면기능</a:t>
            </a: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1"/>
          </p:nvPr>
        </p:nvSpPr>
        <p:spPr>
          <a:xfrm>
            <a:off x="2214526" y="5182080"/>
            <a:ext cx="6842930" cy="551176"/>
          </a:xfrm>
          <a:prstGeom prst="rect">
            <a:avLst/>
          </a:prstGeom>
        </p:spPr>
        <p:txBody>
          <a:bodyPr/>
          <a:lstStyle>
            <a:lvl1pPr marL="182563" indent="-182563">
              <a:buFont typeface="+mj-lt"/>
              <a:buAutoNum type="arabicPeriod"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25"/>
          <p:cNvSpPr>
            <a:spLocks noGrp="1"/>
          </p:cNvSpPr>
          <p:nvPr>
            <p:ph type="body" sz="quarter" idx="12"/>
          </p:nvPr>
        </p:nvSpPr>
        <p:spPr>
          <a:xfrm>
            <a:off x="2214526" y="5842891"/>
            <a:ext cx="6842930" cy="551176"/>
          </a:xfrm>
          <a:prstGeom prst="rect">
            <a:avLst/>
          </a:prstGeom>
        </p:spPr>
        <p:txBody>
          <a:bodyPr/>
          <a:lstStyle>
            <a:lvl1pPr marL="182563" indent="-182563">
              <a:buFont typeface="+mj-lt"/>
              <a:buAutoNum type="arabicPeriod"/>
              <a:defRPr sz="10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49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마지막 cop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2407" y="0"/>
            <a:ext cx="9141186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2" r:id="rId4"/>
    <p:sldLayoutId id="2147483656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smart-healthcare.kr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smart-healthcare.kr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8"/>
          <p:cNvSpPr txBox="1"/>
          <p:nvPr/>
        </p:nvSpPr>
        <p:spPr>
          <a:xfrm>
            <a:off x="666717" y="214290"/>
            <a:ext cx="56544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6</a:t>
            </a:r>
            <a:r>
              <a:rPr kumimoji="1" lang="en-US" altLang="ko-KR" sz="2400" b="1" dirty="0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. </a:t>
            </a:r>
            <a:r>
              <a:rPr kumimoji="1" lang="ko-KR" altLang="en-US" sz="2400" b="1" dirty="0" err="1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디지털헬스케어</a:t>
            </a:r>
            <a:endParaRPr kumimoji="1" lang="ko-KR" altLang="en-US" sz="2400" b="1" dirty="0">
              <a:ln w="12700">
                <a:noFill/>
              </a:ln>
              <a:gradFill>
                <a:gsLst>
                  <a:gs pos="0">
                    <a:srgbClr val="005A9E"/>
                  </a:gs>
                  <a:gs pos="100000">
                    <a:srgbClr val="007AD6"/>
                  </a:gs>
                </a:gsLst>
                <a:lin ang="5400000" scaled="1"/>
              </a:gra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디지털 </a:t>
            </a:r>
            <a:r>
              <a:rPr lang="ko-KR" altLang="en-US" dirty="0" err="1"/>
              <a:t>헬스케어</a:t>
            </a:r>
            <a:r>
              <a:rPr lang="ko-KR" altLang="en-US" dirty="0"/>
              <a:t> 웹사이트</a:t>
            </a:r>
            <a:r>
              <a:rPr lang="ko-KR" altLang="ko-KR" dirty="0"/>
              <a:t> 접속</a:t>
            </a:r>
            <a:r>
              <a:rPr lang="en-US" altLang="ko-KR" dirty="0" smtClean="0"/>
              <a:t>(</a:t>
            </a:r>
            <a:r>
              <a:rPr lang="en-US" altLang="ko-KR" dirty="0">
                <a:hlinkClick r:id="rId2"/>
              </a:rPr>
              <a:t>http://www.digitalhealth.go.kr/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보건진료소와 보건소 간 </a:t>
            </a:r>
            <a:r>
              <a:rPr lang="ko-KR" altLang="en-US" dirty="0" err="1" smtClean="0"/>
              <a:t>원격협진</a:t>
            </a:r>
            <a:r>
              <a:rPr lang="ko-KR" altLang="en-US" dirty="0" smtClean="0"/>
              <a:t> 웹사이트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latinLnBrk="0">
              <a:buNone/>
            </a:pPr>
            <a:r>
              <a:rPr lang="ko-KR" altLang="en-US" dirty="0" smtClean="0"/>
              <a:t>환자와 의사간 원격진료는 불법이지만 </a:t>
            </a:r>
            <a:endParaRPr lang="en-US" altLang="ko-KR" dirty="0" smtClean="0"/>
          </a:p>
          <a:p>
            <a:pPr marL="0" indent="0" latinLnBrk="0">
              <a:buNone/>
            </a:pPr>
            <a:r>
              <a:rPr lang="ko-KR" altLang="en-US" dirty="0" smtClean="0"/>
              <a:t>간호사와 환자가 </a:t>
            </a:r>
            <a:r>
              <a:rPr lang="ko-KR" altLang="en-US" dirty="0" err="1" smtClean="0"/>
              <a:t>같이있는</a:t>
            </a:r>
            <a:r>
              <a:rPr lang="ko-KR" altLang="en-US" dirty="0" smtClean="0"/>
              <a:t> 보건진료소와 의사가 있는 보건소는 </a:t>
            </a:r>
            <a:r>
              <a:rPr lang="ko-KR" altLang="en-US" dirty="0" err="1" smtClean="0"/>
              <a:t>원격협진이</a:t>
            </a:r>
            <a:r>
              <a:rPr lang="ko-KR" altLang="en-US" dirty="0" smtClean="0"/>
              <a:t> 가능하므로</a:t>
            </a:r>
            <a:endParaRPr lang="en-US" altLang="ko-KR" dirty="0" smtClean="0"/>
          </a:p>
          <a:p>
            <a:pPr marL="0" indent="0" latinLnBrk="0">
              <a:buNone/>
            </a:pPr>
            <a:r>
              <a:rPr lang="ko-KR" altLang="en-US" dirty="0" smtClean="0"/>
              <a:t>사전에 보건진료소에서 </a:t>
            </a:r>
            <a:r>
              <a:rPr lang="ko-KR" altLang="en-US" dirty="0" err="1" smtClean="0"/>
              <a:t>협진날짜를</a:t>
            </a:r>
            <a:r>
              <a:rPr lang="ko-KR" altLang="en-US" dirty="0" smtClean="0"/>
              <a:t> 예약하고 화상 </a:t>
            </a:r>
            <a:r>
              <a:rPr lang="ko-KR" altLang="en-US" dirty="0" err="1" smtClean="0"/>
              <a:t>협진할</a:t>
            </a:r>
            <a:r>
              <a:rPr lang="ko-KR" altLang="en-US" dirty="0" smtClean="0"/>
              <a:t> 수 있도록 돕는 웹사이트</a:t>
            </a:r>
            <a:endParaRPr lang="ko-KR" altLang="en-US" dirty="0"/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214526" y="6022282"/>
            <a:ext cx="6842930" cy="219687"/>
          </a:xfrm>
        </p:spPr>
        <p:txBody>
          <a:bodyPr/>
          <a:lstStyle/>
          <a:p>
            <a:pPr marL="0" indent="0" latinLnBrk="0">
              <a:buNone/>
            </a:pPr>
            <a:r>
              <a:rPr lang="ko-KR" altLang="en-US" dirty="0"/>
              <a:t>웹 서버 개발 </a:t>
            </a:r>
            <a:r>
              <a:rPr lang="en-US" altLang="ko-KR" dirty="0"/>
              <a:t>(</a:t>
            </a:r>
            <a:r>
              <a:rPr lang="ko-KR" altLang="en-US" dirty="0"/>
              <a:t>전자정부프레임워크</a:t>
            </a:r>
            <a:r>
              <a:rPr lang="en-US" altLang="ko-KR" dirty="0"/>
              <a:t>, Oracle </a:t>
            </a:r>
            <a:r>
              <a:rPr lang="ko-KR" altLang="en-US" dirty="0"/>
              <a:t>이용</a:t>
            </a:r>
            <a:r>
              <a:rPr lang="en-US" altLang="ko-KR" dirty="0"/>
              <a:t>) – </a:t>
            </a:r>
            <a:r>
              <a:rPr lang="ko-KR" altLang="en-US" dirty="0" err="1" smtClean="0"/>
              <a:t>협진메뉴</a:t>
            </a:r>
            <a:r>
              <a:rPr lang="ko-KR" altLang="en-US" dirty="0" smtClean="0"/>
              <a:t> 개발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화상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예약메뉴 개발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853" y="1573351"/>
            <a:ext cx="6741463" cy="346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7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8"/>
          <p:cNvSpPr txBox="1"/>
          <p:nvPr/>
        </p:nvSpPr>
        <p:spPr>
          <a:xfrm>
            <a:off x="666717" y="214290"/>
            <a:ext cx="56544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7</a:t>
            </a:r>
            <a:r>
              <a:rPr kumimoji="1" lang="en-US" altLang="ko-KR" sz="2400" b="1" dirty="0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. </a:t>
            </a:r>
            <a:r>
              <a:rPr kumimoji="1" lang="ko-KR" altLang="en-US" sz="2400" b="1" dirty="0" err="1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비트케어</a:t>
            </a:r>
            <a:endParaRPr kumimoji="1" lang="ko-KR" altLang="en-US" sz="2400" b="1" dirty="0">
              <a:ln w="12700">
                <a:noFill/>
              </a:ln>
              <a:gradFill>
                <a:gsLst>
                  <a:gs pos="0">
                    <a:srgbClr val="005A9E"/>
                  </a:gs>
                  <a:gs pos="100000">
                    <a:srgbClr val="007AD6"/>
                  </a:gs>
                </a:gsLst>
                <a:lin ang="5400000" scaled="1"/>
              </a:gra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미사용중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로컬서버로 실행해서 </a:t>
            </a:r>
            <a:r>
              <a:rPr lang="ko-KR" altLang="en-US" dirty="0" err="1" smtClean="0"/>
              <a:t>캡쳐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원격 모니터링 수가 인정되면 의원에서 사용할 웹사이트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latinLnBrk="0">
              <a:buNone/>
            </a:pPr>
            <a:r>
              <a:rPr lang="ko-KR" altLang="en-US" dirty="0" smtClean="0"/>
              <a:t>원격 모니터링 수가가 인정되면 의원에서 환자들이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사용해서 측정한 데이터를 가지고 의사가 피드백을 주고 수가를 받을 수 있도록 개발한 웹사이트</a:t>
            </a:r>
            <a:endParaRPr lang="ko-KR" altLang="en-US" dirty="0"/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214526" y="6022282"/>
            <a:ext cx="6842930" cy="219687"/>
          </a:xfrm>
        </p:spPr>
        <p:txBody>
          <a:bodyPr/>
          <a:lstStyle/>
          <a:p>
            <a:pPr marL="0" indent="0" latinLnBrk="0">
              <a:buNone/>
            </a:pPr>
            <a:r>
              <a:rPr lang="ko-KR" altLang="en-US" dirty="0"/>
              <a:t>웹 서버 개발 </a:t>
            </a:r>
            <a:r>
              <a:rPr lang="en-US" altLang="ko-KR" dirty="0" smtClean="0"/>
              <a:t>(Spring JSP, </a:t>
            </a:r>
            <a:r>
              <a:rPr lang="en-US" altLang="ko-KR" dirty="0"/>
              <a:t>Oracle </a:t>
            </a:r>
            <a:r>
              <a:rPr lang="ko-KR" altLang="en-US" dirty="0"/>
              <a:t>이용</a:t>
            </a:r>
            <a:r>
              <a:rPr lang="en-US" altLang="ko-KR" dirty="0"/>
              <a:t>) – </a:t>
            </a:r>
            <a:r>
              <a:rPr lang="ko-KR" altLang="en-US" dirty="0" smtClean="0"/>
              <a:t>환자관리 메뉴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메인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의료진 관리메뉴 개발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436" y="1521352"/>
            <a:ext cx="6321447" cy="356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8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8"/>
          <p:cNvSpPr txBox="1"/>
          <p:nvPr/>
        </p:nvSpPr>
        <p:spPr>
          <a:xfrm>
            <a:off x="666717" y="214290"/>
            <a:ext cx="56544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7</a:t>
            </a:r>
            <a:r>
              <a:rPr kumimoji="1" lang="en-US" altLang="ko-KR" sz="2400" b="1" dirty="0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. </a:t>
            </a:r>
            <a:r>
              <a:rPr kumimoji="1" lang="ko-KR" altLang="en-US" sz="2400" b="1" dirty="0" err="1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비트케어</a:t>
            </a:r>
            <a:endParaRPr kumimoji="1" lang="ko-KR" altLang="en-US" sz="2400" b="1" dirty="0">
              <a:ln w="12700">
                <a:noFill/>
              </a:ln>
              <a:gradFill>
                <a:gsLst>
                  <a:gs pos="0">
                    <a:srgbClr val="005A9E"/>
                  </a:gs>
                  <a:gs pos="100000">
                    <a:srgbClr val="007AD6"/>
                  </a:gs>
                </a:gsLst>
                <a:lin ang="5400000" scaled="1"/>
              </a:gra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플레이스토어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버전 다운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2216696" y="1147576"/>
            <a:ext cx="7069635" cy="276248"/>
          </a:xfrm>
        </p:spPr>
        <p:txBody>
          <a:bodyPr/>
          <a:lstStyle/>
          <a:p>
            <a:r>
              <a:rPr lang="ko-KR" altLang="en-US" dirty="0" smtClean="0"/>
              <a:t>만성질환 관리를 위한 </a:t>
            </a:r>
            <a:r>
              <a:rPr lang="ko-KR" altLang="en-US" dirty="0" err="1" smtClean="0"/>
              <a:t>안드로이드</a:t>
            </a:r>
            <a:r>
              <a:rPr lang="en-US" altLang="ko-KR" dirty="0"/>
              <a:t> </a:t>
            </a:r>
            <a:r>
              <a:rPr lang="ko-KR" altLang="en-US" dirty="0" smtClean="0"/>
              <a:t>애플리케이션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만성질환 환자들이 수첩대신 사용할 수 있으며 연계 된 병원이 있으면 의료진 피드백을 받아 볼 수 있음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안드로이드</a:t>
            </a:r>
            <a:r>
              <a:rPr lang="ko-KR" altLang="en-US" dirty="0" smtClean="0"/>
              <a:t> 버전과 </a:t>
            </a:r>
            <a:r>
              <a:rPr lang="en-US" altLang="ko-KR" dirty="0" err="1" smtClean="0"/>
              <a:t>ios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버전 동일한 디자인으로 개발했지만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재직 중인 회사의 </a:t>
            </a:r>
            <a:r>
              <a:rPr lang="en-US" altLang="ko-KR" dirty="0" smtClean="0"/>
              <a:t>CEO </a:t>
            </a:r>
            <a:r>
              <a:rPr lang="ko-KR" altLang="en-US" dirty="0" smtClean="0"/>
              <a:t>의견을 반영해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현재 </a:t>
            </a:r>
            <a:r>
              <a:rPr lang="ko-KR" altLang="en-US" dirty="0" err="1" smtClean="0"/>
              <a:t>안드로이드부터</a:t>
            </a:r>
            <a:r>
              <a:rPr lang="ko-KR" altLang="en-US" dirty="0" smtClean="0"/>
              <a:t> 디자인 수정 중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214526" y="6022282"/>
            <a:ext cx="6842930" cy="219687"/>
          </a:xfrm>
        </p:spPr>
        <p:txBody>
          <a:bodyPr/>
          <a:lstStyle/>
          <a:p>
            <a:pPr marL="0" indent="0" latinLnBrk="0">
              <a:buNone/>
            </a:pPr>
            <a:r>
              <a:rPr lang="ko-KR" altLang="en-US" dirty="0" err="1" smtClean="0"/>
              <a:t>안드로이드</a:t>
            </a:r>
            <a:r>
              <a:rPr lang="ko-KR" altLang="en-US" dirty="0" smtClean="0"/>
              <a:t> 스튜디오</a:t>
            </a:r>
            <a:r>
              <a:rPr lang="en-US" altLang="ko-KR" dirty="0" smtClean="0"/>
              <a:t>(Java)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홈 메뉴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설정 메뉴</a:t>
            </a:r>
            <a:r>
              <a:rPr lang="en-US" altLang="ko-KR" dirty="0"/>
              <a:t> </a:t>
            </a:r>
            <a:r>
              <a:rPr lang="ko-KR" altLang="en-US" dirty="0" smtClean="0"/>
              <a:t>개발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 화면 </a:t>
            </a:r>
            <a:r>
              <a:rPr lang="ko-KR" altLang="en-US" dirty="0" err="1" smtClean="0"/>
              <a:t>퍼블리싱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979" y="1503893"/>
            <a:ext cx="1954351" cy="347612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132" y="1503734"/>
            <a:ext cx="1973640" cy="350944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536" y="1511135"/>
            <a:ext cx="1953061" cy="350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4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8"/>
          <p:cNvSpPr txBox="1"/>
          <p:nvPr/>
        </p:nvSpPr>
        <p:spPr>
          <a:xfrm>
            <a:off x="666717" y="214290"/>
            <a:ext cx="56544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7</a:t>
            </a:r>
            <a:r>
              <a:rPr kumimoji="1" lang="en-US" altLang="ko-KR" sz="2400" b="1" dirty="0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. </a:t>
            </a:r>
            <a:r>
              <a:rPr kumimoji="1" lang="ko-KR" altLang="en-US" sz="2400" b="1" dirty="0" err="1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비트케어</a:t>
            </a:r>
            <a:endParaRPr kumimoji="1" lang="ko-KR" altLang="en-US" sz="2400" b="1" dirty="0">
              <a:ln w="12700">
                <a:noFill/>
              </a:ln>
              <a:gradFill>
                <a:gsLst>
                  <a:gs pos="0">
                    <a:srgbClr val="005A9E"/>
                  </a:gs>
                  <a:gs pos="100000">
                    <a:srgbClr val="007AD6"/>
                  </a:gs>
                </a:gsLst>
                <a:lin ang="5400000" scaled="1"/>
              </a:gra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앱</a:t>
            </a:r>
            <a:r>
              <a:rPr lang="ko-KR" altLang="en-US" dirty="0" smtClean="0"/>
              <a:t> 스토어 </a:t>
            </a:r>
            <a:r>
              <a:rPr lang="en-US" altLang="ko-KR" dirty="0" err="1" smtClean="0"/>
              <a:t>ios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버전 다운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2216696" y="1147576"/>
            <a:ext cx="7069635" cy="276248"/>
          </a:xfrm>
        </p:spPr>
        <p:txBody>
          <a:bodyPr/>
          <a:lstStyle/>
          <a:p>
            <a:r>
              <a:rPr lang="ko-KR" altLang="en-US" dirty="0" smtClean="0"/>
              <a:t>만성질환 관리를 위한 </a:t>
            </a:r>
            <a:r>
              <a:rPr lang="en-US" altLang="ko-KR" dirty="0" err="1" smtClean="0"/>
              <a:t>ios</a:t>
            </a:r>
            <a:r>
              <a:rPr lang="ko-KR" altLang="en-US" dirty="0" smtClean="0"/>
              <a:t> 애플리케이션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만성질환 환자들이 수첩대신 사용할 수 있으며 연계 된 병원이 있으면 의료진 피드백을 받아 볼 수 있음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안드로이드</a:t>
            </a:r>
            <a:r>
              <a:rPr lang="ko-KR" altLang="en-US" dirty="0" smtClean="0"/>
              <a:t> 버전과 </a:t>
            </a:r>
            <a:r>
              <a:rPr lang="en-US" altLang="ko-KR" dirty="0" err="1" smtClean="0"/>
              <a:t>ios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버전 동일한 디자인으로 개발했지만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재직 중인 회사의 </a:t>
            </a:r>
            <a:r>
              <a:rPr lang="en-US" altLang="ko-KR" dirty="0" smtClean="0"/>
              <a:t>CEO </a:t>
            </a:r>
            <a:r>
              <a:rPr lang="ko-KR" altLang="en-US" dirty="0" smtClean="0"/>
              <a:t>의견을 반영해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현재 </a:t>
            </a:r>
            <a:r>
              <a:rPr lang="ko-KR" altLang="en-US" dirty="0" err="1" smtClean="0"/>
              <a:t>안드로이드부터</a:t>
            </a:r>
            <a:r>
              <a:rPr lang="ko-KR" altLang="en-US" dirty="0" smtClean="0"/>
              <a:t> 디자인 수정 중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214526" y="6022282"/>
            <a:ext cx="6842930" cy="219687"/>
          </a:xfrm>
        </p:spPr>
        <p:txBody>
          <a:bodyPr/>
          <a:lstStyle/>
          <a:p>
            <a:pPr marL="0" indent="0" latinLnBrk="0">
              <a:buNone/>
            </a:pPr>
            <a:r>
              <a:rPr lang="en-US" altLang="ko-KR" dirty="0" err="1" smtClean="0"/>
              <a:t>Xcode</a:t>
            </a:r>
            <a:r>
              <a:rPr lang="en-US" altLang="ko-KR" dirty="0" smtClean="0"/>
              <a:t>(swift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내역 메뉴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메시지 메뉴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 메뉴 개발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 화면 </a:t>
            </a:r>
            <a:r>
              <a:rPr lang="ko-KR" altLang="en-US" dirty="0" err="1" smtClean="0"/>
              <a:t>퍼블리싱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484" y="1523000"/>
            <a:ext cx="2002728" cy="35621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944" y="1523000"/>
            <a:ext cx="2002727" cy="356218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671" y="1523000"/>
            <a:ext cx="1944997" cy="356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9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8"/>
          <p:cNvSpPr txBox="1"/>
          <p:nvPr/>
        </p:nvSpPr>
        <p:spPr>
          <a:xfrm>
            <a:off x="666717" y="214290"/>
            <a:ext cx="56544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8</a:t>
            </a:r>
            <a:r>
              <a:rPr kumimoji="1" lang="en-US" altLang="ko-KR" sz="2400" b="1" dirty="0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. M-</a:t>
            </a:r>
            <a:r>
              <a:rPr kumimoji="1" lang="en-US" altLang="ko-KR" sz="2400" b="1" dirty="0" err="1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Doumi</a:t>
            </a:r>
            <a:endParaRPr kumimoji="1" lang="ko-KR" altLang="en-US" sz="2400" b="1" dirty="0">
              <a:ln w="12700">
                <a:noFill/>
              </a:ln>
              <a:gradFill>
                <a:gsLst>
                  <a:gs pos="0">
                    <a:srgbClr val="005A9E"/>
                  </a:gs>
                  <a:gs pos="100000">
                    <a:srgbClr val="007AD6"/>
                  </a:gs>
                </a:gsLst>
                <a:lin ang="5400000" scaled="1"/>
              </a:gra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ios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버전 </a:t>
            </a:r>
            <a:r>
              <a:rPr lang="ko-KR" altLang="en-US" dirty="0" smtClean="0"/>
              <a:t>개발 진행 중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미완료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2216696" y="1147576"/>
            <a:ext cx="7069635" cy="276248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 병원에서 이용 가능한 환자용 </a:t>
            </a:r>
            <a:r>
              <a:rPr lang="en-US" altLang="ko-KR" dirty="0" err="1" smtClean="0"/>
              <a:t>ios</a:t>
            </a:r>
            <a:r>
              <a:rPr lang="ko-KR" altLang="en-US" dirty="0" smtClean="0"/>
              <a:t> </a:t>
            </a:r>
            <a:r>
              <a:rPr lang="ko-KR" altLang="en-US" dirty="0" smtClean="0"/>
              <a:t>애플리케이션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환자가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병원에 방문해서 진료받을 때 사용하는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애플리케이션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모바일로</a:t>
            </a:r>
            <a:r>
              <a:rPr lang="ko-KR" altLang="en-US" dirty="0" smtClean="0"/>
              <a:t> 진료 가능한 의료진을 선택해서 예약이 가능하고 방문 시 </a:t>
            </a:r>
            <a:r>
              <a:rPr lang="ko-KR" altLang="en-US" dirty="0" err="1" smtClean="0"/>
              <a:t>모바일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</a:t>
            </a:r>
            <a:r>
              <a:rPr lang="ko-KR" altLang="en-US" dirty="0" smtClean="0"/>
              <a:t>접수 번호표 발급이 가능하며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처방내역을 확인가능하고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진료비 수납이 가능하도록 하는 등 시간을 절약해주고 편리하게 병원이용이 가능</a:t>
            </a:r>
            <a:endParaRPr lang="ko-KR" altLang="en-US" dirty="0"/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214526" y="6022282"/>
            <a:ext cx="6842930" cy="219687"/>
          </a:xfrm>
        </p:spPr>
        <p:txBody>
          <a:bodyPr/>
          <a:lstStyle/>
          <a:p>
            <a:pPr marL="0" indent="0" latinLnBrk="0">
              <a:buNone/>
            </a:pPr>
            <a:r>
              <a:rPr lang="en-US" altLang="ko-KR" dirty="0" err="1" smtClean="0"/>
              <a:t>Xc</a:t>
            </a:r>
            <a:r>
              <a:rPr lang="en-US" altLang="ko-KR" dirty="0" err="1"/>
              <a:t>o</a:t>
            </a:r>
            <a:r>
              <a:rPr lang="en-US" altLang="ko-KR" dirty="0" err="1" smtClean="0"/>
              <a:t>de</a:t>
            </a:r>
            <a:r>
              <a:rPr lang="en-US" altLang="ko-KR" dirty="0" smtClean="0"/>
              <a:t>(swift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) </a:t>
            </a:r>
            <a:r>
              <a:rPr lang="ko-KR" altLang="en-US" dirty="0"/>
              <a:t>이</a:t>
            </a:r>
            <a:r>
              <a:rPr lang="ko-KR" altLang="en-US" dirty="0" smtClean="0"/>
              <a:t>용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홈메뉴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건강수첩 메뉴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진료기록 메뉴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 화면 </a:t>
            </a:r>
            <a:r>
              <a:rPr lang="ko-KR" altLang="en-US" dirty="0" err="1" smtClean="0"/>
              <a:t>퍼블리싱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307" y="1542985"/>
            <a:ext cx="1999857" cy="347019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936" y="1542424"/>
            <a:ext cx="1999857" cy="34707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565" y="1536436"/>
            <a:ext cx="1999857" cy="346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/>
        </p:nvSpPr>
        <p:spPr>
          <a:xfrm>
            <a:off x="467544" y="2852936"/>
            <a:ext cx="7200000" cy="1440000"/>
          </a:xfrm>
          <a:prstGeom prst="rect">
            <a:avLst/>
          </a:prstGeom>
        </p:spPr>
        <p:txBody>
          <a:bodyPr lIns="0" tIns="0" rIns="0" bIns="0"/>
          <a:lstStyle>
            <a:lvl1pPr marL="391146" indent="-391146" algn="l" defTabSz="1043056" rtl="0" eaLnBrk="1" latinLnBrk="1" hangingPunct="1">
              <a:lnSpc>
                <a:spcPts val="5000"/>
              </a:lnSpc>
              <a:spcBef>
                <a:spcPct val="20000"/>
              </a:spcBef>
              <a:buFont typeface="Arial" pitchFamily="34" charset="0"/>
              <a:buNone/>
              <a:defRPr sz="6500" b="1" kern="1200" spc="0" baseline="0">
                <a:solidFill>
                  <a:srgbClr val="FDD000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847483" indent="-325955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1146" marR="0" lvl="0" indent="-391146" algn="l" defTabSz="1043056" rtl="0" eaLnBrk="1" fontAlgn="auto" latinLnBrk="1" hangingPunct="1">
              <a:lnSpc>
                <a:spcPts val="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6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thank you.</a:t>
            </a:r>
            <a:endParaRPr kumimoji="0" lang="ko-KR" altLang="en-US" sz="6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3613549"/>
            <a:ext cx="7399630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1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200" b="1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이수민 </a:t>
            </a:r>
            <a:r>
              <a:rPr lang="en-US" altLang="ko-KR" sz="1200" b="1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endParaRPr lang="ko-KR" altLang="en-US" sz="1200" b="1" spc="-20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541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16496" y="1556792"/>
            <a:ext cx="2094338" cy="1680629"/>
            <a:chOff x="394312" y="1848849"/>
            <a:chExt cx="2094338" cy="1680629"/>
          </a:xfrm>
        </p:grpSpPr>
        <p:sp>
          <p:nvSpPr>
            <p:cNvPr id="6" name="직사각형 5"/>
            <p:cNvSpPr/>
            <p:nvPr/>
          </p:nvSpPr>
          <p:spPr>
            <a:xfrm>
              <a:off x="534857" y="3349942"/>
              <a:ext cx="604333" cy="179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125413" algn="ctr" defTabSz="841375" fontAlgn="ctr" latinLnBrk="0">
                <a:lnSpc>
                  <a:spcPts val="1400"/>
                </a:lnSpc>
                <a:spcBef>
                  <a:spcPts val="200"/>
                </a:spcBef>
                <a:spcAft>
                  <a:spcPts val="100"/>
                </a:spcAft>
                <a:buClr>
                  <a:srgbClr val="7BA8D5"/>
                </a:buClr>
                <a:buSzPct val="100000"/>
                <a:defRPr/>
              </a:pPr>
              <a:r>
                <a:rPr lang="en-US" altLang="ko-KR" sz="4800" kern="0" dirty="0">
                  <a:solidFill>
                    <a:schemeClr val="bg1"/>
                  </a:solidFill>
                  <a:latin typeface="Times New Roman" pitchFamily="18" charset="0"/>
                  <a:ea typeface="나눔고딕" pitchFamily="50" charset="-127"/>
                  <a:cs typeface="Times New Roman" pitchFamily="18" charset="0"/>
                </a:rPr>
                <a:t>Ⅴ</a:t>
              </a:r>
              <a:endParaRPr lang="ko-KR" altLang="en-US" sz="4800" kern="0" dirty="0">
                <a:solidFill>
                  <a:schemeClr val="bg1"/>
                </a:solidFill>
                <a:latin typeface="Times New Roman" pitchFamily="18" charset="0"/>
                <a:ea typeface="나눔고딕" pitchFamily="50" charset="-127"/>
                <a:cs typeface="Times New Roman" pitchFamily="18" charset="0"/>
              </a:endParaRPr>
            </a:p>
          </p:txBody>
        </p:sp>
        <p:sp>
          <p:nvSpPr>
            <p:cNvPr id="7" name="TextBox 23"/>
            <p:cNvSpPr txBox="1"/>
            <p:nvPr/>
          </p:nvSpPr>
          <p:spPr>
            <a:xfrm>
              <a:off x="394312" y="1848849"/>
              <a:ext cx="740587" cy="12311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0" dirty="0">
                  <a:solidFill>
                    <a:srgbClr val="41A3EA"/>
                  </a:solidFill>
                  <a:latin typeface="Arial" pitchFamily="34" charset="0"/>
                  <a:ea typeface="나눔고딕 ExtraBold" pitchFamily="50" charset="-127"/>
                  <a:cs typeface="Arial" pitchFamily="34" charset="0"/>
                </a:rPr>
                <a:t>C</a:t>
              </a:r>
              <a:endParaRPr lang="ko-KR" altLang="en-US" sz="8000" dirty="0">
                <a:solidFill>
                  <a:srgbClr val="41A3EA"/>
                </a:solidFill>
                <a:latin typeface="Arial" pitchFamily="34" charset="0"/>
                <a:ea typeface="나눔고딕 ExtraBold" pitchFamily="50" charset="-127"/>
                <a:cs typeface="Arial" pitchFamily="34" charset="0"/>
              </a:endParaRPr>
            </a:p>
          </p:txBody>
        </p:sp>
        <p:sp>
          <p:nvSpPr>
            <p:cNvPr id="8" name="TextBox 24"/>
            <p:cNvSpPr txBox="1"/>
            <p:nvPr/>
          </p:nvSpPr>
          <p:spPr>
            <a:xfrm>
              <a:off x="1110067" y="2335661"/>
              <a:ext cx="1378583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4000" spc="-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ea typeface="나눔고딕 ExtraBold" pitchFamily="50" charset="-127"/>
                  <a:cs typeface="Arial" pitchFamily="34" charset="0"/>
                </a:rPr>
                <a:t>hapter</a:t>
              </a:r>
              <a:endParaRPr lang="ko-KR" altLang="en-US" sz="40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나눔고딕 ExtraBold" pitchFamily="50" charset="-127"/>
                <a:cs typeface="Arial" pitchFamily="34" charset="0"/>
              </a:endParaRPr>
            </a:p>
          </p:txBody>
        </p:sp>
      </p:grp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4304928" y="1594273"/>
            <a:ext cx="5328592" cy="4703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 contourW="31750">
              <a:bevelT w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0"/>
              </a:spcBef>
              <a:defRPr/>
            </a:pPr>
            <a:r>
              <a:rPr lang="ko-KR" altLang="en-US" sz="3000" b="1" dirty="0" smtClean="0">
                <a:latin typeface="+mn-ea"/>
              </a:rPr>
              <a:t>프로젝트 </a:t>
            </a:r>
            <a:r>
              <a:rPr lang="ko-KR" altLang="en-US" sz="3000" b="1" dirty="0">
                <a:latin typeface="+mn-ea"/>
              </a:rPr>
              <a:t>매뉴얼</a:t>
            </a:r>
            <a:endParaRPr lang="en-US" altLang="ko-KR" sz="3000" b="1" dirty="0">
              <a:latin typeface="+mn-ea"/>
            </a:endParaRPr>
          </a:p>
          <a:p>
            <a:pPr>
              <a:spcBef>
                <a:spcPts val="2000"/>
              </a:spcBef>
              <a:defRPr/>
            </a:pPr>
            <a:endParaRPr lang="en-US" altLang="ko-KR" sz="100" b="1" dirty="0">
              <a:latin typeface="+mn-ea"/>
            </a:endParaRPr>
          </a:p>
          <a:p>
            <a:pPr lvl="0">
              <a:lnSpc>
                <a:spcPct val="50000"/>
              </a:lnSpc>
              <a:spcBef>
                <a:spcPts val="2000"/>
              </a:spcBef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    1. </a:t>
            </a:r>
            <a:r>
              <a:rPr lang="ko-KR" altLang="en-US" sz="2400" b="1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스마트헬스케어</a:t>
            </a:r>
            <a:endParaRPr lang="en-US" altLang="ko-KR" sz="24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50000"/>
              </a:lnSpc>
              <a:spcBef>
                <a:spcPts val="2000"/>
              </a:spcBef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    2. </a:t>
            </a:r>
            <a:r>
              <a:rPr lang="ko-KR" altLang="en-US" sz="2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서울시 고령자 낙상관리</a:t>
            </a:r>
            <a:endParaRPr lang="en-US" altLang="ko-KR" sz="24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50000"/>
              </a:lnSpc>
              <a:spcBef>
                <a:spcPts val="2000"/>
              </a:spcBef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    3. </a:t>
            </a:r>
            <a:r>
              <a:rPr lang="ko-KR" altLang="en-US" sz="2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암환자 </a:t>
            </a:r>
            <a:r>
              <a:rPr lang="ko-KR" altLang="en-US" sz="2400" b="1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애프터케어</a:t>
            </a:r>
            <a:endParaRPr lang="en-US" altLang="ko-KR" sz="24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50000"/>
              </a:lnSpc>
              <a:spcBef>
                <a:spcPts val="2000"/>
              </a:spcBef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    4. </a:t>
            </a:r>
            <a:r>
              <a:rPr lang="en-US" altLang="ko-KR" sz="2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PHR </a:t>
            </a:r>
            <a:r>
              <a:rPr lang="ko-KR" altLang="en-US" sz="2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맞춤형 건강관리 </a:t>
            </a:r>
            <a:endParaRPr lang="en-US" altLang="ko-KR" sz="24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50000"/>
              </a:lnSpc>
              <a:spcBef>
                <a:spcPts val="2000"/>
              </a:spcBef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    5. </a:t>
            </a:r>
            <a:r>
              <a:rPr lang="en-US" altLang="ko-KR" sz="2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ATC </a:t>
            </a:r>
            <a:r>
              <a:rPr lang="ko-KR" altLang="en-US" sz="2400" b="1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모바일</a:t>
            </a:r>
            <a:r>
              <a:rPr lang="ko-KR" altLang="en-US" sz="2400" b="1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 의료장비 관리</a:t>
            </a:r>
            <a:endParaRPr lang="en-US" altLang="ko-KR" sz="24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50000"/>
              </a:lnSpc>
              <a:spcBef>
                <a:spcPts val="2000"/>
              </a:spcBef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    6. </a:t>
            </a:r>
            <a:r>
              <a:rPr lang="ko-KR" altLang="en-US" sz="2400" b="1" dirty="0" err="1" smtClean="0">
                <a:solidFill>
                  <a:prstClr val="black"/>
                </a:solidFill>
                <a:latin typeface="맑은 고딕" panose="020B0503020000020004" pitchFamily="50" charset="-127"/>
              </a:rPr>
              <a:t>디지털헬스케어</a:t>
            </a:r>
            <a:endParaRPr lang="en-US" altLang="ko-KR" sz="2400" b="1" dirty="0">
              <a:latin typeface="+mn-ea"/>
            </a:endParaRPr>
          </a:p>
          <a:p>
            <a:pPr lvl="0">
              <a:lnSpc>
                <a:spcPct val="50000"/>
              </a:lnSpc>
              <a:spcBef>
                <a:spcPts val="2000"/>
              </a:spcBef>
              <a:defRPr/>
            </a:pPr>
            <a:r>
              <a:rPr lang="en-US" altLang="ko-KR" sz="2400" b="1" dirty="0" smtClean="0">
                <a:solidFill>
                  <a:prstClr val="black"/>
                </a:solidFill>
                <a:latin typeface="+mn-ea"/>
              </a:rPr>
              <a:t>    7. </a:t>
            </a:r>
            <a:r>
              <a:rPr lang="ko-KR" altLang="en-US" sz="2400" b="1" dirty="0" err="1" smtClean="0">
                <a:solidFill>
                  <a:prstClr val="black"/>
                </a:solidFill>
                <a:latin typeface="+mn-ea"/>
              </a:rPr>
              <a:t>비트케어</a:t>
            </a:r>
            <a:endParaRPr lang="en-US" altLang="ko-KR" sz="2400" b="1" dirty="0" smtClean="0">
              <a:solidFill>
                <a:prstClr val="black"/>
              </a:solidFill>
              <a:latin typeface="+mn-ea"/>
            </a:endParaRPr>
          </a:p>
          <a:p>
            <a:pPr lvl="0">
              <a:lnSpc>
                <a:spcPct val="50000"/>
              </a:lnSpc>
              <a:spcBef>
                <a:spcPts val="2000"/>
              </a:spcBef>
              <a:defRPr/>
            </a:pPr>
            <a:r>
              <a:rPr lang="en-US" altLang="ko-KR" sz="2400" b="1" dirty="0" smtClean="0">
                <a:solidFill>
                  <a:prstClr val="black"/>
                </a:solidFill>
                <a:latin typeface="+mn-ea"/>
              </a:rPr>
              <a:t>    8. </a:t>
            </a:r>
            <a:r>
              <a:rPr lang="en-US" altLang="ko-KR" sz="2400" b="1" dirty="0" smtClean="0">
                <a:solidFill>
                  <a:prstClr val="black"/>
                </a:solidFill>
                <a:latin typeface="+mn-ea"/>
              </a:rPr>
              <a:t>M-</a:t>
            </a:r>
            <a:r>
              <a:rPr lang="en-US" altLang="ko-KR" sz="2400" b="1" dirty="0" err="1" smtClean="0">
                <a:solidFill>
                  <a:prstClr val="black"/>
                </a:solidFill>
                <a:latin typeface="+mn-ea"/>
              </a:rPr>
              <a:t>Doumi</a:t>
            </a:r>
            <a:r>
              <a:rPr lang="ko-KR" altLang="en-US" sz="2400" b="1" dirty="0" smtClean="0">
                <a:solidFill>
                  <a:prstClr val="black"/>
                </a:solidFill>
                <a:latin typeface="+mn-ea"/>
              </a:rPr>
              <a:t> </a:t>
            </a:r>
            <a:endParaRPr lang="en-US" altLang="ko-KR" sz="2400" b="1" dirty="0" smtClean="0">
              <a:solidFill>
                <a:prstClr val="black"/>
              </a:solidFill>
              <a:latin typeface="+mn-ea"/>
            </a:endParaRPr>
          </a:p>
          <a:p>
            <a:pPr lvl="0">
              <a:lnSpc>
                <a:spcPct val="50000"/>
              </a:lnSpc>
              <a:spcBef>
                <a:spcPts val="2000"/>
              </a:spcBef>
              <a:defRPr/>
            </a:pPr>
            <a:r>
              <a:rPr lang="en-US" altLang="ko-KR" sz="2400" b="1" dirty="0" smtClean="0">
                <a:solidFill>
                  <a:prstClr val="black"/>
                </a:solidFill>
                <a:latin typeface="+mn-ea"/>
              </a:rPr>
              <a:t>    </a:t>
            </a:r>
            <a:endParaRPr lang="en-US" altLang="ko-KR" sz="2400" b="1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360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8"/>
          <p:cNvSpPr txBox="1"/>
          <p:nvPr/>
        </p:nvSpPr>
        <p:spPr>
          <a:xfrm>
            <a:off x="666717" y="214290"/>
            <a:ext cx="56544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1. </a:t>
            </a:r>
            <a:r>
              <a:rPr kumimoji="1" lang="ko-KR" altLang="en-US" sz="2400" b="1" dirty="0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스마트 </a:t>
            </a:r>
            <a:r>
              <a:rPr kumimoji="1" lang="ko-KR" altLang="en-US" sz="2400" b="1" dirty="0" err="1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헬스케어</a:t>
            </a:r>
            <a:endParaRPr kumimoji="1" lang="ko-KR" altLang="en-US" sz="2400" b="1" dirty="0">
              <a:ln w="12700">
                <a:noFill/>
              </a:ln>
              <a:gradFill>
                <a:gsLst>
                  <a:gs pos="0">
                    <a:srgbClr val="005A9E"/>
                  </a:gs>
                  <a:gs pos="100000">
                    <a:srgbClr val="007AD6"/>
                  </a:gs>
                </a:gsLst>
                <a:lin ang="5400000" scaled="1"/>
              </a:gra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헬스케어</a:t>
            </a:r>
            <a:r>
              <a:rPr lang="ko-KR" altLang="en-US" dirty="0"/>
              <a:t> 웹사이트</a:t>
            </a:r>
            <a:r>
              <a:rPr lang="ko-KR" altLang="ko-KR" dirty="0"/>
              <a:t> 접속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http://smart-healthcare.kr/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관리자 또는 보건소나 의원에 있는 의료진이 사용하는 웹사이트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214526" y="5182080"/>
            <a:ext cx="7274978" cy="551176"/>
          </a:xfrm>
        </p:spPr>
        <p:txBody>
          <a:bodyPr/>
          <a:lstStyle/>
          <a:p>
            <a:pPr marL="0" indent="0" latinLnBrk="0">
              <a:buNone/>
            </a:pPr>
            <a:r>
              <a:rPr lang="ko-KR" altLang="en-US" dirty="0"/>
              <a:t>의료 낙후지역에 거주하는 노인들이 보건소 및 </a:t>
            </a:r>
            <a:r>
              <a:rPr lang="ko-KR" altLang="en-US" dirty="0" smtClean="0"/>
              <a:t>의원에 계신 의사로부터 </a:t>
            </a:r>
            <a:r>
              <a:rPr lang="ko-KR" altLang="en-US" dirty="0"/>
              <a:t>화상으로 진료받을 수 </a:t>
            </a:r>
            <a:r>
              <a:rPr lang="ko-KR" altLang="en-US" dirty="0" smtClean="0"/>
              <a:t>있도록 도와주는 시스템 </a:t>
            </a:r>
            <a:r>
              <a:rPr lang="ko-KR" altLang="en-US" dirty="0" smtClean="0"/>
              <a:t>구성요소</a:t>
            </a:r>
            <a:endParaRPr lang="en-US" altLang="ko-KR" dirty="0"/>
          </a:p>
          <a:p>
            <a:pPr marL="0" indent="0" latinLnBrk="0">
              <a:buNone/>
            </a:pPr>
            <a:r>
              <a:rPr lang="ko-KR" altLang="en-US" dirty="0" smtClean="0"/>
              <a:t>간호사는 </a:t>
            </a:r>
            <a:r>
              <a:rPr lang="ko-KR" altLang="en-US" dirty="0" smtClean="0"/>
              <a:t>화상진료 날짜를 예약할 수 있고 의사는 환자가 주기적으로 측정한 혈압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혈당 수치를 확인하면서 진료가 </a:t>
            </a:r>
            <a:r>
              <a:rPr lang="ko-KR" altLang="en-US" dirty="0" smtClean="0"/>
              <a:t>가능</a:t>
            </a:r>
            <a:endParaRPr lang="ko-KR" altLang="en-US" dirty="0"/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214526" y="6022282"/>
            <a:ext cx="6842930" cy="219687"/>
          </a:xfrm>
        </p:spPr>
        <p:txBody>
          <a:bodyPr/>
          <a:lstStyle/>
          <a:p>
            <a:pPr marL="0" indent="0" latinLnBrk="0">
              <a:buNone/>
            </a:pPr>
            <a:r>
              <a:rPr lang="ko-KR" altLang="en-US" dirty="0" smtClean="0"/>
              <a:t>웹 서버 개발 </a:t>
            </a:r>
            <a:r>
              <a:rPr lang="en-US" altLang="ko-KR" dirty="0" smtClean="0"/>
              <a:t>(Spring JSP, Oracle Query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예약관리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측정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보건복지부에서 확인 가능한 통계 메뉴 개발</a:t>
            </a:r>
            <a:endParaRPr lang="ko-KR" altLang="en-US" dirty="0"/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72928" y="1523000"/>
            <a:ext cx="4048224" cy="269808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561" y="2363202"/>
            <a:ext cx="4626268" cy="274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9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8"/>
          <p:cNvSpPr txBox="1"/>
          <p:nvPr/>
        </p:nvSpPr>
        <p:spPr>
          <a:xfrm>
            <a:off x="666717" y="214290"/>
            <a:ext cx="56544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1. </a:t>
            </a:r>
            <a:r>
              <a:rPr kumimoji="1" lang="ko-KR" altLang="en-US" sz="2400" b="1" dirty="0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스마트 </a:t>
            </a:r>
            <a:r>
              <a:rPr kumimoji="1" lang="ko-KR" altLang="en-US" sz="2400" b="1" dirty="0" err="1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헬스케어</a:t>
            </a:r>
            <a:endParaRPr kumimoji="1" lang="ko-KR" altLang="en-US" sz="2400" b="1" dirty="0">
              <a:ln w="12700">
                <a:noFill/>
              </a:ln>
              <a:gradFill>
                <a:gsLst>
                  <a:gs pos="0">
                    <a:srgbClr val="005A9E"/>
                  </a:gs>
                  <a:gs pos="100000">
                    <a:srgbClr val="007AD6"/>
                  </a:gs>
                </a:gsLst>
                <a:lin ang="5400000" scaled="1"/>
              </a:gra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플레이스토어에서 </a:t>
            </a:r>
            <a:r>
              <a:rPr lang="ko-KR" altLang="en-US" dirty="0" err="1" smtClean="0"/>
              <a:t>스마트헬스케어</a:t>
            </a:r>
            <a:r>
              <a:rPr lang="ko-KR" altLang="en-US" dirty="0" smtClean="0"/>
              <a:t> 다운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환자가 사용하는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애플리케이션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latinLnBrk="0">
              <a:buNone/>
            </a:pPr>
            <a:r>
              <a:rPr lang="ko-KR" altLang="en-US" dirty="0" err="1" smtClean="0"/>
              <a:t>블루투스</a:t>
            </a:r>
            <a:r>
              <a:rPr lang="ko-KR" altLang="en-US" dirty="0" smtClean="0"/>
              <a:t> 혈압기와 </a:t>
            </a:r>
            <a:r>
              <a:rPr lang="ko-KR" altLang="en-US" dirty="0" err="1" smtClean="0"/>
              <a:t>혈당기를</a:t>
            </a:r>
            <a:r>
              <a:rPr lang="ko-KR" altLang="en-US" dirty="0" smtClean="0"/>
              <a:t> 이용해 환자가 주기적</a:t>
            </a:r>
            <a:r>
              <a:rPr lang="en-US" altLang="ko-KR" dirty="0"/>
              <a:t> </a:t>
            </a:r>
            <a:r>
              <a:rPr lang="ko-KR" altLang="en-US" dirty="0" smtClean="0"/>
              <a:t>으로 혈압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혈당 수치를 측정하는데 사용</a:t>
            </a:r>
            <a:endParaRPr lang="en-US" altLang="ko-KR" dirty="0" smtClean="0"/>
          </a:p>
          <a:p>
            <a:pPr marL="0" indent="0" latinLnBrk="0">
              <a:buNone/>
            </a:pPr>
            <a:r>
              <a:rPr lang="ko-KR" altLang="en-US" dirty="0" smtClean="0"/>
              <a:t>측정한 데이터는 의사와 화상 </a:t>
            </a:r>
            <a:r>
              <a:rPr lang="ko-KR" altLang="en-US" dirty="0" err="1" smtClean="0"/>
              <a:t>진료시</a:t>
            </a:r>
            <a:r>
              <a:rPr lang="ko-KR" altLang="en-US" dirty="0" smtClean="0"/>
              <a:t> 사용됨</a:t>
            </a:r>
            <a:endParaRPr lang="ko-KR" altLang="en-US" dirty="0"/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214526" y="6022282"/>
            <a:ext cx="6842930" cy="219687"/>
          </a:xfrm>
        </p:spPr>
        <p:txBody>
          <a:bodyPr/>
          <a:lstStyle/>
          <a:p>
            <a:pPr marL="0" indent="0" latinLnBrk="0">
              <a:buNone/>
            </a:pPr>
            <a:r>
              <a:rPr lang="ko-KR" altLang="en-US" dirty="0" err="1" smtClean="0"/>
              <a:t>이클립스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유지보수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067" y="1517163"/>
            <a:ext cx="4895459" cy="357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2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8"/>
          <p:cNvSpPr txBox="1"/>
          <p:nvPr/>
        </p:nvSpPr>
        <p:spPr>
          <a:xfrm>
            <a:off x="666717" y="214290"/>
            <a:ext cx="56544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1. </a:t>
            </a:r>
            <a:r>
              <a:rPr kumimoji="1" lang="ko-KR" altLang="en-US" sz="2400" b="1" dirty="0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스마트 </a:t>
            </a:r>
            <a:r>
              <a:rPr kumimoji="1" lang="ko-KR" altLang="en-US" sz="2400" b="1" dirty="0" err="1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헬스케어</a:t>
            </a:r>
            <a:endParaRPr kumimoji="1" lang="ko-KR" altLang="en-US" sz="2400" b="1" dirty="0">
              <a:ln w="12700">
                <a:noFill/>
              </a:ln>
              <a:gradFill>
                <a:gsLst>
                  <a:gs pos="0">
                    <a:srgbClr val="005A9E"/>
                  </a:gs>
                  <a:gs pos="100000">
                    <a:srgbClr val="007AD6"/>
                  </a:gs>
                </a:gsLst>
                <a:lin ang="5400000" scaled="1"/>
              </a:gra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플레이스토어에서 </a:t>
            </a:r>
            <a:r>
              <a:rPr lang="ko-KR" altLang="en-US" dirty="0" err="1" smtClean="0"/>
              <a:t>스마트헬스케어</a:t>
            </a:r>
            <a:r>
              <a:rPr lang="en-US" altLang="ko-KR" dirty="0"/>
              <a:t>N</a:t>
            </a:r>
            <a:r>
              <a:rPr lang="ko-KR" altLang="en-US" dirty="0" smtClean="0"/>
              <a:t> 다운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간호사가 환자 관리 및 화상진료 예약 시 사용하는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애플리케이션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latinLnBrk="0">
              <a:buNone/>
            </a:pPr>
            <a:r>
              <a:rPr lang="ko-KR" altLang="en-US" dirty="0" smtClean="0"/>
              <a:t>거동이 불편한 와상환자의 혈압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혈당 수치를 측정해주며 화상 진료 예약 시 사용</a:t>
            </a:r>
            <a:endParaRPr lang="en-US" altLang="ko-KR" dirty="0" smtClean="0"/>
          </a:p>
          <a:p>
            <a:pPr marL="0" indent="0" latinLnBrk="0">
              <a:buNone/>
            </a:pPr>
            <a:r>
              <a:rPr lang="ko-KR" altLang="en-US" dirty="0" smtClean="0"/>
              <a:t>측정한 데이터는 의사와 화상 </a:t>
            </a:r>
            <a:r>
              <a:rPr lang="ko-KR" altLang="en-US" dirty="0" err="1" smtClean="0"/>
              <a:t>진료시</a:t>
            </a:r>
            <a:r>
              <a:rPr lang="ko-KR" altLang="en-US" dirty="0" smtClean="0"/>
              <a:t> </a:t>
            </a:r>
            <a:r>
              <a:rPr lang="ko-KR" altLang="en-US" dirty="0" smtClean="0"/>
              <a:t>사용됨</a:t>
            </a:r>
            <a:endParaRPr lang="en-US" altLang="ko-KR" dirty="0" smtClean="0"/>
          </a:p>
          <a:p>
            <a:pPr marL="0" indent="0" latinLnBrk="0">
              <a:buNone/>
            </a:pPr>
            <a:r>
              <a:rPr lang="ko-KR" altLang="en-US" dirty="0" smtClean="0"/>
              <a:t>복지부과제</a:t>
            </a:r>
            <a:endParaRPr lang="ko-KR" altLang="en-US" dirty="0"/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214526" y="6022282"/>
            <a:ext cx="6842930" cy="219687"/>
          </a:xfrm>
        </p:spPr>
        <p:txBody>
          <a:bodyPr/>
          <a:lstStyle/>
          <a:p>
            <a:pPr marL="0" indent="0" latinLnBrk="0">
              <a:buNone/>
            </a:pPr>
            <a:r>
              <a:rPr lang="ko-KR" altLang="en-US" dirty="0" err="1" smtClean="0"/>
              <a:t>이클립스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(Java) –  </a:t>
            </a:r>
            <a:r>
              <a:rPr lang="ko-KR" altLang="en-US" dirty="0" smtClean="0"/>
              <a:t>예약관리 메뉴</a:t>
            </a:r>
            <a:r>
              <a:rPr lang="en-US" altLang="ko-KR" dirty="0" smtClean="0"/>
              <a:t>,</a:t>
            </a:r>
            <a:r>
              <a:rPr lang="ko-KR" altLang="en-US" dirty="0" smtClean="0"/>
              <a:t> 환자 관리 메뉴 </a:t>
            </a:r>
            <a:r>
              <a:rPr lang="ko-KR" altLang="en-US" dirty="0" smtClean="0"/>
              <a:t>개발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 화면 </a:t>
            </a:r>
            <a:r>
              <a:rPr lang="ko-KR" altLang="en-US" dirty="0" err="1" smtClean="0"/>
              <a:t>퍼블리싱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703" y="1507532"/>
            <a:ext cx="5184576" cy="359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8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8"/>
          <p:cNvSpPr txBox="1"/>
          <p:nvPr/>
        </p:nvSpPr>
        <p:spPr>
          <a:xfrm>
            <a:off x="666717" y="214290"/>
            <a:ext cx="56544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</a:t>
            </a:r>
            <a:r>
              <a:rPr kumimoji="1" lang="en-US" altLang="ko-KR" sz="2400" b="1" dirty="0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. </a:t>
            </a:r>
            <a:r>
              <a:rPr kumimoji="1" lang="ko-KR" altLang="en-US" sz="2400" b="1" dirty="0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서울시 고령자 낙상관리</a:t>
            </a:r>
            <a:endParaRPr kumimoji="1" lang="ko-KR" altLang="en-US" sz="2400" b="1" dirty="0">
              <a:ln w="12700">
                <a:noFill/>
              </a:ln>
              <a:gradFill>
                <a:gsLst>
                  <a:gs pos="0">
                    <a:srgbClr val="005A9E"/>
                  </a:gs>
                  <a:gs pos="100000">
                    <a:srgbClr val="007AD6"/>
                  </a:gs>
                </a:gsLst>
                <a:lin ang="5400000" scaled="1"/>
              </a:gra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현재 </a:t>
            </a:r>
            <a:r>
              <a:rPr lang="ko-KR" altLang="en-US" dirty="0" err="1" smtClean="0"/>
              <a:t>인바디</a:t>
            </a:r>
            <a:r>
              <a:rPr lang="ko-KR" altLang="en-US" dirty="0" smtClean="0"/>
              <a:t> 업체에서 실증 중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운동처방사가</a:t>
            </a:r>
            <a:r>
              <a:rPr lang="ko-KR" altLang="en-US" dirty="0" smtClean="0"/>
              <a:t> 낙상 예방이 필요한 노인들에게 운동을 처방해주는 웹사이트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latinLnBrk="0">
              <a:buNone/>
            </a:pPr>
            <a:r>
              <a:rPr lang="ko-KR" altLang="en-US" dirty="0" smtClean="0"/>
              <a:t>낙상 예방이 필요한 노인들에게 </a:t>
            </a:r>
            <a:r>
              <a:rPr lang="ko-KR" altLang="en-US" dirty="0" err="1" smtClean="0"/>
              <a:t>운동처방사가</a:t>
            </a:r>
            <a:r>
              <a:rPr lang="ko-KR" altLang="en-US" dirty="0" smtClean="0"/>
              <a:t> 웹사이트를 이용해 운동량과 횟수를 처방해주고 </a:t>
            </a:r>
            <a:endParaRPr lang="en-US" altLang="ko-KR" dirty="0" smtClean="0"/>
          </a:p>
          <a:p>
            <a:pPr marL="0" indent="0" latinLnBrk="0">
              <a:buNone/>
            </a:pPr>
            <a:r>
              <a:rPr lang="ko-KR" altLang="en-US" dirty="0" smtClean="0"/>
              <a:t>노인들은 </a:t>
            </a:r>
            <a:r>
              <a:rPr lang="ko-KR" altLang="en-US" dirty="0" err="1" smtClean="0"/>
              <a:t>태블릿</a:t>
            </a:r>
            <a:r>
              <a:rPr lang="en-US" altLang="ko-KR" dirty="0" smtClean="0"/>
              <a:t>pc</a:t>
            </a:r>
            <a:r>
              <a:rPr lang="ko-KR" altLang="en-US" dirty="0" smtClean="0"/>
              <a:t>를 이용해 </a:t>
            </a:r>
            <a:r>
              <a:rPr lang="ko-KR" altLang="en-US" dirty="0" err="1" smtClean="0"/>
              <a:t>처방받은</a:t>
            </a:r>
            <a:r>
              <a:rPr lang="ko-KR" altLang="en-US" dirty="0" smtClean="0"/>
              <a:t> 운동의 동영상을 보며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marL="0" indent="0" latinLnBrk="0">
              <a:buNone/>
            </a:pPr>
            <a:r>
              <a:rPr lang="ko-KR" altLang="en-US" dirty="0" smtClean="0"/>
              <a:t>서울시과제</a:t>
            </a:r>
            <a:endParaRPr lang="ko-KR" altLang="en-US" dirty="0"/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214526" y="6022282"/>
            <a:ext cx="6842930" cy="219687"/>
          </a:xfrm>
        </p:spPr>
        <p:txBody>
          <a:bodyPr/>
          <a:lstStyle/>
          <a:p>
            <a:pPr marL="0" indent="0" latinLnBrk="0">
              <a:buNone/>
            </a:pPr>
            <a:r>
              <a:rPr lang="ko-KR" altLang="en-US" dirty="0"/>
              <a:t>웹 서버 개발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전자정부프레임워크</a:t>
            </a:r>
            <a:r>
              <a:rPr lang="en-US" altLang="ko-KR" dirty="0" smtClean="0"/>
              <a:t>, </a:t>
            </a:r>
            <a:r>
              <a:rPr lang="en-US" altLang="ko-KR" dirty="0"/>
              <a:t>Oracle </a:t>
            </a:r>
            <a:r>
              <a:rPr lang="ko-KR" altLang="en-US" dirty="0" smtClean="0"/>
              <a:t>이용</a:t>
            </a:r>
            <a:r>
              <a:rPr lang="en-US" altLang="ko-KR" dirty="0"/>
              <a:t>)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대상자관리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통계 메뉴 </a:t>
            </a:r>
            <a:r>
              <a:rPr lang="ko-KR" altLang="en-US" dirty="0"/>
              <a:t>개발</a:t>
            </a:r>
          </a:p>
        </p:txBody>
      </p:sp>
      <p:pic>
        <p:nvPicPr>
          <p:cNvPr id="1026" name="그림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83" y="1589517"/>
            <a:ext cx="612457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313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8"/>
          <p:cNvSpPr txBox="1"/>
          <p:nvPr/>
        </p:nvSpPr>
        <p:spPr>
          <a:xfrm>
            <a:off x="666717" y="214290"/>
            <a:ext cx="56544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3</a:t>
            </a:r>
            <a:r>
              <a:rPr kumimoji="1" lang="en-US" altLang="ko-KR" sz="2400" b="1" dirty="0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. </a:t>
            </a:r>
            <a:r>
              <a:rPr kumimoji="1" lang="ko-KR" altLang="en-US" sz="2400" b="1" dirty="0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암환자 </a:t>
            </a:r>
            <a:r>
              <a:rPr kumimoji="1" lang="ko-KR" altLang="en-US" sz="2400" b="1" dirty="0" err="1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애프터케어</a:t>
            </a:r>
            <a:endParaRPr kumimoji="1" lang="ko-KR" altLang="en-US" sz="2400" b="1" dirty="0">
              <a:ln w="12700">
                <a:noFill/>
              </a:ln>
              <a:gradFill>
                <a:gsLst>
                  <a:gs pos="0">
                    <a:srgbClr val="005A9E"/>
                  </a:gs>
                  <a:gs pos="100000">
                    <a:srgbClr val="007AD6"/>
                  </a:gs>
                </a:gsLst>
                <a:lin ang="5400000" scaled="1"/>
              </a:gra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플레이스토어 다운 불가 </a:t>
            </a:r>
            <a:r>
              <a:rPr lang="en-US" altLang="ko-KR" dirty="0" smtClean="0"/>
              <a:t>- APK </a:t>
            </a:r>
            <a:r>
              <a:rPr lang="ko-KR" altLang="en-US" dirty="0" smtClean="0"/>
              <a:t>별도 제공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암환자 사후관리 시 사용하는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애플리케이션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latinLnBrk="0">
              <a:buNone/>
            </a:pPr>
            <a:r>
              <a:rPr lang="ko-KR" altLang="en-US" dirty="0" smtClean="0"/>
              <a:t>암환자가 퇴원 후 복약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생체측정 관리를 통해 건강 관리를 할 수 있도록 도와주는 애플리케이션</a:t>
            </a:r>
            <a:endParaRPr lang="en-US" altLang="ko-KR" dirty="0" smtClean="0"/>
          </a:p>
          <a:p>
            <a:pPr marL="0" indent="0" latinLnBrk="0">
              <a:buNone/>
            </a:pPr>
            <a:r>
              <a:rPr lang="ko-KR" altLang="en-US" dirty="0" err="1" smtClean="0"/>
              <a:t>미래부</a:t>
            </a:r>
            <a:r>
              <a:rPr lang="ko-KR" altLang="en-US" dirty="0" smtClean="0"/>
              <a:t> 과제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성모병원에서 실증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서버개발은 타 업체에서 진행 </a:t>
            </a:r>
            <a:r>
              <a:rPr lang="en-US" altLang="ko-KR" dirty="0" smtClean="0"/>
              <a:t>– API</a:t>
            </a:r>
            <a:r>
              <a:rPr lang="ko-KR" altLang="en-US" dirty="0" smtClean="0"/>
              <a:t>문서 받아서 개발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214526" y="6022282"/>
            <a:ext cx="6842930" cy="219687"/>
          </a:xfrm>
        </p:spPr>
        <p:txBody>
          <a:bodyPr/>
          <a:lstStyle/>
          <a:p>
            <a:pPr marL="0" indent="0" latinLnBrk="0">
              <a:buNone/>
            </a:pPr>
            <a:r>
              <a:rPr lang="ko-KR" altLang="en-US" dirty="0" err="1" smtClean="0"/>
              <a:t>이클립스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(Java) –  </a:t>
            </a:r>
            <a:r>
              <a:rPr lang="ko-KR" altLang="en-US" dirty="0" smtClean="0"/>
              <a:t>측정수치관리 메뉴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체성분관리</a:t>
            </a:r>
            <a:r>
              <a:rPr lang="ko-KR" altLang="en-US" dirty="0" smtClean="0"/>
              <a:t> 메뉴</a:t>
            </a:r>
            <a:r>
              <a:rPr lang="en-US" altLang="ko-KR" dirty="0"/>
              <a:t> </a:t>
            </a:r>
            <a:r>
              <a:rPr lang="ko-KR" altLang="en-US" dirty="0" smtClean="0"/>
              <a:t>개발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 </a:t>
            </a:r>
            <a:r>
              <a:rPr lang="ko-KR" altLang="en-US" dirty="0" smtClean="0"/>
              <a:t>화면 </a:t>
            </a:r>
            <a:r>
              <a:rPr lang="ko-KR" altLang="en-US" dirty="0" err="1" smtClean="0"/>
              <a:t>퍼블리싱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인바디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체성분계</a:t>
            </a:r>
            <a:r>
              <a:rPr lang="ko-KR" altLang="en-US" dirty="0" smtClean="0"/>
              <a:t> 측정값 연동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8" name="Picture 5" descr="D:\비트컴퓨터_인턴\박승호씨\after-care\20150805\ccscc시안_변경_스토리_보드_적용\9.생체정보-7.체성분\체성분분석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187" y="1547871"/>
            <a:ext cx="1767812" cy="348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LSJ\Downloads\메인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45"/>
          <a:stretch/>
        </p:blipFill>
        <p:spPr bwMode="auto">
          <a:xfrm>
            <a:off x="2214526" y="1547871"/>
            <a:ext cx="1740194" cy="348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467" y="1547871"/>
            <a:ext cx="1865838" cy="34807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256" y="4144868"/>
            <a:ext cx="2488079" cy="96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2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8"/>
          <p:cNvSpPr txBox="1"/>
          <p:nvPr/>
        </p:nvSpPr>
        <p:spPr>
          <a:xfrm>
            <a:off x="666717" y="214290"/>
            <a:ext cx="56544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4</a:t>
            </a:r>
            <a:r>
              <a:rPr kumimoji="1" lang="en-US" altLang="ko-KR" sz="2400" b="1" dirty="0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. PHR </a:t>
            </a:r>
            <a:r>
              <a:rPr kumimoji="1" lang="ko-KR" altLang="en-US" sz="2400" b="1" dirty="0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맞춤형 건강관리</a:t>
            </a:r>
            <a:endParaRPr kumimoji="1" lang="ko-KR" altLang="en-US" sz="2400" b="1" dirty="0">
              <a:ln w="12700">
                <a:noFill/>
              </a:ln>
              <a:gradFill>
                <a:gsLst>
                  <a:gs pos="0">
                    <a:srgbClr val="005A9E"/>
                  </a:gs>
                  <a:gs pos="100000">
                    <a:srgbClr val="007AD6"/>
                  </a:gs>
                </a:gsLst>
                <a:lin ang="5400000" scaled="1"/>
              </a:gra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플레이스토어 다운 불가 </a:t>
            </a:r>
            <a:r>
              <a:rPr lang="en-US" altLang="ko-KR" dirty="0" smtClean="0"/>
              <a:t>– APK </a:t>
            </a:r>
            <a:r>
              <a:rPr lang="ko-KR" altLang="en-US" dirty="0" smtClean="0"/>
              <a:t>별도 제공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2216696" y="1147576"/>
            <a:ext cx="7069635" cy="276248"/>
          </a:xfrm>
        </p:spPr>
        <p:txBody>
          <a:bodyPr/>
          <a:lstStyle/>
          <a:p>
            <a:r>
              <a:rPr lang="ko-KR" altLang="en-US" dirty="0" smtClean="0"/>
              <a:t>일반인이 일상생활에서 스스로 건강관리 할 수 있도록 돕는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애플리케이션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일반인이 일상생활에서 스스로 건강관리 할 수 있도록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애플리케이션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실증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속편한내과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환자들은 상담메뉴를 통해 의사에게 상담도 가능</a:t>
            </a:r>
            <a:endParaRPr lang="ko-KR" altLang="en-US" dirty="0"/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214526" y="6022282"/>
            <a:ext cx="6842930" cy="219687"/>
          </a:xfrm>
        </p:spPr>
        <p:txBody>
          <a:bodyPr/>
          <a:lstStyle/>
          <a:p>
            <a:pPr marL="0" indent="0" latinLnBrk="0">
              <a:buNone/>
            </a:pPr>
            <a:r>
              <a:rPr lang="ko-KR" altLang="en-US" dirty="0" err="1" smtClean="0"/>
              <a:t>이클립스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(Java) –  </a:t>
            </a:r>
            <a:r>
              <a:rPr lang="ko-KR" altLang="en-US" dirty="0" smtClean="0"/>
              <a:t>전체 화면 </a:t>
            </a:r>
            <a:r>
              <a:rPr lang="ko-KR" altLang="en-US" dirty="0" err="1" smtClean="0"/>
              <a:t>퍼블리싱</a:t>
            </a:r>
            <a:r>
              <a:rPr lang="en-US" altLang="ko-KR" dirty="0" smtClean="0"/>
              <a:t>,</a:t>
            </a:r>
            <a:r>
              <a:rPr lang="ko-KR" altLang="en-US" dirty="0" smtClean="0"/>
              <a:t> 측정수치 관리 메뉴 개발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665" y="1617169"/>
            <a:ext cx="1919725" cy="341162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944" y="1617169"/>
            <a:ext cx="1919039" cy="341162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537" y="1617169"/>
            <a:ext cx="1919041" cy="341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2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8"/>
          <p:cNvSpPr txBox="1"/>
          <p:nvPr/>
        </p:nvSpPr>
        <p:spPr>
          <a:xfrm>
            <a:off x="666717" y="214290"/>
            <a:ext cx="56544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5</a:t>
            </a:r>
            <a:r>
              <a:rPr kumimoji="1" lang="en-US" altLang="ko-KR" sz="2400" b="1" dirty="0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. ATC </a:t>
            </a:r>
            <a:r>
              <a:rPr kumimoji="1" lang="ko-KR" altLang="en-US" sz="2400" b="1" dirty="0" err="1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모바일</a:t>
            </a:r>
            <a:r>
              <a:rPr kumimoji="1" lang="ko-KR" altLang="en-US" sz="2400" b="1" dirty="0" smtClean="0">
                <a:ln w="12700">
                  <a:noFill/>
                </a:ln>
                <a:gradFill>
                  <a:gsLst>
                    <a:gs pos="0">
                      <a:srgbClr val="005A9E"/>
                    </a:gs>
                    <a:gs pos="100000">
                      <a:srgbClr val="007AD6"/>
                    </a:gs>
                  </a:gsLst>
                  <a:lin ang="5400000" scaled="1"/>
                </a:gra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의료장비 관리</a:t>
            </a:r>
            <a:endParaRPr kumimoji="1" lang="ko-KR" altLang="en-US" sz="2400" b="1" dirty="0">
              <a:ln w="12700">
                <a:noFill/>
              </a:ln>
              <a:gradFill>
                <a:gsLst>
                  <a:gs pos="0">
                    <a:srgbClr val="005A9E"/>
                  </a:gs>
                  <a:gs pos="100000">
                    <a:srgbClr val="007AD6"/>
                  </a:gs>
                </a:gsLst>
                <a:lin ang="5400000" scaled="1"/>
              </a:gra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플레이스토어 다운 불가 </a:t>
            </a:r>
            <a:r>
              <a:rPr lang="en-US" altLang="ko-KR" dirty="0" smtClean="0"/>
              <a:t>– APK </a:t>
            </a:r>
            <a:r>
              <a:rPr lang="ko-KR" altLang="en-US" dirty="0" smtClean="0"/>
              <a:t>별도 제공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2216696" y="1147576"/>
            <a:ext cx="7069635" cy="276248"/>
          </a:xfrm>
        </p:spPr>
        <p:txBody>
          <a:bodyPr/>
          <a:lstStyle/>
          <a:p>
            <a:r>
              <a:rPr lang="ko-KR" altLang="en-US" dirty="0" smtClean="0"/>
              <a:t>의료장비 관리를 위한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애플리케이션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연구과제로 타 부서에서 수행했던 업무인데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개발자가 없어 지원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의료장비 오더 및 장애 발생 </a:t>
            </a:r>
            <a:r>
              <a:rPr lang="ko-KR" altLang="en-US" dirty="0" err="1" smtClean="0"/>
              <a:t>건수등을</a:t>
            </a:r>
            <a:r>
              <a:rPr lang="ko-KR" altLang="en-US" dirty="0" smtClean="0"/>
              <a:t> 조회하기 위한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애플리케이션 </a:t>
            </a:r>
            <a:endParaRPr lang="ko-KR" altLang="en-US" dirty="0"/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214526" y="6022282"/>
            <a:ext cx="6842930" cy="219687"/>
          </a:xfrm>
        </p:spPr>
        <p:txBody>
          <a:bodyPr/>
          <a:lstStyle/>
          <a:p>
            <a:pPr marL="0" indent="0" latinLnBrk="0">
              <a:buNone/>
            </a:pPr>
            <a:r>
              <a:rPr lang="ko-KR" altLang="en-US" dirty="0" err="1" smtClean="0"/>
              <a:t>이클립스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(Java) –  </a:t>
            </a:r>
            <a:r>
              <a:rPr lang="ko-KR" altLang="en-US" dirty="0" smtClean="0"/>
              <a:t>전체 화면 </a:t>
            </a:r>
            <a:r>
              <a:rPr lang="ko-KR" altLang="en-US" dirty="0" err="1" smtClean="0"/>
              <a:t>퍼블리싱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문서 받아서 연동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431" y="1544501"/>
            <a:ext cx="1963716" cy="35168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712" y="1544502"/>
            <a:ext cx="1962120" cy="351689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579" y="1544502"/>
            <a:ext cx="1963963" cy="353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5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7907</TotalTime>
  <Words>764</Words>
  <Application>Microsoft Office PowerPoint</Application>
  <PresentationFormat>A4 용지(210x297mm)</PresentationFormat>
  <Paragraphs>93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HY헤드라인M</vt:lpstr>
      <vt:lpstr>나눔고딕</vt:lpstr>
      <vt:lpstr>나눔고딕 ExtraBold</vt:lpstr>
      <vt:lpstr>맑은 고딕</vt:lpstr>
      <vt:lpstr>현대하모니 M</vt:lpstr>
      <vt:lpstr>Arial</vt:lpstr>
      <vt:lpstr>Times New Roman</vt:lpstr>
      <vt:lpstr>Office 테마</vt:lpstr>
      <vt:lpstr>PowerPoint 프레젠테이션</vt:lpstr>
      <vt:lpstr>PowerPoint 프레젠테이션</vt:lpstr>
      <vt:lpstr>스마트 헬스케어 웹사이트 접속(http://smart-healthcare.kr/)</vt:lpstr>
      <vt:lpstr>플레이스토어에서 스마트헬스케어 다운</vt:lpstr>
      <vt:lpstr>플레이스토어에서 스마트헬스케어N 다운</vt:lpstr>
      <vt:lpstr>현재 인바디 업체에서 실증 중</vt:lpstr>
      <vt:lpstr>플레이스토어 다운 불가 - APK 별도 제공</vt:lpstr>
      <vt:lpstr>플레이스토어 다운 불가 – APK 별도 제공</vt:lpstr>
      <vt:lpstr>플레이스토어 다운 불가 – APK 별도 제공</vt:lpstr>
      <vt:lpstr>디지털 헬스케어 웹사이트 접속(http://www.digitalhealth.go.kr/)</vt:lpstr>
      <vt:lpstr>미사용중, 로컬서버로 실행해서 캡쳐</vt:lpstr>
      <vt:lpstr>플레이스토어 안드로이드 버전 다운</vt:lpstr>
      <vt:lpstr>앱 스토어 ios 버전 다운</vt:lpstr>
      <vt:lpstr>ios 버전 개발 진행 중 - 미완료</vt:lpstr>
      <vt:lpstr>PowerPoint 프레젠테이션</vt:lpstr>
    </vt:vector>
  </TitlesOfParts>
  <Company>HAE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이수민</cp:lastModifiedBy>
  <cp:revision>723</cp:revision>
  <dcterms:created xsi:type="dcterms:W3CDTF">2012-08-01T23:46:57Z</dcterms:created>
  <dcterms:modified xsi:type="dcterms:W3CDTF">2017-09-02T05:12:47Z</dcterms:modified>
</cp:coreProperties>
</file>