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31" d="100"/>
          <a:sy n="31" d="100"/>
        </p:scale>
        <p:origin x="832" y="-130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3/10/19</a:t>
            </a:fld>
            <a:endParaRPr lang="en-US" dirty="0"/>
          </a:p>
        </p:txBody>
      </p:sp>
      <p:sp>
        <p:nvSpPr>
          <p:cNvPr id="5" name="Footer Placeholder 4">
            <a:extLst>
              <a:ext uri="{FF2B5EF4-FFF2-40B4-BE49-F238E27FC236}">
                <a16:creationId xmlns=""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jpg"/><Relationship Id="rId8"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301930"/>
            <a:ext cx="43891200" cy="2961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8088986" y="-304800"/>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bg1"/>
                </a:solidFill>
                <a:latin typeface="+mn-lt"/>
              </a:rPr>
              <a:t>Factors Determining Sentence </a:t>
            </a:r>
            <a:r>
              <a:rPr lang="en-US" sz="6600" b="1" dirty="0" smtClean="0">
                <a:solidFill>
                  <a:schemeClr val="bg1"/>
                </a:solidFill>
                <a:latin typeface="+mn-lt"/>
              </a:rPr>
              <a:t>Length and </a:t>
            </a:r>
            <a:r>
              <a:rPr lang="en-US" sz="6600" b="1" dirty="0">
                <a:solidFill>
                  <a:schemeClr val="bg1"/>
                </a:solidFill>
                <a:latin typeface="+mn-lt"/>
              </a:rPr>
              <a:t>Severity for U.S. Inmates Surveyed in 2004 across </a:t>
            </a:r>
            <a:r>
              <a:rPr lang="en-US" sz="6600" b="1" dirty="0" smtClean="0">
                <a:solidFill>
                  <a:schemeClr val="bg1"/>
                </a:solidFill>
                <a:latin typeface="+mn-lt"/>
              </a:rPr>
              <a:t>State </a:t>
            </a:r>
            <a:r>
              <a:rPr lang="en-US" sz="6600" b="1" dirty="0">
                <a:solidFill>
                  <a:schemeClr val="bg1"/>
                </a:solidFill>
                <a:latin typeface="+mn-lt"/>
              </a:rPr>
              <a:t>and Federal Prisons </a:t>
            </a:r>
          </a:p>
        </p:txBody>
      </p:sp>
      <p:sp>
        <p:nvSpPr>
          <p:cNvPr id="5" name="Text Box 123"/>
          <p:cNvSpPr txBox="1">
            <a:spLocks noChangeArrowheads="1"/>
          </p:cNvSpPr>
          <p:nvPr/>
        </p:nvSpPr>
        <p:spPr bwMode="auto">
          <a:xfrm>
            <a:off x="8229600" y="17526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Jenny Chen, John Cho, </a:t>
            </a:r>
            <a:r>
              <a:rPr lang="en-US" sz="4000" dirty="0" err="1">
                <a:solidFill>
                  <a:schemeClr val="bg1"/>
                </a:solidFill>
                <a:latin typeface="+mn-lt"/>
              </a:rPr>
              <a:t>Soomin</a:t>
            </a:r>
            <a:r>
              <a:rPr lang="en-US" sz="4000" dirty="0">
                <a:solidFill>
                  <a:schemeClr val="bg1"/>
                </a:solidFill>
                <a:latin typeface="+mn-lt"/>
              </a:rPr>
              <a:t> Kim, Kasey Rhee </a:t>
            </a:r>
            <a:endParaRPr lang="en-US" sz="4000" baseline="30000" dirty="0">
              <a:solidFill>
                <a:schemeClr val="bg1"/>
              </a:solidFill>
              <a:latin typeface="+mn-lt"/>
            </a:endParaRPr>
          </a:p>
          <a:p>
            <a:pPr algn="ctr" eaLnBrk="1" hangingPunct="1"/>
            <a:r>
              <a:rPr lang="en-US" sz="4000" dirty="0">
                <a:solidFill>
                  <a:schemeClr val="bg1"/>
                </a:solidFill>
                <a:latin typeface="+mn-lt"/>
              </a:rPr>
              <a:t>Dartmouth College, Government 19.01</a:t>
            </a:r>
          </a:p>
        </p:txBody>
      </p:sp>
      <p:sp>
        <p:nvSpPr>
          <p:cNvPr id="10" name="Text Box 189"/>
          <p:cNvSpPr txBox="1">
            <a:spLocks noChangeArrowheads="1"/>
          </p:cNvSpPr>
          <p:nvPr/>
        </p:nvSpPr>
        <p:spPr bwMode="auto">
          <a:xfrm>
            <a:off x="167639" y="4114800"/>
            <a:ext cx="16077717" cy="37240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ea typeface="Arial" charset="0"/>
                <a:cs typeface="Arial" charset="0"/>
              </a:rPr>
              <a:t>Of demographic and case-specific factors, which are significant predictors of sentence length and severity</a:t>
            </a:r>
            <a:r>
              <a:rPr lang="en-US" sz="2800" dirty="0" smtClean="0">
                <a:ea typeface="Arial" charset="0"/>
                <a:cs typeface="Arial" charset="0"/>
              </a:rPr>
              <a:t>?</a:t>
            </a:r>
          </a:p>
          <a:p>
            <a:pPr eaLnBrk="1" hangingPunct="1"/>
            <a:endParaRPr lang="en-US" sz="2800" dirty="0">
              <a:ea typeface="Arial" charset="0"/>
              <a:cs typeface="Arial" charset="0"/>
            </a:endParaRPr>
          </a:p>
          <a:p>
            <a:pPr eaLnBrk="1" hangingPunct="1"/>
            <a:r>
              <a:rPr lang="en-US" sz="2800" b="1" dirty="0">
                <a:ea typeface="Arial" charset="0"/>
                <a:cs typeface="Arial" charset="0"/>
              </a:rPr>
              <a:t>H1</a:t>
            </a:r>
            <a:r>
              <a:rPr lang="en-US" sz="2800" dirty="0">
                <a:ea typeface="Arial" charset="0"/>
                <a:cs typeface="Arial" charset="0"/>
              </a:rPr>
              <a:t>: Black defendants can expect to receive longer sentences than white defendants. </a:t>
            </a:r>
          </a:p>
          <a:p>
            <a:pPr eaLnBrk="1" hangingPunct="1"/>
            <a:r>
              <a:rPr lang="en-US" sz="2800" b="1" dirty="0">
                <a:ea typeface="Arial" charset="0"/>
                <a:cs typeface="Arial" charset="0"/>
              </a:rPr>
              <a:t>H2</a:t>
            </a:r>
            <a:r>
              <a:rPr lang="en-US" sz="2800" dirty="0">
                <a:ea typeface="Arial" charset="0"/>
                <a:cs typeface="Arial" charset="0"/>
              </a:rPr>
              <a:t>: The effect of being </a:t>
            </a:r>
            <a:r>
              <a:rPr lang="en-US" sz="2800" dirty="0" smtClean="0">
                <a:ea typeface="Arial" charset="0"/>
                <a:cs typeface="Arial" charset="0"/>
              </a:rPr>
              <a:t>a violent offender, </a:t>
            </a:r>
            <a:r>
              <a:rPr lang="en-US" sz="2800" dirty="0">
                <a:ea typeface="Arial" charset="0"/>
                <a:cs typeface="Arial" charset="0"/>
              </a:rPr>
              <a:t>as opposed to being </a:t>
            </a:r>
            <a:r>
              <a:rPr lang="en-US" sz="2800" dirty="0" smtClean="0">
                <a:ea typeface="Arial" charset="0"/>
                <a:cs typeface="Arial" charset="0"/>
              </a:rPr>
              <a:t>a non-violent offender </a:t>
            </a:r>
            <a:r>
              <a:rPr lang="en-US" sz="2800" dirty="0">
                <a:ea typeface="Arial" charset="0"/>
                <a:cs typeface="Arial" charset="0"/>
              </a:rPr>
              <a:t>on sentence length is greater for </a:t>
            </a:r>
            <a:r>
              <a:rPr lang="en-US" sz="2800" dirty="0" smtClean="0">
                <a:ea typeface="Arial" charset="0"/>
                <a:cs typeface="Arial" charset="0"/>
              </a:rPr>
              <a:t>Black defendants as opposed to white defendants.</a:t>
            </a:r>
            <a:endParaRPr lang="en-US" sz="2800" dirty="0">
              <a:ea typeface="Arial" charset="0"/>
              <a:cs typeface="Arial" charset="0"/>
            </a:endParaRPr>
          </a:p>
          <a:p>
            <a:pPr eaLnBrk="1" hangingPunct="1"/>
            <a:r>
              <a:rPr lang="en-US" sz="2800" b="1" dirty="0">
                <a:ea typeface="Arial" charset="0"/>
                <a:cs typeface="Arial" charset="0"/>
              </a:rPr>
              <a:t>H3</a:t>
            </a:r>
            <a:r>
              <a:rPr lang="en-US" sz="2800" dirty="0">
                <a:ea typeface="Arial" charset="0"/>
                <a:cs typeface="Arial" charset="0"/>
              </a:rPr>
              <a:t>: </a:t>
            </a:r>
            <a:r>
              <a:rPr lang="en-US" sz="2800" dirty="0" smtClean="0">
                <a:ea typeface="Arial" charset="0"/>
                <a:cs typeface="Arial" charset="0"/>
              </a:rPr>
              <a:t>Older defendants </a:t>
            </a:r>
            <a:r>
              <a:rPr lang="en-US" sz="2800" dirty="0">
                <a:ea typeface="Arial" charset="0"/>
                <a:cs typeface="Arial" charset="0"/>
              </a:rPr>
              <a:t>are </a:t>
            </a:r>
            <a:r>
              <a:rPr lang="en-US" sz="2800" dirty="0" smtClean="0">
                <a:ea typeface="Arial" charset="0"/>
                <a:cs typeface="Arial" charset="0"/>
              </a:rPr>
              <a:t>less likely </a:t>
            </a:r>
            <a:r>
              <a:rPr lang="en-US" sz="2800" dirty="0">
                <a:ea typeface="Arial" charset="0"/>
                <a:cs typeface="Arial" charset="0"/>
              </a:rPr>
              <a:t>to receive an extreme sentence (life in prison or the death penalty) than </a:t>
            </a:r>
            <a:r>
              <a:rPr lang="en-US" sz="2800" dirty="0" smtClean="0">
                <a:ea typeface="Arial" charset="0"/>
                <a:cs typeface="Arial" charset="0"/>
              </a:rPr>
              <a:t>younger defendants.</a:t>
            </a:r>
            <a:endParaRPr lang="en-US" sz="2800" dirty="0">
              <a:ea typeface="Arial" charset="0"/>
              <a:cs typeface="Arial" charset="0"/>
            </a:endParaRPr>
          </a:p>
        </p:txBody>
      </p:sp>
      <p:sp>
        <p:nvSpPr>
          <p:cNvPr id="32" name="Rectangle 31"/>
          <p:cNvSpPr/>
          <p:nvPr/>
        </p:nvSpPr>
        <p:spPr>
          <a:xfrm>
            <a:off x="167639" y="3495543"/>
            <a:ext cx="16077717" cy="677468"/>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Question and Hypotheses</a:t>
            </a:r>
          </a:p>
        </p:txBody>
      </p:sp>
      <p:sp>
        <p:nvSpPr>
          <p:cNvPr id="37" name="Rectangle 36"/>
          <p:cNvSpPr/>
          <p:nvPr/>
        </p:nvSpPr>
        <p:spPr>
          <a:xfrm>
            <a:off x="16719501" y="28651200"/>
            <a:ext cx="13912899" cy="534299"/>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Works Cited</a:t>
            </a:r>
          </a:p>
        </p:txBody>
      </p:sp>
      <p:sp>
        <p:nvSpPr>
          <p:cNvPr id="38" name="Text Box 191"/>
          <p:cNvSpPr txBox="1">
            <a:spLocks noChangeArrowheads="1"/>
          </p:cNvSpPr>
          <p:nvPr/>
        </p:nvSpPr>
        <p:spPr bwMode="auto">
          <a:xfrm>
            <a:off x="16719501" y="29183213"/>
            <a:ext cx="13912899" cy="3477829"/>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600" dirty="0"/>
              <a:t>Blair, I. V., Judd, C. M., &amp; </a:t>
            </a:r>
            <a:r>
              <a:rPr lang="en-US" sz="2600" dirty="0" err="1"/>
              <a:t>Chapleau</a:t>
            </a:r>
            <a:r>
              <a:rPr lang="en-US" sz="2600" dirty="0"/>
              <a:t>, K. M. (2004). The Influence of Afrocentric Facial Features in Criminal Sentencing. Psychological Science, 15(10), 674–679</a:t>
            </a:r>
            <a:r>
              <a:rPr lang="en-US" sz="2600" dirty="0" smtClean="0"/>
              <a:t>.</a:t>
            </a:r>
            <a:r>
              <a:rPr lang="en-US" sz="2600" dirty="0"/>
              <a:t/>
            </a:r>
            <a:br>
              <a:rPr lang="en-US" sz="2600" dirty="0"/>
            </a:br>
            <a:r>
              <a:rPr lang="en-US" sz="2600" dirty="0"/>
              <a:t>Everett, Ronald S; </a:t>
            </a:r>
            <a:r>
              <a:rPr lang="en-US" sz="2600" dirty="0" err="1"/>
              <a:t>Wojtkiewicz</a:t>
            </a:r>
            <a:r>
              <a:rPr lang="en-US" sz="2600" dirty="0"/>
              <a:t>, Roger A. (2002). Difference, Disparity, and Race/Ethnic Bias in Federal Sentencing: [1]. Journal of Quantitative Criminology; </a:t>
            </a:r>
            <a:r>
              <a:rPr lang="en-US" sz="2600" dirty="0" smtClean="0"/>
              <a:t>New York </a:t>
            </a:r>
            <a:r>
              <a:rPr lang="en-US" sz="2600" dirty="0"/>
              <a:t>Vol. 18, </a:t>
            </a:r>
            <a:r>
              <a:rPr lang="en-US" sz="2600" dirty="0" err="1"/>
              <a:t>Iss</a:t>
            </a:r>
            <a:r>
              <a:rPr lang="en-US" sz="2600" dirty="0"/>
              <a:t>. 2, 189-211</a:t>
            </a:r>
            <a:r>
              <a:rPr lang="en-US" sz="2600" dirty="0" smtClean="0"/>
              <a:t>.</a:t>
            </a:r>
          </a:p>
          <a:p>
            <a:r>
              <a:rPr lang="en-US" sz="2600" dirty="0" err="1">
                <a:ea typeface="Times New Roman" charset="0"/>
                <a:cs typeface="Times New Roman" charset="0"/>
              </a:rPr>
              <a:t>Ryon</a:t>
            </a:r>
            <a:r>
              <a:rPr lang="en-US" sz="2600" dirty="0">
                <a:ea typeface="Times New Roman" charset="0"/>
                <a:cs typeface="Times New Roman" charset="0"/>
              </a:rPr>
              <a:t>, Stephanie </a:t>
            </a:r>
            <a:r>
              <a:rPr lang="en-US" sz="2600" dirty="0" err="1">
                <a:ea typeface="Times New Roman" charset="0"/>
                <a:cs typeface="Times New Roman" charset="0"/>
              </a:rPr>
              <a:t>Bontrager</a:t>
            </a:r>
            <a:r>
              <a:rPr lang="en-US" sz="2600" dirty="0">
                <a:ea typeface="Times New Roman" charset="0"/>
                <a:cs typeface="Times New Roman" charset="0"/>
              </a:rPr>
              <a:t>, et al. “Sentencing in Light of Collateral Consequences: Does Age Matter?” Journal of Criminal Justice, vol. 53, 2017, pp. 1–11</a:t>
            </a:r>
            <a:r>
              <a:rPr lang="en-US" sz="2600" dirty="0" smtClean="0">
                <a:ea typeface="Times New Roman" charset="0"/>
                <a:cs typeface="Times New Roman" charset="0"/>
              </a:rPr>
              <a:t>., doi:10.1016/j.jcrimjus.2017.07.009.</a:t>
            </a:r>
            <a:endParaRPr lang="en-US" sz="2600" dirty="0" smtClean="0">
              <a:ea typeface="Times New Roman" charset="0"/>
              <a:cs typeface="Times New Roman" charset="0"/>
            </a:endParaRPr>
          </a:p>
        </p:txBody>
      </p:sp>
      <p:sp>
        <p:nvSpPr>
          <p:cNvPr id="39" name="Text Box 191"/>
          <p:cNvSpPr txBox="1">
            <a:spLocks noChangeArrowheads="1"/>
          </p:cNvSpPr>
          <p:nvPr/>
        </p:nvSpPr>
        <p:spPr bwMode="auto">
          <a:xfrm>
            <a:off x="788623" y="21333331"/>
            <a:ext cx="6588852" cy="1384948"/>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t>Table </a:t>
            </a:r>
            <a:r>
              <a:rPr lang="en-US" sz="2400" dirty="0" smtClean="0"/>
              <a:t>of three OLS models with varying degree of outlier removal for the continuous variable of sentence months.</a:t>
            </a:r>
            <a:endParaRPr lang="en-US" sz="2400" dirty="0"/>
          </a:p>
        </p:txBody>
      </p:sp>
      <p:sp>
        <p:nvSpPr>
          <p:cNvPr id="17" name="TextBox 16"/>
          <p:cNvSpPr txBox="1"/>
          <p:nvPr/>
        </p:nvSpPr>
        <p:spPr>
          <a:xfrm>
            <a:off x="32308800" y="11441668"/>
            <a:ext cx="304800" cy="369332"/>
          </a:xfrm>
          <a:prstGeom prst="rect">
            <a:avLst/>
          </a:prstGeom>
          <a:noFill/>
        </p:spPr>
        <p:txBody>
          <a:bodyPr wrap="square" rtlCol="0">
            <a:spAutoFit/>
          </a:bodyPr>
          <a:lstStyle/>
          <a:p>
            <a:r>
              <a:rPr lang="en-US" dirty="0">
                <a:solidFill>
                  <a:srgbClr val="7F7F7F"/>
                </a:solidFill>
                <a:latin typeface="Times New Roman" charset="0"/>
                <a:ea typeface="Times New Roman" charset="0"/>
                <a:cs typeface="Times New Roman" charset="0"/>
              </a:rPr>
              <a:t>0</a:t>
            </a:r>
          </a:p>
        </p:txBody>
      </p:sp>
      <p:sp>
        <p:nvSpPr>
          <p:cNvPr id="23" name="Text Box 189">
            <a:extLst>
              <a:ext uri="{FF2B5EF4-FFF2-40B4-BE49-F238E27FC236}">
                <a16:creationId xmlns="" xmlns:a16="http://schemas.microsoft.com/office/drawing/2014/main" id="{B353761E-5023-9D4C-B4E5-084A80824D53}"/>
              </a:ext>
            </a:extLst>
          </p:cNvPr>
          <p:cNvSpPr txBox="1">
            <a:spLocks noChangeArrowheads="1"/>
          </p:cNvSpPr>
          <p:nvPr/>
        </p:nvSpPr>
        <p:spPr bwMode="auto">
          <a:xfrm>
            <a:off x="134968" y="8720124"/>
            <a:ext cx="16110388" cy="286227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ea typeface="Arial" charset="0"/>
                <a:cs typeface="Arial" charset="0"/>
              </a:rPr>
              <a:t>The American criminal justice system has long been criticized for showing racial bias in sentencing decisions (</a:t>
            </a:r>
            <a:r>
              <a:rPr lang="en-US" sz="2800" dirty="0" smtClean="0">
                <a:ea typeface="Arial" charset="0"/>
                <a:cs typeface="Arial" charset="0"/>
              </a:rPr>
              <a:t>Everett </a:t>
            </a:r>
            <a:r>
              <a:rPr lang="en-US" sz="2800" dirty="0">
                <a:ea typeface="Arial" charset="0"/>
                <a:cs typeface="Arial" charset="0"/>
              </a:rPr>
              <a:t>2002). Hence, state and federal sentencing guidelines were implemented to reduce disparities in sentencing on the basis of race and ethnicity, and ensure neutrality in sentencing (</a:t>
            </a:r>
            <a:r>
              <a:rPr lang="en-US" sz="2800" dirty="0" smtClean="0">
                <a:ea typeface="Arial" charset="0"/>
                <a:cs typeface="Arial" charset="0"/>
              </a:rPr>
              <a:t>Blair 2004</a:t>
            </a:r>
            <a:r>
              <a:rPr lang="en-US" sz="2800" dirty="0">
                <a:ea typeface="Arial" charset="0"/>
                <a:cs typeface="Arial" charset="0"/>
              </a:rPr>
              <a:t>). However, research shows that Blacks still tend to receive harsher sentences than whites and that the differences in sentence length are only partly explained by offense-related characteristics (</a:t>
            </a:r>
            <a:r>
              <a:rPr lang="en-US" sz="2800" dirty="0" smtClean="0">
                <a:ea typeface="Arial" charset="0"/>
                <a:cs typeface="Arial" charset="0"/>
              </a:rPr>
              <a:t>Everett 2002</a:t>
            </a:r>
            <a:r>
              <a:rPr lang="en-US" sz="2800" dirty="0">
                <a:ea typeface="Arial" charset="0"/>
                <a:cs typeface="Arial" charset="0"/>
              </a:rPr>
              <a:t>). </a:t>
            </a:r>
          </a:p>
        </p:txBody>
      </p:sp>
      <p:sp>
        <p:nvSpPr>
          <p:cNvPr id="24" name="Rectangle 23">
            <a:extLst>
              <a:ext uri="{FF2B5EF4-FFF2-40B4-BE49-F238E27FC236}">
                <a16:creationId xmlns="" xmlns:a16="http://schemas.microsoft.com/office/drawing/2014/main" id="{627805FF-B1D2-474E-A298-547DB8654433}"/>
              </a:ext>
            </a:extLst>
          </p:cNvPr>
          <p:cNvSpPr/>
          <p:nvPr/>
        </p:nvSpPr>
        <p:spPr>
          <a:xfrm>
            <a:off x="167640" y="8011664"/>
            <a:ext cx="16110388"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Background Research</a:t>
            </a:r>
          </a:p>
        </p:txBody>
      </p:sp>
      <p:sp>
        <p:nvSpPr>
          <p:cNvPr id="27" name="Text Box 189">
            <a:extLst>
              <a:ext uri="{FF2B5EF4-FFF2-40B4-BE49-F238E27FC236}">
                <a16:creationId xmlns="" xmlns:a16="http://schemas.microsoft.com/office/drawing/2014/main" id="{42B5DA7E-A8A0-F14E-BA93-77EEBF897794}"/>
              </a:ext>
            </a:extLst>
          </p:cNvPr>
          <p:cNvSpPr txBox="1">
            <a:spLocks noChangeArrowheads="1"/>
          </p:cNvSpPr>
          <p:nvPr/>
        </p:nvSpPr>
        <p:spPr bwMode="auto">
          <a:xfrm>
            <a:off x="16723093" y="4173011"/>
            <a:ext cx="13891680" cy="243138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ea typeface="Arial" charset="0"/>
                <a:cs typeface="Arial" charset="0"/>
              </a:rPr>
              <a:t>We are examining a set of variables from the 2004 Survey of Inmates taken from the Bureau of Justice Statistics. This survey was conducted through personal interviews of a nationally representative sample of inmates across both State and Federal prisons. The survey included responses to questions about demographics, criminal history, sentencing, gender, drug use, and prisoner health. </a:t>
            </a:r>
          </a:p>
        </p:txBody>
      </p:sp>
      <p:sp>
        <p:nvSpPr>
          <p:cNvPr id="28" name="Rectangle 27">
            <a:extLst>
              <a:ext uri="{FF2B5EF4-FFF2-40B4-BE49-F238E27FC236}">
                <a16:creationId xmlns="" xmlns:a16="http://schemas.microsoft.com/office/drawing/2014/main" id="{D86E2DB7-19F1-1A4D-853E-94194D8E6F73}"/>
              </a:ext>
            </a:extLst>
          </p:cNvPr>
          <p:cNvSpPr/>
          <p:nvPr/>
        </p:nvSpPr>
        <p:spPr>
          <a:xfrm>
            <a:off x="16723093" y="3441491"/>
            <a:ext cx="1389168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(Overview)</a:t>
            </a:r>
          </a:p>
        </p:txBody>
      </p:sp>
      <p:pic>
        <p:nvPicPr>
          <p:cNvPr id="42" name="Picture 41">
            <a:extLst>
              <a:ext uri="{FF2B5EF4-FFF2-40B4-BE49-F238E27FC236}">
                <a16:creationId xmlns="" xmlns:a16="http://schemas.microsoft.com/office/drawing/2014/main" id="{B54CE51B-7246-D740-A419-92EC632F4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749" y="11925827"/>
            <a:ext cx="8302925" cy="8302925"/>
          </a:xfrm>
          <a:prstGeom prst="rect">
            <a:avLst/>
          </a:prstGeom>
        </p:spPr>
      </p:pic>
      <p:pic>
        <p:nvPicPr>
          <p:cNvPr id="46" name="Picture 45">
            <a:extLst>
              <a:ext uri="{FF2B5EF4-FFF2-40B4-BE49-F238E27FC236}">
                <a16:creationId xmlns="" xmlns:a16="http://schemas.microsoft.com/office/drawing/2014/main" id="{D5A667F9-D584-BB47-99AF-160AE11BF652}"/>
              </a:ext>
            </a:extLst>
          </p:cNvPr>
          <p:cNvPicPr>
            <a:picLocks noChangeAspect="1"/>
          </p:cNvPicPr>
          <p:nvPr/>
        </p:nvPicPr>
        <p:blipFill rotWithShape="1">
          <a:blip r:embed="rId3"/>
          <a:srcRect l="5279" t="10698" r="5555" b="3796"/>
          <a:stretch/>
        </p:blipFill>
        <p:spPr>
          <a:xfrm>
            <a:off x="31013400" y="12918357"/>
            <a:ext cx="12372581" cy="7731843"/>
          </a:xfrm>
          <a:prstGeom prst="rect">
            <a:avLst/>
          </a:prstGeom>
        </p:spPr>
      </p:pic>
      <p:sp>
        <p:nvSpPr>
          <p:cNvPr id="49" name="Text Box 191">
            <a:extLst>
              <a:ext uri="{FF2B5EF4-FFF2-40B4-BE49-F238E27FC236}">
                <a16:creationId xmlns="" xmlns:a16="http://schemas.microsoft.com/office/drawing/2014/main" id="{0388AC50-F318-6B42-9C7A-C204C6F010E1}"/>
              </a:ext>
            </a:extLst>
          </p:cNvPr>
          <p:cNvSpPr txBox="1">
            <a:spLocks noChangeArrowheads="1"/>
          </p:cNvSpPr>
          <p:nvPr/>
        </p:nvSpPr>
        <p:spPr bwMode="auto">
          <a:xfrm>
            <a:off x="8658810" y="21274522"/>
            <a:ext cx="7893968" cy="1384948"/>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t>Boxplot</a:t>
            </a:r>
            <a:r>
              <a:rPr lang="en-US" sz="2400" dirty="0" smtClean="0"/>
              <a:t> demonstrating </a:t>
            </a:r>
            <a:r>
              <a:rPr lang="en-US" sz="2400" dirty="0"/>
              <a:t>that </a:t>
            </a:r>
            <a:r>
              <a:rPr lang="en-US" sz="2400" dirty="0" smtClean="0"/>
              <a:t>a violent offense has a different effect on sentence length depending on whether the defendant is Black or white.</a:t>
            </a:r>
            <a:endParaRPr lang="en-US" sz="2400" dirty="0">
              <a:ea typeface="Times New Roman" charset="0"/>
              <a:cs typeface="Times New Roman" charset="0"/>
            </a:endParaRPr>
          </a:p>
        </p:txBody>
      </p:sp>
      <p:sp>
        <p:nvSpPr>
          <p:cNvPr id="50" name="Text Box 191">
            <a:extLst>
              <a:ext uri="{FF2B5EF4-FFF2-40B4-BE49-F238E27FC236}">
                <a16:creationId xmlns="" xmlns:a16="http://schemas.microsoft.com/office/drawing/2014/main" id="{29EA940B-5E34-FF4F-94EA-4B1339251D05}"/>
              </a:ext>
            </a:extLst>
          </p:cNvPr>
          <p:cNvSpPr txBox="1">
            <a:spLocks noChangeArrowheads="1"/>
          </p:cNvSpPr>
          <p:nvPr/>
        </p:nvSpPr>
        <p:spPr bwMode="auto">
          <a:xfrm>
            <a:off x="31013400" y="11288657"/>
            <a:ext cx="12645816" cy="1384948"/>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t>Airplane </a:t>
            </a:r>
            <a:r>
              <a:rPr lang="en-US" sz="2400" b="1" dirty="0"/>
              <a:t>plot </a:t>
            </a:r>
            <a:r>
              <a:rPr lang="en-US" sz="2400" dirty="0"/>
              <a:t>of the change in probability of receiving an extreme sentence due to one-unit changes in each predictor. Only age and Black are statistically </a:t>
            </a:r>
            <a:r>
              <a:rPr lang="en-US" sz="2400" dirty="0" smtClean="0"/>
              <a:t>significant, as the </a:t>
            </a:r>
            <a:r>
              <a:rPr lang="en-US" sz="2400" dirty="0"/>
              <a:t>others </a:t>
            </a:r>
            <a:r>
              <a:rPr lang="en-US" sz="2400" dirty="0" smtClean="0"/>
              <a:t>all have </a:t>
            </a:r>
            <a:r>
              <a:rPr lang="en-US" sz="2400" dirty="0"/>
              <a:t>a 95% confidence interval that crosses </a:t>
            </a:r>
            <a:r>
              <a:rPr lang="en-US" sz="2400" dirty="0" smtClean="0"/>
              <a:t>zero. </a:t>
            </a:r>
            <a:endParaRPr lang="en-US" sz="2400" dirty="0">
              <a:ea typeface="Times New Roman" charset="0"/>
              <a:cs typeface="Times New Roman" charset="0"/>
            </a:endParaRPr>
          </a:p>
        </p:txBody>
      </p:sp>
      <p:sp>
        <p:nvSpPr>
          <p:cNvPr id="54" name="Text Box 189">
            <a:extLst>
              <a:ext uri="{FF2B5EF4-FFF2-40B4-BE49-F238E27FC236}">
                <a16:creationId xmlns="" xmlns:a16="http://schemas.microsoft.com/office/drawing/2014/main" id="{8454EF7A-F547-AE41-9826-AD053523C818}"/>
              </a:ext>
            </a:extLst>
          </p:cNvPr>
          <p:cNvSpPr txBox="1">
            <a:spLocks noChangeArrowheads="1"/>
          </p:cNvSpPr>
          <p:nvPr/>
        </p:nvSpPr>
        <p:spPr bwMode="auto">
          <a:xfrm>
            <a:off x="16707479" y="7509140"/>
            <a:ext cx="13928840" cy="674026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For </a:t>
            </a:r>
            <a:r>
              <a:rPr lang="en-US" sz="2800" b="1" dirty="0"/>
              <a:t>H1</a:t>
            </a:r>
            <a:r>
              <a:rPr lang="en-US" sz="2800" dirty="0"/>
              <a:t> &amp; </a:t>
            </a:r>
            <a:r>
              <a:rPr lang="en-US" sz="2800" b="1" dirty="0"/>
              <a:t>H2</a:t>
            </a:r>
            <a:r>
              <a:rPr lang="en-US" sz="2800" dirty="0"/>
              <a:t>, we use a multivariate linear regression with an interaction term Black*violent offense as one of the IVs and sentence in months as the DV.</a:t>
            </a:r>
          </a:p>
          <a:p>
            <a:pPr marL="457200" indent="-457200" fontAlgn="base">
              <a:buFont typeface="Arial Unicode MS" panose="020B0604020202020204" pitchFamily="34" charset="-128"/>
              <a:buChar char="▻"/>
            </a:pPr>
            <a:r>
              <a:rPr lang="en-US" sz="2800" dirty="0"/>
              <a:t>Given the skew of our DV (with 6% classified as outliers and increasing the mean sentencing by 30 months), we estimated three OLS models, with varying degrees of outlier removal. We decided to use the most restrictive model (excluding sentences greater than 2000 months), given that its R-squared value is slightly higher, meaning more variation is explained by the model. Note: no predictors change in sign or statistical significance between the three models.</a:t>
            </a:r>
          </a:p>
          <a:p>
            <a:pPr marL="457200" indent="-457200" fontAlgn="base">
              <a:buFont typeface="Arial Unicode MS" panose="020B0604020202020204" pitchFamily="34" charset="-128"/>
              <a:buChar char="▻"/>
            </a:pPr>
            <a:r>
              <a:rPr lang="en-US" sz="2800" dirty="0"/>
              <a:t>We calculated pairwise correlations between predictors to test for multicollinearity.</a:t>
            </a:r>
          </a:p>
          <a:p>
            <a:r>
              <a:rPr lang="en-US" sz="2800" dirty="0"/>
              <a:t>To study </a:t>
            </a:r>
            <a:r>
              <a:rPr lang="en-US" sz="2800" b="1" dirty="0"/>
              <a:t>H3</a:t>
            </a:r>
            <a:r>
              <a:rPr lang="en-US" sz="2800" dirty="0"/>
              <a:t>, we use a </a:t>
            </a:r>
            <a:r>
              <a:rPr lang="en-US" sz="2800" dirty="0" smtClean="0"/>
              <a:t>logistic regression. The dependent </a:t>
            </a:r>
            <a:r>
              <a:rPr lang="en-US" sz="2800" dirty="0"/>
              <a:t>variable </a:t>
            </a:r>
            <a:r>
              <a:rPr lang="en-US" sz="2800" dirty="0" smtClean="0"/>
              <a:t>of interest is </a:t>
            </a:r>
            <a:r>
              <a:rPr lang="en-US" sz="2800" dirty="0"/>
              <a:t>whether </a:t>
            </a:r>
            <a:r>
              <a:rPr lang="en-US" sz="2800" dirty="0" smtClean="0"/>
              <a:t>or not a </a:t>
            </a:r>
            <a:r>
              <a:rPr lang="en-US" sz="2800" dirty="0"/>
              <a:t>defendant receives an extreme </a:t>
            </a:r>
            <a:r>
              <a:rPr lang="en-US" sz="2800" dirty="0" smtClean="0"/>
              <a:t>sentence (either </a:t>
            </a:r>
            <a:r>
              <a:rPr lang="en-US" sz="2800" dirty="0"/>
              <a:t>life in prison or the death penalty). </a:t>
            </a:r>
          </a:p>
          <a:p>
            <a:pPr marL="457200" indent="-457200" fontAlgn="base">
              <a:buFont typeface="Arial Unicode MS" panose="020B0604020202020204" pitchFamily="34" charset="-128"/>
              <a:buChar char="▻"/>
            </a:pPr>
            <a:r>
              <a:rPr lang="en-US" sz="2800" dirty="0"/>
              <a:t>We created a subset of the data that only included entries for violent offenses, not drug or property offenses, because violent offenses are a near perfect predictor for receiving extreme sentences. </a:t>
            </a:r>
          </a:p>
        </p:txBody>
      </p:sp>
      <p:sp>
        <p:nvSpPr>
          <p:cNvPr id="55" name="Rectangle 54">
            <a:extLst>
              <a:ext uri="{FF2B5EF4-FFF2-40B4-BE49-F238E27FC236}">
                <a16:creationId xmlns="" xmlns:a16="http://schemas.microsoft.com/office/drawing/2014/main" id="{11462D3A-BED4-8F4E-B258-297B6ECE85AB}"/>
              </a:ext>
            </a:extLst>
          </p:cNvPr>
          <p:cNvSpPr/>
          <p:nvPr/>
        </p:nvSpPr>
        <p:spPr>
          <a:xfrm>
            <a:off x="16723093" y="6772465"/>
            <a:ext cx="13912898"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a:t>
            </a:r>
          </a:p>
        </p:txBody>
      </p:sp>
      <p:sp>
        <p:nvSpPr>
          <p:cNvPr id="56" name="Text Box 189">
            <a:extLst>
              <a:ext uri="{FF2B5EF4-FFF2-40B4-BE49-F238E27FC236}">
                <a16:creationId xmlns="" xmlns:a16="http://schemas.microsoft.com/office/drawing/2014/main" id="{3A0A4E8E-30FE-3B4A-BE4E-81ADC60A9A16}"/>
              </a:ext>
            </a:extLst>
          </p:cNvPr>
          <p:cNvSpPr txBox="1">
            <a:spLocks noChangeArrowheads="1"/>
          </p:cNvSpPr>
          <p:nvPr/>
        </p:nvSpPr>
        <p:spPr bwMode="auto">
          <a:xfrm>
            <a:off x="30975300" y="23339248"/>
            <a:ext cx="12667152" cy="932558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smtClean="0"/>
              <a:t>The </a:t>
            </a:r>
            <a:r>
              <a:rPr lang="en-US" sz="2800" dirty="0"/>
              <a:t>binomial logit model showed that only two predictors are statistically significant in predicting whether or not a defendant receives an extreme sentence, those two being Black (β = 0.29) and age (β = 0.42). </a:t>
            </a:r>
            <a:endParaRPr lang="en-US" sz="2800" dirty="0" smtClean="0"/>
          </a:p>
          <a:p>
            <a:pPr fontAlgn="base"/>
            <a:r>
              <a:rPr lang="en-US" sz="2800" dirty="0" smtClean="0"/>
              <a:t>We were intrigued by the significance of age, and plotted the predicted probability of receiving an extreme sentence as a function of age across the five categories given in our data set. As observed in the graph, the </a:t>
            </a:r>
            <a:r>
              <a:rPr lang="en-US" sz="2800" dirty="0" err="1" smtClean="0"/>
              <a:t>Pr</a:t>
            </a:r>
            <a:r>
              <a:rPr lang="en-US" sz="2800" dirty="0" smtClean="0"/>
              <a:t>(extreme sentence) increases as the defendant’s age increases. To examine the substantive significance, we calculated the change in </a:t>
            </a:r>
            <a:r>
              <a:rPr lang="en-US" sz="2800" dirty="0" err="1"/>
              <a:t>Pr</a:t>
            </a:r>
            <a:r>
              <a:rPr lang="en-US" sz="2800" dirty="0"/>
              <a:t>(extreme sentence) </a:t>
            </a:r>
            <a:r>
              <a:rPr lang="en-US" sz="2800" dirty="0" smtClean="0"/>
              <a:t>when we change the age category for a hypothetical profile of a defendant. As seen in our table, the predicted probability increases by at least .05 for each unit increase to the subsequent age category. This is a substantively significant effect. In addition, the change in the predicted probability increases as age category increases </a:t>
            </a:r>
            <a:r>
              <a:rPr lang="mr-IN" sz="2800" dirty="0" smtClean="0"/>
              <a:t>–</a:t>
            </a:r>
            <a:r>
              <a:rPr lang="en-US" sz="2800" dirty="0" smtClean="0"/>
              <a:t> e.g., a defendant that is 25-34 as opposed to &lt;25 sees a .05982 increase in their </a:t>
            </a:r>
            <a:r>
              <a:rPr lang="en-US" sz="2800" dirty="0" err="1"/>
              <a:t>Pr</a:t>
            </a:r>
            <a:r>
              <a:rPr lang="en-US" sz="2800" dirty="0"/>
              <a:t>(extreme sentence)</a:t>
            </a:r>
            <a:r>
              <a:rPr lang="en-US" sz="2800" dirty="0" smtClean="0"/>
              <a:t>, but when that increase is to 65-96 from 55-64, that change in probability is as high as .10.</a:t>
            </a:r>
          </a:p>
          <a:p>
            <a:pPr fontAlgn="base"/>
            <a:r>
              <a:rPr lang="en-US" sz="2800" dirty="0" smtClean="0"/>
              <a:t>In conclusion, our findings disprove our final hypothesis that older defendants are less likely to receive an extreme sentence than younger ones. This is because age was a statistically significant predictor of receiving an extreme sentence, but in the direction of older defendants being more likely to receive an extreme sentence. This effect was also determined to be substantively significant.</a:t>
            </a:r>
            <a:endParaRPr lang="en-US" sz="1000" dirty="0"/>
          </a:p>
        </p:txBody>
      </p:sp>
      <p:sp>
        <p:nvSpPr>
          <p:cNvPr id="57" name="Rectangle 56">
            <a:extLst>
              <a:ext uri="{FF2B5EF4-FFF2-40B4-BE49-F238E27FC236}">
                <a16:creationId xmlns="" xmlns:a16="http://schemas.microsoft.com/office/drawing/2014/main" id="{32359E1A-16C9-5D46-AEB7-C503D8B125DC}"/>
              </a:ext>
            </a:extLst>
          </p:cNvPr>
          <p:cNvSpPr/>
          <p:nvPr/>
        </p:nvSpPr>
        <p:spPr>
          <a:xfrm>
            <a:off x="30968373" y="22265609"/>
            <a:ext cx="12667152" cy="1036382"/>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pic>
        <p:nvPicPr>
          <p:cNvPr id="61" name="Picture 60">
            <a:extLst>
              <a:ext uri="{FF2B5EF4-FFF2-40B4-BE49-F238E27FC236}">
                <a16:creationId xmlns="" xmlns:a16="http://schemas.microsoft.com/office/drawing/2014/main" id="{DDC85767-3E92-114B-A1FE-4FD52D5CF8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113" y="14630400"/>
            <a:ext cx="7830307" cy="12090916"/>
          </a:xfrm>
          <a:prstGeom prst="rect">
            <a:avLst/>
          </a:prstGeom>
        </p:spPr>
      </p:pic>
      <p:pic>
        <p:nvPicPr>
          <p:cNvPr id="63" name="Picture 62">
            <a:extLst>
              <a:ext uri="{FF2B5EF4-FFF2-40B4-BE49-F238E27FC236}">
                <a16:creationId xmlns="" xmlns:a16="http://schemas.microsoft.com/office/drawing/2014/main" id="{FFEEB123-7C8F-2441-897E-5F9F956F52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453" y="11811000"/>
            <a:ext cx="6516022" cy="9660117"/>
          </a:xfrm>
          <a:prstGeom prst="rect">
            <a:avLst/>
          </a:prstGeom>
        </p:spPr>
      </p:pic>
      <p:pic>
        <p:nvPicPr>
          <p:cNvPr id="65" name="Picture 64">
            <a:extLst>
              <a:ext uri="{FF2B5EF4-FFF2-40B4-BE49-F238E27FC236}">
                <a16:creationId xmlns="" xmlns:a16="http://schemas.microsoft.com/office/drawing/2014/main" id="{33CC041D-0219-3749-BC36-AABC6395C87B}"/>
              </a:ext>
            </a:extLst>
          </p:cNvPr>
          <p:cNvPicPr>
            <a:picLocks noChangeAspect="1"/>
          </p:cNvPicPr>
          <p:nvPr/>
        </p:nvPicPr>
        <p:blipFill>
          <a:blip r:embed="rId6"/>
          <a:stretch>
            <a:fillRect/>
          </a:stretch>
        </p:blipFill>
        <p:spPr>
          <a:xfrm>
            <a:off x="30775954" y="3429000"/>
            <a:ext cx="12886646" cy="7775183"/>
          </a:xfrm>
          <a:prstGeom prst="rect">
            <a:avLst/>
          </a:prstGeom>
        </p:spPr>
      </p:pic>
      <p:sp>
        <p:nvSpPr>
          <p:cNvPr id="66" name="Text Box 191">
            <a:extLst>
              <a:ext uri="{FF2B5EF4-FFF2-40B4-BE49-F238E27FC236}">
                <a16:creationId xmlns="" xmlns:a16="http://schemas.microsoft.com/office/drawing/2014/main" id="{D0A9D805-9550-7947-ABEE-872C863EDAA7}"/>
              </a:ext>
            </a:extLst>
          </p:cNvPr>
          <p:cNvSpPr txBox="1">
            <a:spLocks noChangeArrowheads="1"/>
          </p:cNvSpPr>
          <p:nvPr/>
        </p:nvSpPr>
        <p:spPr bwMode="auto">
          <a:xfrm>
            <a:off x="31013400" y="20508186"/>
            <a:ext cx="12925758" cy="1384948"/>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t>Graph</a:t>
            </a:r>
            <a:r>
              <a:rPr lang="en-US" sz="2400" dirty="0" smtClean="0"/>
              <a:t> </a:t>
            </a:r>
            <a:r>
              <a:rPr lang="en-US" sz="2400" dirty="0"/>
              <a:t>of the probability that a </a:t>
            </a:r>
            <a:r>
              <a:rPr lang="en-US" sz="2400" dirty="0" smtClean="0"/>
              <a:t>defendant </a:t>
            </a:r>
            <a:r>
              <a:rPr lang="en-US" sz="2400" dirty="0"/>
              <a:t>receives an extreme sentence as a function of </a:t>
            </a:r>
            <a:r>
              <a:rPr lang="en-US" sz="2400" dirty="0" smtClean="0"/>
              <a:t>their age</a:t>
            </a:r>
            <a:r>
              <a:rPr lang="en-US" sz="2400" dirty="0"/>
              <a:t>, including </a:t>
            </a:r>
            <a:r>
              <a:rPr lang="en-US" sz="2400" dirty="0" smtClean="0"/>
              <a:t>the </a:t>
            </a:r>
            <a:r>
              <a:rPr lang="en-US" sz="2400" dirty="0"/>
              <a:t>95% confidence interval. The profile is of a white male high school graduate with no immediate family incarcerated.</a:t>
            </a:r>
            <a:endParaRPr lang="en-US" sz="2400" dirty="0">
              <a:ea typeface="Times New Roman" charset="0"/>
              <a:cs typeface="Times New Roman" charset="0"/>
            </a:endParaRPr>
          </a:p>
        </p:txBody>
      </p:sp>
      <p:pic>
        <p:nvPicPr>
          <p:cNvPr id="69" name="Picture 68">
            <a:extLst>
              <a:ext uri="{FF2B5EF4-FFF2-40B4-BE49-F238E27FC236}">
                <a16:creationId xmlns="" xmlns:a16="http://schemas.microsoft.com/office/drawing/2014/main" id="{13341C05-335F-E74D-A075-676F6C3E05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70588" y="18436267"/>
            <a:ext cx="6800011" cy="3034850"/>
          </a:xfrm>
          <a:prstGeom prst="rect">
            <a:avLst/>
          </a:prstGeom>
        </p:spPr>
      </p:pic>
      <p:pic>
        <p:nvPicPr>
          <p:cNvPr id="2" name="Picture 1"/>
          <p:cNvPicPr>
            <a:picLocks noChangeAspect="1"/>
          </p:cNvPicPr>
          <p:nvPr/>
        </p:nvPicPr>
        <p:blipFill rotWithShape="1">
          <a:blip r:embed="rId8">
            <a:extLst>
              <a:ext uri="{28A0092B-C50C-407E-A947-70E740481C1C}">
                <a14:useLocalDpi xmlns:a14="http://schemas.microsoft.com/office/drawing/2010/main" val="0"/>
              </a:ext>
            </a:extLst>
          </a:blip>
          <a:srcRect t="18965"/>
          <a:stretch/>
        </p:blipFill>
        <p:spPr>
          <a:xfrm>
            <a:off x="1077538" y="23489826"/>
            <a:ext cx="13374886" cy="2002916"/>
          </a:xfrm>
          <a:prstGeom prst="rect">
            <a:avLst/>
          </a:prstGeom>
        </p:spPr>
      </p:pic>
      <p:sp>
        <p:nvSpPr>
          <p:cNvPr id="33" name="Text Box 191"/>
          <p:cNvSpPr txBox="1">
            <a:spLocks noChangeArrowheads="1"/>
          </p:cNvSpPr>
          <p:nvPr/>
        </p:nvSpPr>
        <p:spPr bwMode="auto">
          <a:xfrm>
            <a:off x="1288186" y="22783800"/>
            <a:ext cx="13342214" cy="646284"/>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smtClean="0">
                <a:latin typeface="Times New Roman" charset="0"/>
                <a:ea typeface="Times New Roman" charset="0"/>
                <a:cs typeface="Times New Roman" charset="0"/>
              </a:rPr>
              <a:t>Violent Offender Status has Greater Impact on Increase in Sentence Length for Blacks vs White</a:t>
            </a:r>
            <a:endParaRPr lang="en-US" sz="2400" dirty="0">
              <a:latin typeface="Times New Roman" charset="0"/>
              <a:ea typeface="Times New Roman" charset="0"/>
              <a:cs typeface="Times New Roman" charset="0"/>
            </a:endParaRPr>
          </a:p>
        </p:txBody>
      </p:sp>
      <p:sp>
        <p:nvSpPr>
          <p:cNvPr id="8" name="Rectangle 7"/>
          <p:cNvSpPr/>
          <p:nvPr/>
        </p:nvSpPr>
        <p:spPr>
          <a:xfrm>
            <a:off x="1029580" y="22783800"/>
            <a:ext cx="13103985" cy="2550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189">
            <a:extLst>
              <a:ext uri="{FF2B5EF4-FFF2-40B4-BE49-F238E27FC236}">
                <a16:creationId xmlns="" xmlns:a16="http://schemas.microsoft.com/office/drawing/2014/main" id="{3A0A4E8E-30FE-3B4A-BE4E-81ADC60A9A16}"/>
              </a:ext>
            </a:extLst>
          </p:cNvPr>
          <p:cNvSpPr txBox="1">
            <a:spLocks noChangeArrowheads="1"/>
          </p:cNvSpPr>
          <p:nvPr/>
        </p:nvSpPr>
        <p:spPr bwMode="auto">
          <a:xfrm>
            <a:off x="198881" y="26456627"/>
            <a:ext cx="16046475" cy="630937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fontAlgn="base"/>
            <a:r>
              <a:rPr lang="en-US" sz="2800" dirty="0" smtClean="0"/>
              <a:t>What we are interested in is whether there is a difference in sentence length (in months) for Black vs white offenders conditional on their offense being violent. In our chosen linear model (the rightmost model), the interaction term Black x Violent Offense is statistically significant, confirming our second hypothesis that sentence </a:t>
            </a:r>
            <a:r>
              <a:rPr lang="en-US" sz="2800" dirty="0"/>
              <a:t>length increases </a:t>
            </a:r>
            <a:r>
              <a:rPr lang="en-US" sz="2800" dirty="0" smtClean="0"/>
              <a:t>for the offense being </a:t>
            </a:r>
            <a:r>
              <a:rPr lang="en-US" sz="2800" dirty="0"/>
              <a:t>violent </a:t>
            </a:r>
            <a:r>
              <a:rPr lang="en-US" sz="2800" dirty="0" smtClean="0"/>
              <a:t>is </a:t>
            </a:r>
            <a:r>
              <a:rPr lang="en-US" sz="2800" dirty="0"/>
              <a:t>dependent on the offender being Black or white</a:t>
            </a:r>
            <a:r>
              <a:rPr lang="en-US" sz="2800" dirty="0" smtClean="0"/>
              <a:t>.</a:t>
            </a:r>
          </a:p>
          <a:p>
            <a:pPr fontAlgn="base"/>
            <a:r>
              <a:rPr lang="en-US" sz="2800" dirty="0" smtClean="0"/>
              <a:t>The effect of being a violent offender (not changing the race of the offender from the baseline of being white) induces an increase of 107.5 months. This effect is statistically significant, with a p-value of &lt;2e-16.</a:t>
            </a:r>
          </a:p>
          <a:p>
            <a:pPr fontAlgn="base"/>
            <a:r>
              <a:rPr lang="en-US" sz="2800" dirty="0" smtClean="0"/>
              <a:t>The effect of being black </a:t>
            </a:r>
            <a:r>
              <a:rPr lang="en-US" sz="2800" i="1" dirty="0" smtClean="0"/>
              <a:t>and </a:t>
            </a:r>
            <a:r>
              <a:rPr lang="en-US" sz="2800" dirty="0" smtClean="0"/>
              <a:t>a violent offender is 129.4 months </a:t>
            </a:r>
            <a:r>
              <a:rPr lang="mr-IN" sz="2800" dirty="0" smtClean="0"/>
              <a:t>–</a:t>
            </a:r>
            <a:r>
              <a:rPr lang="en-US" sz="2800" dirty="0" smtClean="0"/>
              <a:t> 22 months greater than their white counterparts. This effect is statistically significant, with a p-value of 4.91e-160. Note that this p-value was calculated from the standard error found using the variance covariance matrix.</a:t>
            </a:r>
          </a:p>
          <a:p>
            <a:pPr fontAlgn="base"/>
            <a:r>
              <a:rPr lang="en-US" sz="2800" dirty="0" smtClean="0"/>
              <a:t>In regards to our first hypothesis that black defendants can expect to receive longer sentences, our model showed that the isolated effect of being black is a 4.75 month increase, but this result is not statistically significant.</a:t>
            </a:r>
          </a:p>
        </p:txBody>
      </p:sp>
      <p:sp>
        <p:nvSpPr>
          <p:cNvPr id="36" name="Rectangle 35">
            <a:extLst>
              <a:ext uri="{FF2B5EF4-FFF2-40B4-BE49-F238E27FC236}">
                <a16:creationId xmlns="" xmlns:a16="http://schemas.microsoft.com/office/drawing/2014/main" id="{32359E1A-16C9-5D46-AEB7-C503D8B125DC}"/>
              </a:ext>
            </a:extLst>
          </p:cNvPr>
          <p:cNvSpPr/>
          <p:nvPr/>
        </p:nvSpPr>
        <p:spPr>
          <a:xfrm>
            <a:off x="198881" y="25557495"/>
            <a:ext cx="16046475" cy="87835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40" name="Text Box 191">
            <a:extLst>
              <a:ext uri="{FF2B5EF4-FFF2-40B4-BE49-F238E27FC236}">
                <a16:creationId xmlns="" xmlns:a16="http://schemas.microsoft.com/office/drawing/2014/main" id="{D0A9D805-9550-7947-ABEE-872C863EDAA7}"/>
              </a:ext>
            </a:extLst>
          </p:cNvPr>
          <p:cNvSpPr txBox="1">
            <a:spLocks noChangeArrowheads="1"/>
          </p:cNvSpPr>
          <p:nvPr/>
        </p:nvSpPr>
        <p:spPr bwMode="auto">
          <a:xfrm>
            <a:off x="16622765" y="27087552"/>
            <a:ext cx="7837299" cy="1384948"/>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ea typeface="Times New Roman" charset="0"/>
                <a:cs typeface="Times New Roman" charset="0"/>
              </a:rPr>
              <a:t>Table</a:t>
            </a:r>
            <a:r>
              <a:rPr lang="en-US" sz="2400" dirty="0" smtClean="0">
                <a:ea typeface="Times New Roman" charset="0"/>
                <a:cs typeface="Times New Roman" charset="0"/>
              </a:rPr>
              <a:t> of logistic regression model of the binary variable of receiving an extreme sentence (life in prison or death penalty) across defendant demographics as predictors.</a:t>
            </a:r>
            <a:endParaRPr lang="en-US" sz="2400" dirty="0">
              <a:ea typeface="Times New Roman" charset="0"/>
              <a:cs typeface="Times New Roman" charset="0"/>
            </a:endParaRPr>
          </a:p>
        </p:txBody>
      </p:sp>
      <p:sp>
        <p:nvSpPr>
          <p:cNvPr id="43" name="Text Box 191">
            <a:extLst>
              <a:ext uri="{FF2B5EF4-FFF2-40B4-BE49-F238E27FC236}">
                <a16:creationId xmlns="" xmlns:a16="http://schemas.microsoft.com/office/drawing/2014/main" id="{D0A9D805-9550-7947-ABEE-872C863EDAA7}"/>
              </a:ext>
            </a:extLst>
          </p:cNvPr>
          <p:cNvSpPr txBox="1">
            <a:spLocks noChangeArrowheads="1"/>
          </p:cNvSpPr>
          <p:nvPr/>
        </p:nvSpPr>
        <p:spPr bwMode="auto">
          <a:xfrm>
            <a:off x="24070588" y="21450077"/>
            <a:ext cx="6379400" cy="1754280"/>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t>Table </a:t>
            </a:r>
            <a:r>
              <a:rPr lang="en-US" sz="2400" dirty="0" smtClean="0"/>
              <a:t>of </a:t>
            </a:r>
            <a:r>
              <a:rPr lang="en-US" sz="2400" dirty="0"/>
              <a:t>the </a:t>
            </a:r>
            <a:r>
              <a:rPr lang="en-US" sz="2400" dirty="0" smtClean="0"/>
              <a:t>change in the predicted probability of receiving an extreme sentence for each unit change in defendant age category.</a:t>
            </a:r>
            <a:endParaRPr lang="en-US" sz="2400" dirty="0">
              <a:ea typeface="Times New Roman" charset="0"/>
              <a:cs typeface="Times New Roman" charset="0"/>
            </a:endParaRPr>
          </a:p>
        </p:txBody>
      </p:sp>
      <p:sp>
        <p:nvSpPr>
          <p:cNvPr id="9" name="TextBox 8"/>
          <p:cNvSpPr txBox="1"/>
          <p:nvPr/>
        </p:nvSpPr>
        <p:spPr>
          <a:xfrm>
            <a:off x="-5630779" y="295976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3441</TotalTime>
  <Words>1186</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MS</vt:lpstr>
      <vt:lpstr>Calibri</vt:lpstr>
      <vt:lpstr>Mangal</vt:lpstr>
      <vt:lpstr>Times New Roman</vt:lpstr>
      <vt:lpstr>Arial</vt:lpstr>
      <vt:lpstr>Office Theme</vt:lpstr>
      <vt:lpstr>PowerPoint Presentation</vt:lpstr>
    </vt:vector>
  </TitlesOfParts>
  <Company>Genigraphics LLC</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Microsoft Office User</cp:lastModifiedBy>
  <cp:revision>178</cp:revision>
  <cp:lastPrinted>2017-11-03T00:56:36Z</cp:lastPrinted>
  <dcterms:created xsi:type="dcterms:W3CDTF">2013-02-10T21:14:48Z</dcterms:created>
  <dcterms:modified xsi:type="dcterms:W3CDTF">2019-03-11T03:07:03Z</dcterms:modified>
</cp:coreProperties>
</file>