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1" r:id="rId3"/>
    <p:sldId id="257" r:id="rId4"/>
    <p:sldId id="268" r:id="rId5"/>
    <p:sldId id="258" r:id="rId6"/>
    <p:sldId id="269" r:id="rId7"/>
    <p:sldId id="263" r:id="rId8"/>
    <p:sldId id="270" r:id="rId9"/>
    <p:sldId id="271" r:id="rId10"/>
    <p:sldId id="273" r:id="rId11"/>
    <p:sldId id="274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39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02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F454-708F-4FB5-ABAB-812FEA4F265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7CF4EA-2F6D-4738-9EC6-0D210A69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#2</a:t>
            </a: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1A2C-9593-A042-8280-373D01F4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183"/>
            <a:ext cx="8596668" cy="891208"/>
          </a:xfrm>
        </p:spPr>
        <p:txBody>
          <a:bodyPr/>
          <a:lstStyle/>
          <a:p>
            <a:r>
              <a:rPr lang="en-US" dirty="0"/>
              <a:t>Activity 3: Calling multiple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A41A-5AEE-FF49-866C-94B1610F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176"/>
            <a:ext cx="8596668" cy="4550492"/>
          </a:xfrm>
        </p:spPr>
        <p:txBody>
          <a:bodyPr>
            <a:normAutofit/>
          </a:bodyPr>
          <a:lstStyle/>
          <a:p>
            <a:r>
              <a:rPr lang="en-US" dirty="0"/>
              <a:t>We are going to create a GPA calculator!</a:t>
            </a:r>
          </a:p>
          <a:p>
            <a:r>
              <a:rPr lang="en-US" dirty="0"/>
              <a:t>Now create the function </a:t>
            </a:r>
            <a:r>
              <a:rPr lang="en-US" dirty="0" err="1"/>
              <a:t>computeGPA</a:t>
            </a:r>
            <a:r>
              <a:rPr lang="en-US" dirty="0"/>
              <a:t>():</a:t>
            </a:r>
          </a:p>
          <a:p>
            <a:pPr lvl="1"/>
            <a:r>
              <a:rPr lang="en-US" dirty="0" err="1"/>
              <a:t>gpa</a:t>
            </a:r>
            <a:r>
              <a:rPr lang="en-US" dirty="0"/>
              <a:t> = </a:t>
            </a:r>
            <a:r>
              <a:rPr lang="en-US" dirty="0" err="1"/>
              <a:t>computeGPA</a:t>
            </a:r>
            <a:r>
              <a:rPr lang="en-US" dirty="0"/>
              <a:t>(</a:t>
            </a:r>
            <a:r>
              <a:rPr lang="en-US" dirty="0" err="1"/>
              <a:t>credit_array</a:t>
            </a:r>
            <a:r>
              <a:rPr lang="en-US" dirty="0"/>
              <a:t>, </a:t>
            </a:r>
            <a:r>
              <a:rPr lang="en-US" dirty="0" err="1"/>
              <a:t>grade_array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NOTE: </a:t>
            </a:r>
            <a:r>
              <a:rPr lang="en-US" dirty="0" err="1"/>
              <a:t>credit_array</a:t>
            </a:r>
            <a:r>
              <a:rPr lang="en-US" dirty="0"/>
              <a:t> and </a:t>
            </a:r>
            <a:r>
              <a:rPr lang="en-US" dirty="0" err="1"/>
              <a:t>grade_array</a:t>
            </a:r>
            <a:r>
              <a:rPr lang="en-US" dirty="0"/>
              <a:t> should align.</a:t>
            </a:r>
          </a:p>
          <a:p>
            <a:r>
              <a:rPr lang="en-US" dirty="0"/>
              <a:t>This function should output the result of dividing the output of </a:t>
            </a:r>
            <a:r>
              <a:rPr lang="en-US" dirty="0" err="1"/>
              <a:t>totalPoints</a:t>
            </a:r>
            <a:r>
              <a:rPr lang="en-US" dirty="0"/>
              <a:t>() by the output of </a:t>
            </a:r>
            <a:r>
              <a:rPr lang="en-US" dirty="0" err="1"/>
              <a:t>totalCredits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gpa</a:t>
            </a:r>
            <a:r>
              <a:rPr lang="en-US" dirty="0"/>
              <a:t> = </a:t>
            </a:r>
            <a:r>
              <a:rPr lang="en-US" dirty="0" err="1"/>
              <a:t>totalPoints</a:t>
            </a:r>
            <a:r>
              <a:rPr lang="en-US" dirty="0"/>
              <a:t>() / </a:t>
            </a:r>
            <a:r>
              <a:rPr lang="en-US" dirty="0" err="1"/>
              <a:t>totalCredits</a:t>
            </a:r>
            <a:r>
              <a:rPr lang="en-US" dirty="0"/>
              <a:t>()</a:t>
            </a:r>
          </a:p>
          <a:p>
            <a:r>
              <a:rPr lang="en-US" dirty="0"/>
              <a:t>Make sure that your function works!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b="1" dirty="0"/>
              <a:t>Question: Why do you think creating a function to compute the GPA is better than just writing a script?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8C194-5AC0-B946-BBEA-931A20E42CEE}"/>
              </a:ext>
            </a:extLst>
          </p:cNvPr>
          <p:cNvSpPr txBox="1"/>
          <p:nvPr/>
        </p:nvSpPr>
        <p:spPr>
          <a:xfrm>
            <a:off x="10571922" y="320457"/>
            <a:ext cx="16200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Note: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A = 4.0</a:t>
            </a:r>
          </a:p>
          <a:p>
            <a:r>
              <a:rPr lang="en-US" sz="2800" dirty="0">
                <a:solidFill>
                  <a:schemeClr val="bg1"/>
                </a:solidFill>
              </a:rPr>
              <a:t>B+ = 3.5</a:t>
            </a:r>
          </a:p>
          <a:p>
            <a:r>
              <a:rPr lang="en-US" sz="2800" dirty="0">
                <a:solidFill>
                  <a:schemeClr val="bg1"/>
                </a:solidFill>
              </a:rPr>
              <a:t>B = 3.0</a:t>
            </a:r>
          </a:p>
          <a:p>
            <a:r>
              <a:rPr lang="en-US" sz="2800" dirty="0">
                <a:solidFill>
                  <a:schemeClr val="bg1"/>
                </a:solidFill>
              </a:rPr>
              <a:t>C+ = 2.5</a:t>
            </a:r>
          </a:p>
          <a:p>
            <a:r>
              <a:rPr lang="en-US" sz="2800" dirty="0">
                <a:solidFill>
                  <a:schemeClr val="bg1"/>
                </a:solidFill>
              </a:rPr>
              <a:t>C = 2.0</a:t>
            </a:r>
          </a:p>
          <a:p>
            <a:r>
              <a:rPr lang="en-US" sz="2800" dirty="0">
                <a:solidFill>
                  <a:schemeClr val="bg1"/>
                </a:solidFill>
              </a:rPr>
              <a:t>D = 1.0</a:t>
            </a:r>
          </a:p>
        </p:txBody>
      </p:sp>
    </p:spTree>
    <p:extLst>
      <p:ext uri="{BB962C8B-B14F-4D97-AF65-F5344CB8AC3E}">
        <p14:creationId xmlns:p14="http://schemas.microsoft.com/office/powerpoint/2010/main" val="190363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19AD-3E16-1B4B-81E5-EE880ED1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0269"/>
            <a:ext cx="8596668" cy="1320800"/>
          </a:xfrm>
        </p:spPr>
        <p:txBody>
          <a:bodyPr/>
          <a:lstStyle/>
          <a:p>
            <a:r>
              <a:rPr lang="en-US" dirty="0"/>
              <a:t>Activity 3: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1F73E-4810-7645-A66B-61971AAD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73" y="1413995"/>
            <a:ext cx="4888579" cy="1334175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A19632E-A2A8-944A-A150-F97BEEF91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4" y="1413995"/>
            <a:ext cx="5749544" cy="165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B2525-EDAE-AC41-BA64-C60805D0E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52" y="3269546"/>
            <a:ext cx="60706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BC015-C6C9-0547-A189-6623ECF4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852" y="5588000"/>
            <a:ext cx="5029200" cy="127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23A29-9F8B-7943-95BF-7B7348EE1D5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360163" y="2748170"/>
            <a:ext cx="2444289" cy="5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1D3008-01E5-C244-A618-00850EC6014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804452" y="3068540"/>
            <a:ext cx="3012904" cy="20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8D8677-6BEC-0445-9FED-A5EC04CCBB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04452" y="5118652"/>
            <a:ext cx="0" cy="46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AD35-C186-1A4B-8499-525E18D0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More 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DDB4-96B6-2349-8AC3-9E6C875A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How would you modify the </a:t>
            </a:r>
            <a:r>
              <a:rPr lang="en-US" sz="2600" dirty="0" err="1"/>
              <a:t>computeGPA</a:t>
            </a:r>
            <a:r>
              <a:rPr lang="en-US" sz="2600" dirty="0"/>
              <a:t>() function so that it can compute your GPA for two semesters?</a:t>
            </a:r>
          </a:p>
          <a:p>
            <a:r>
              <a:rPr lang="en-US" sz="2600" b="1" dirty="0"/>
              <a:t>Hint:  </a:t>
            </a:r>
            <a:r>
              <a:rPr lang="en-US" sz="2600" dirty="0"/>
              <a:t>Increase your number of input arrays to 4 and re-use your functions!</a:t>
            </a:r>
          </a:p>
        </p:txBody>
      </p:sp>
    </p:spTree>
    <p:extLst>
      <p:ext uri="{BB962C8B-B14F-4D97-AF65-F5344CB8AC3E}">
        <p14:creationId xmlns:p14="http://schemas.microsoft.com/office/powerpoint/2010/main" val="24678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836F-5335-6C42-BDEF-97BA9D6B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Make your own sequence of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71C0-D8C6-374E-A7CC-10A89691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Think of your own example where you think leveraging multiple functions would be useful.</a:t>
            </a:r>
          </a:p>
          <a:p>
            <a:r>
              <a:rPr lang="en-US" sz="3000" dirty="0"/>
              <a:t>Discuss with your group and implement it together!</a:t>
            </a:r>
          </a:p>
        </p:txBody>
      </p:sp>
    </p:spTree>
    <p:extLst>
      <p:ext uri="{BB962C8B-B14F-4D97-AF65-F5344CB8AC3E}">
        <p14:creationId xmlns:p14="http://schemas.microsoft.com/office/powerpoint/2010/main" val="176431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7466-6821-4322-90EF-0DB64B2B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ACD4-6C50-41A8-9E10-5044F9AC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Learn how to write </a:t>
            </a:r>
            <a:r>
              <a:rPr lang="en-US" sz="2000" b="1" dirty="0"/>
              <a:t>functions</a:t>
            </a:r>
            <a:r>
              <a:rPr lang="en-US" sz="2000" dirty="0"/>
              <a:t> in MATLAB</a:t>
            </a:r>
          </a:p>
          <a:p>
            <a:r>
              <a:rPr lang="en-US" sz="2000" dirty="0"/>
              <a:t>Understand that functions are </a:t>
            </a:r>
            <a:r>
              <a:rPr lang="en-US" sz="2000" b="1" dirty="0"/>
              <a:t>templates</a:t>
            </a:r>
            <a:r>
              <a:rPr lang="en-US" sz="2000" dirty="0"/>
              <a:t> that can be modified and reused to suit your needs</a:t>
            </a:r>
          </a:p>
          <a:p>
            <a:r>
              <a:rPr lang="en-US" sz="2000" dirty="0"/>
              <a:t>Understand that functions are used by </a:t>
            </a:r>
            <a:r>
              <a:rPr lang="en-US" sz="2000" b="1" dirty="0"/>
              <a:t>calling </a:t>
            </a:r>
            <a:r>
              <a:rPr lang="en-US" sz="2000" dirty="0"/>
              <a:t>them</a:t>
            </a:r>
          </a:p>
          <a:p>
            <a:r>
              <a:rPr lang="en-US" sz="2000" dirty="0"/>
              <a:t>Understand that you are finished writing a function after you have </a:t>
            </a:r>
            <a:r>
              <a:rPr lang="en-US" sz="2000" b="1" dirty="0"/>
              <a:t>tested </a:t>
            </a:r>
            <a:r>
              <a:rPr lang="en-US" sz="2000" dirty="0"/>
              <a:t>it</a:t>
            </a:r>
          </a:p>
          <a:p>
            <a:r>
              <a:rPr lang="en-US" sz="2000" dirty="0"/>
              <a:t>Understand that functions can be used </a:t>
            </a:r>
            <a:r>
              <a:rPr lang="en-US" sz="2000" b="1" dirty="0"/>
              <a:t>together</a:t>
            </a:r>
            <a:r>
              <a:rPr lang="en-US" sz="2000" dirty="0"/>
              <a:t> within other programs to perform larger tasks</a:t>
            </a:r>
          </a:p>
        </p:txBody>
      </p:sp>
    </p:spTree>
    <p:extLst>
      <p:ext uri="{BB962C8B-B14F-4D97-AF65-F5344CB8AC3E}">
        <p14:creationId xmlns:p14="http://schemas.microsoft.com/office/powerpoint/2010/main" val="33351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F2AC-2632-4886-97F4-DAD037DC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692"/>
            <a:ext cx="8596668" cy="1320800"/>
          </a:xfrm>
        </p:spPr>
        <p:txBody>
          <a:bodyPr/>
          <a:lstStyle/>
          <a:p>
            <a:r>
              <a:rPr lang="en-US" dirty="0"/>
              <a:t>Activity 1: Function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7B7F-E1EA-4CEC-B301-E68E415A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515"/>
            <a:ext cx="9858144" cy="5449701"/>
          </a:xfrm>
        </p:spPr>
        <p:txBody>
          <a:bodyPr>
            <a:normAutofit/>
          </a:bodyPr>
          <a:lstStyle/>
          <a:p>
            <a:r>
              <a:rPr lang="en-US" dirty="0"/>
              <a:t>Write a function with 2 inputs and 2 outputs named </a:t>
            </a:r>
            <a:r>
              <a:rPr lang="en-US" b="1" dirty="0"/>
              <a:t>math</a:t>
            </a:r>
          </a:p>
          <a:p>
            <a:pPr lvl="1"/>
            <a:r>
              <a:rPr lang="en-US" sz="1800" b="1" dirty="0"/>
              <a:t>Remember that the name of the function and the filename must both be math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num1: Double</a:t>
            </a:r>
          </a:p>
          <a:p>
            <a:pPr lvl="1"/>
            <a:r>
              <a:rPr lang="en-US" dirty="0"/>
              <a:t>num2: Double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difference:  num1-num2</a:t>
            </a:r>
          </a:p>
          <a:p>
            <a:pPr lvl="1"/>
            <a:r>
              <a:rPr lang="en-US" dirty="0"/>
              <a:t>sum:  num1+num2</a:t>
            </a:r>
          </a:p>
          <a:p>
            <a:pPr marL="457200" lvl="1" indent="0">
              <a:buNone/>
            </a:pPr>
            <a:r>
              <a:rPr lang="en-US" sz="2000" b="1" dirty="0"/>
              <a:t>Run your function to make sure it works!</a:t>
            </a:r>
          </a:p>
          <a:p>
            <a:r>
              <a:rPr lang="en-US" b="1" dirty="0"/>
              <a:t>Questions:</a:t>
            </a:r>
          </a:p>
          <a:p>
            <a:pPr lvl="1"/>
            <a:r>
              <a:rPr lang="en-US" b="1" dirty="0"/>
              <a:t>How do you call a function?</a:t>
            </a:r>
          </a:p>
          <a:p>
            <a:pPr lvl="1"/>
            <a:r>
              <a:rPr lang="en-US" b="1" dirty="0"/>
              <a:t>Are there any similarities between the function call and the function header?</a:t>
            </a:r>
          </a:p>
          <a:p>
            <a:pPr lvl="1"/>
            <a:r>
              <a:rPr lang="en-US" b="1" dirty="0"/>
              <a:t>What does it mean to have an input? Assign an output value? Do we need to print anything or ask the user for anything?</a:t>
            </a:r>
          </a:p>
        </p:txBody>
      </p:sp>
    </p:spTree>
    <p:extLst>
      <p:ext uri="{BB962C8B-B14F-4D97-AF65-F5344CB8AC3E}">
        <p14:creationId xmlns:p14="http://schemas.microsoft.com/office/powerpoint/2010/main" val="19852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10F-1565-1149-9424-3958FBD6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10E9F-C37C-F449-BA1A-FAD816E3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02" y="1531454"/>
            <a:ext cx="4360626" cy="1174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71689-55E3-2944-84D0-491CC666FFFA}"/>
              </a:ext>
            </a:extLst>
          </p:cNvPr>
          <p:cNvSpPr txBox="1"/>
          <p:nvPr/>
        </p:nvSpPr>
        <p:spPr>
          <a:xfrm>
            <a:off x="756167" y="2928297"/>
            <a:ext cx="851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Question: What if you wanted to run the function inside the script?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BE987-5CA4-6F4C-B76D-FAD8BC53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64" y="3429000"/>
            <a:ext cx="5781502" cy="2743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D81F1-3EF6-2D41-8F48-BA7D827A3307}"/>
              </a:ext>
            </a:extLst>
          </p:cNvPr>
          <p:cNvSpPr txBox="1"/>
          <p:nvPr/>
        </p:nvSpPr>
        <p:spPr>
          <a:xfrm>
            <a:off x="756167" y="6071977"/>
            <a:ext cx="95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Remember: now the script has to have a different name than the function! </a:t>
            </a:r>
          </a:p>
        </p:txBody>
      </p:sp>
    </p:spTree>
    <p:extLst>
      <p:ext uri="{BB962C8B-B14F-4D97-AF65-F5344CB8AC3E}">
        <p14:creationId xmlns:p14="http://schemas.microsoft.com/office/powerpoint/2010/main" val="13228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54A-C3F8-4951-B658-71EC8B86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More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71ED-7923-431F-BCAE-63112A06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8"/>
            <a:ext cx="8596668" cy="4910312"/>
          </a:xfrm>
        </p:spPr>
        <p:txBody>
          <a:bodyPr>
            <a:normAutofit fontScale="92500"/>
          </a:bodyPr>
          <a:lstStyle/>
          <a:p>
            <a:r>
              <a:rPr lang="en-US" sz="1900" dirty="0"/>
              <a:t>Write a function with 2 inputs and 2 outputs named </a:t>
            </a:r>
            <a:r>
              <a:rPr lang="en-US" sz="1900" b="1" dirty="0"/>
              <a:t>math2</a:t>
            </a:r>
          </a:p>
          <a:p>
            <a:r>
              <a:rPr lang="en-US" sz="1900" dirty="0"/>
              <a:t>Inputs:</a:t>
            </a:r>
          </a:p>
          <a:p>
            <a:pPr lvl="1"/>
            <a:r>
              <a:rPr lang="en-US" sz="1900" dirty="0"/>
              <a:t>num1: Double</a:t>
            </a:r>
          </a:p>
          <a:p>
            <a:pPr lvl="1"/>
            <a:r>
              <a:rPr lang="en-US" sz="1900" dirty="0"/>
              <a:t>num2: Double</a:t>
            </a:r>
          </a:p>
          <a:p>
            <a:r>
              <a:rPr lang="en-US" sz="1900" dirty="0"/>
              <a:t>The outputs can be any mathematical operation you want, example:</a:t>
            </a:r>
          </a:p>
          <a:p>
            <a:pPr lvl="1"/>
            <a:r>
              <a:rPr lang="en-US" sz="1900" dirty="0" err="1"/>
              <a:t>recitation_sucks</a:t>
            </a:r>
            <a:r>
              <a:rPr lang="en-US" sz="1900" dirty="0"/>
              <a:t>:  (num_1 + num_2) * (num_1^2)</a:t>
            </a:r>
          </a:p>
          <a:p>
            <a:pPr lvl="1"/>
            <a:r>
              <a:rPr lang="en-US" sz="1900" dirty="0" err="1"/>
              <a:t>im_lost</a:t>
            </a:r>
            <a:r>
              <a:rPr lang="en-US" sz="1900" dirty="0"/>
              <a:t>:  (num_1*num_2) + (num_1 / num_2)</a:t>
            </a:r>
          </a:p>
          <a:p>
            <a:r>
              <a:rPr lang="en-US" b="1" dirty="0"/>
              <a:t>In your group:</a:t>
            </a:r>
          </a:p>
          <a:p>
            <a:pPr lvl="1"/>
            <a:r>
              <a:rPr lang="en-US" sz="1800" b="1" dirty="0"/>
              <a:t>Create test cases (i.e. run it with different inputs to make sure that it works)</a:t>
            </a:r>
          </a:p>
          <a:p>
            <a:pPr lvl="1"/>
            <a:r>
              <a:rPr lang="en-US" sz="1800" b="1" dirty="0"/>
              <a:t>Discuss: What do you think an appropriate number of test cases is for a program like this?</a:t>
            </a:r>
          </a:p>
          <a:p>
            <a:pPr lvl="1"/>
            <a:r>
              <a:rPr lang="en-US" sz="1800" b="1" dirty="0"/>
              <a:t>Discuss: Why might functions be useful to write instead of plain scripts?</a:t>
            </a:r>
          </a:p>
        </p:txBody>
      </p:sp>
    </p:spTree>
    <p:extLst>
      <p:ext uri="{BB962C8B-B14F-4D97-AF65-F5344CB8AC3E}">
        <p14:creationId xmlns:p14="http://schemas.microsoft.com/office/powerpoint/2010/main" val="41835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EC88-4277-A044-8CA8-9579017B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Solutions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BE9AC4-077C-8447-AE75-17D69D16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74" y="1930400"/>
            <a:ext cx="7648260" cy="19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3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D9A2-145A-4CE5-B5D3-18766A37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370"/>
            <a:ext cx="8596668" cy="1320800"/>
          </a:xfrm>
        </p:spPr>
        <p:txBody>
          <a:bodyPr/>
          <a:lstStyle/>
          <a:p>
            <a:r>
              <a:rPr lang="en-US" dirty="0"/>
              <a:t>Activity 3: Calling multiple functions (Example)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9CE43-4931-3745-83A3-39B84620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305"/>
            <a:ext cx="8596668" cy="416378"/>
          </a:xfrm>
        </p:spPr>
        <p:txBody>
          <a:bodyPr/>
          <a:lstStyle/>
          <a:p>
            <a:r>
              <a:rPr lang="en-US" dirty="0"/>
              <a:t>Suppose I wanted to add all of the results from the function </a:t>
            </a:r>
            <a:r>
              <a:rPr lang="en-US" b="1" dirty="0"/>
              <a:t>math</a:t>
            </a:r>
            <a:r>
              <a:rPr lang="en-US" dirty="0"/>
              <a:t> and </a:t>
            </a:r>
            <a:r>
              <a:rPr lang="en-US" b="1" dirty="0"/>
              <a:t>math2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69753E1-832C-904F-9E1D-C718C96E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2" y="2377587"/>
            <a:ext cx="4290476" cy="1444752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1C3AFCA-F2E6-2347-AA10-781A4B8E7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49" y="2315736"/>
            <a:ext cx="5430273" cy="150660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079774D-1933-5143-8923-5C477CD5F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4" y="4175745"/>
            <a:ext cx="5664200" cy="2247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584E5-5E40-0541-8A09-DC4C9CF34FA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830430" y="3822339"/>
            <a:ext cx="1480664" cy="3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D1F80B-21E5-5C4C-AF10-ACC7939428A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11094" y="3822339"/>
            <a:ext cx="4313592" cy="3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5294BE-FC0D-574D-9A96-2E3FFFFB1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50" y="4689901"/>
            <a:ext cx="3390900" cy="1333500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75C4ACFC-C8B2-474B-89C5-619E6EC3D2D5}"/>
              </a:ext>
            </a:extLst>
          </p:cNvPr>
          <p:cNvSpPr txBox="1">
            <a:spLocks/>
          </p:cNvSpPr>
          <p:nvPr/>
        </p:nvSpPr>
        <p:spPr>
          <a:xfrm>
            <a:off x="677333" y="6255948"/>
            <a:ext cx="10464432" cy="416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This works as long as all of the MATLAB functions are located in the same directory!</a:t>
            </a:r>
          </a:p>
        </p:txBody>
      </p:sp>
    </p:spTree>
    <p:extLst>
      <p:ext uri="{BB962C8B-B14F-4D97-AF65-F5344CB8AC3E}">
        <p14:creationId xmlns:p14="http://schemas.microsoft.com/office/powerpoint/2010/main" val="73593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1A2C-9593-A042-8280-373D01F4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183"/>
            <a:ext cx="8596668" cy="891208"/>
          </a:xfrm>
        </p:spPr>
        <p:txBody>
          <a:bodyPr/>
          <a:lstStyle/>
          <a:p>
            <a:r>
              <a:rPr lang="en-US" dirty="0"/>
              <a:t>Activity 3: Calling multiple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A41A-5AEE-FF49-866C-94B1610F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rmAutofit/>
          </a:bodyPr>
          <a:lstStyle/>
          <a:p>
            <a:r>
              <a:rPr lang="en-US" dirty="0"/>
              <a:t>We are going to create a GPA calculator!</a:t>
            </a:r>
          </a:p>
          <a:p>
            <a:r>
              <a:rPr lang="en-US" dirty="0"/>
              <a:t>Let’s first create the function </a:t>
            </a:r>
            <a:r>
              <a:rPr lang="en-US" dirty="0" err="1"/>
              <a:t>totalCredits</a:t>
            </a:r>
            <a:r>
              <a:rPr lang="en-US" dirty="0"/>
              <a:t>():</a:t>
            </a:r>
          </a:p>
          <a:p>
            <a:pPr lvl="1"/>
            <a:r>
              <a:rPr lang="en-US" dirty="0" err="1"/>
              <a:t>total_creds</a:t>
            </a:r>
            <a:r>
              <a:rPr lang="en-US" dirty="0"/>
              <a:t> = </a:t>
            </a:r>
            <a:r>
              <a:rPr lang="en-US" dirty="0" err="1"/>
              <a:t>totalCredits</a:t>
            </a:r>
            <a:r>
              <a:rPr lang="en-US" dirty="0"/>
              <a:t>(</a:t>
            </a:r>
            <a:r>
              <a:rPr lang="en-US" dirty="0" err="1"/>
              <a:t>credit_array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purpose of function </a:t>
            </a:r>
            <a:r>
              <a:rPr lang="en-US" dirty="0" err="1"/>
              <a:t>totalCredits</a:t>
            </a:r>
            <a:r>
              <a:rPr lang="en-US" dirty="0"/>
              <a:t>() is to compute the total number of credits you’ve taken. You can use the built-in MATLAB function sum().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credit_array</a:t>
            </a:r>
            <a:r>
              <a:rPr lang="en-US" dirty="0"/>
              <a:t> = [3, 4, 3, 1]</a:t>
            </a:r>
          </a:p>
          <a:p>
            <a:pPr lvl="1"/>
            <a:r>
              <a:rPr lang="en-US" dirty="0" err="1"/>
              <a:t>total_creds</a:t>
            </a:r>
            <a:r>
              <a:rPr lang="en-US" dirty="0"/>
              <a:t> = sum(</a:t>
            </a:r>
            <a:r>
              <a:rPr lang="en-US" dirty="0" err="1"/>
              <a:t>credit_array</a:t>
            </a:r>
            <a:r>
              <a:rPr lang="en-US" dirty="0"/>
              <a:t>)</a:t>
            </a:r>
          </a:p>
          <a:p>
            <a:r>
              <a:rPr lang="en-US" dirty="0"/>
              <a:t>Make sure that your function works!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B9D0-BED0-754E-91F7-590AED70B50D}"/>
              </a:ext>
            </a:extLst>
          </p:cNvPr>
          <p:cNvSpPr txBox="1"/>
          <p:nvPr/>
        </p:nvSpPr>
        <p:spPr>
          <a:xfrm>
            <a:off x="7553739" y="3398274"/>
            <a:ext cx="16200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</a:t>
            </a:r>
          </a:p>
          <a:p>
            <a:r>
              <a:rPr lang="en-US" sz="2800" dirty="0"/>
              <a:t>A = 4.0</a:t>
            </a:r>
          </a:p>
          <a:p>
            <a:r>
              <a:rPr lang="en-US" sz="2800" dirty="0"/>
              <a:t>B+ = 3.5</a:t>
            </a:r>
          </a:p>
          <a:p>
            <a:r>
              <a:rPr lang="en-US" sz="2800" dirty="0"/>
              <a:t>B = 3.0</a:t>
            </a:r>
          </a:p>
          <a:p>
            <a:r>
              <a:rPr lang="en-US" sz="2800" dirty="0"/>
              <a:t>C+ = 2.5</a:t>
            </a:r>
          </a:p>
          <a:p>
            <a:r>
              <a:rPr lang="en-US" sz="2800" dirty="0"/>
              <a:t>C = 2.0</a:t>
            </a:r>
          </a:p>
          <a:p>
            <a:r>
              <a:rPr lang="en-US" sz="2800" dirty="0"/>
              <a:t>D = 1.0</a:t>
            </a:r>
          </a:p>
        </p:txBody>
      </p:sp>
    </p:spTree>
    <p:extLst>
      <p:ext uri="{BB962C8B-B14F-4D97-AF65-F5344CB8AC3E}">
        <p14:creationId xmlns:p14="http://schemas.microsoft.com/office/powerpoint/2010/main" val="60100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1A2C-9593-A042-8280-373D01F4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183"/>
            <a:ext cx="8596668" cy="891208"/>
          </a:xfrm>
        </p:spPr>
        <p:txBody>
          <a:bodyPr/>
          <a:lstStyle/>
          <a:p>
            <a:r>
              <a:rPr lang="en-US" dirty="0"/>
              <a:t>Activity 3: Calling multiple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A41A-5AEE-FF49-866C-94B1610F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rmAutofit/>
          </a:bodyPr>
          <a:lstStyle/>
          <a:p>
            <a:r>
              <a:rPr lang="en-US" dirty="0"/>
              <a:t>We are going to create a GPA calculator!</a:t>
            </a:r>
          </a:p>
          <a:p>
            <a:r>
              <a:rPr lang="en-US" dirty="0"/>
              <a:t>Now create the function </a:t>
            </a:r>
            <a:r>
              <a:rPr lang="en-US" dirty="0" err="1"/>
              <a:t>totalPoints</a:t>
            </a:r>
            <a:r>
              <a:rPr lang="en-US" dirty="0"/>
              <a:t>():</a:t>
            </a:r>
          </a:p>
          <a:p>
            <a:pPr lvl="1"/>
            <a:r>
              <a:rPr lang="en-US" dirty="0" err="1"/>
              <a:t>total_points</a:t>
            </a:r>
            <a:r>
              <a:rPr lang="en-US" dirty="0"/>
              <a:t> = </a:t>
            </a:r>
            <a:r>
              <a:rPr lang="en-US" dirty="0" err="1"/>
              <a:t>totalPoints</a:t>
            </a:r>
            <a:r>
              <a:rPr lang="en-US" dirty="0"/>
              <a:t>(</a:t>
            </a:r>
            <a:r>
              <a:rPr lang="en-US" dirty="0" err="1"/>
              <a:t>credit_array</a:t>
            </a:r>
            <a:r>
              <a:rPr lang="en-US" dirty="0"/>
              <a:t>, </a:t>
            </a:r>
            <a:r>
              <a:rPr lang="en-US" dirty="0" err="1"/>
              <a:t>grade_array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NOTE: </a:t>
            </a:r>
            <a:r>
              <a:rPr lang="en-US" dirty="0" err="1"/>
              <a:t>credit_array</a:t>
            </a:r>
            <a:r>
              <a:rPr lang="en-US" dirty="0"/>
              <a:t> and </a:t>
            </a:r>
            <a:r>
              <a:rPr lang="en-US" dirty="0" err="1"/>
              <a:t>grade_array</a:t>
            </a:r>
            <a:r>
              <a:rPr lang="en-US" dirty="0"/>
              <a:t> should align.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credit_array</a:t>
            </a:r>
            <a:r>
              <a:rPr lang="en-US" dirty="0"/>
              <a:t> = [3, 4, 3, 1]</a:t>
            </a:r>
          </a:p>
          <a:p>
            <a:pPr lvl="1"/>
            <a:r>
              <a:rPr lang="en-US" dirty="0" err="1"/>
              <a:t>grade_array</a:t>
            </a:r>
            <a:r>
              <a:rPr lang="en-US" dirty="0"/>
              <a:t> = [4.0, 3.5, 2.5, 0.0]</a:t>
            </a:r>
          </a:p>
          <a:p>
            <a:pPr lvl="1"/>
            <a:r>
              <a:rPr lang="en-US" dirty="0" err="1"/>
              <a:t>individual_points</a:t>
            </a:r>
            <a:r>
              <a:rPr lang="en-US" dirty="0"/>
              <a:t> = </a:t>
            </a:r>
            <a:r>
              <a:rPr lang="en-US" dirty="0" err="1"/>
              <a:t>credit_array</a:t>
            </a:r>
            <a:r>
              <a:rPr lang="en-US" dirty="0"/>
              <a:t> .* </a:t>
            </a:r>
            <a:r>
              <a:rPr lang="en-US" dirty="0" err="1"/>
              <a:t>grade_array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/>
              <a:t>otal</a:t>
            </a:r>
            <a:r>
              <a:rPr lang="en-US" dirty="0" err="1"/>
              <a:t>_points</a:t>
            </a:r>
            <a:r>
              <a:rPr lang="en-US" dirty="0"/>
              <a:t> = sum(</a:t>
            </a:r>
            <a:r>
              <a:rPr lang="en-US" dirty="0" err="1"/>
              <a:t>individual_points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.* denotes element-wise multiplication of arrays!</a:t>
            </a:r>
          </a:p>
          <a:p>
            <a:r>
              <a:rPr lang="en-US" dirty="0"/>
              <a:t>Make sure that your function works!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D7F16-C65B-ED4D-A911-DDA90867231B}"/>
              </a:ext>
            </a:extLst>
          </p:cNvPr>
          <p:cNvSpPr txBox="1"/>
          <p:nvPr/>
        </p:nvSpPr>
        <p:spPr>
          <a:xfrm>
            <a:off x="7553739" y="3398274"/>
            <a:ext cx="16200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</a:t>
            </a:r>
          </a:p>
          <a:p>
            <a:r>
              <a:rPr lang="en-US" sz="2800" dirty="0"/>
              <a:t>A = 4.0</a:t>
            </a:r>
          </a:p>
          <a:p>
            <a:r>
              <a:rPr lang="en-US" sz="2800" dirty="0"/>
              <a:t>B+ = 3.5</a:t>
            </a:r>
          </a:p>
          <a:p>
            <a:r>
              <a:rPr lang="en-US" sz="2800" dirty="0"/>
              <a:t>B = 3.0</a:t>
            </a:r>
          </a:p>
          <a:p>
            <a:r>
              <a:rPr lang="en-US" sz="2800" dirty="0"/>
              <a:t>C+ = 2.5</a:t>
            </a:r>
          </a:p>
          <a:p>
            <a:r>
              <a:rPr lang="en-US" sz="2800" dirty="0"/>
              <a:t>C = 2.0</a:t>
            </a:r>
          </a:p>
          <a:p>
            <a:r>
              <a:rPr lang="en-US" sz="2800" dirty="0"/>
              <a:t>D = 1.0</a:t>
            </a:r>
          </a:p>
        </p:txBody>
      </p:sp>
    </p:spTree>
    <p:extLst>
      <p:ext uri="{BB962C8B-B14F-4D97-AF65-F5344CB8AC3E}">
        <p14:creationId xmlns:p14="http://schemas.microsoft.com/office/powerpoint/2010/main" val="3463617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834</Words>
  <Application>Microsoft Macintosh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Introduction to Computers for Engineers:  Recitation #2</vt:lpstr>
      <vt:lpstr>Learning Objectives</vt:lpstr>
      <vt:lpstr>Activity 1: Function warm-up</vt:lpstr>
      <vt:lpstr>Activity 1: Solutions</vt:lpstr>
      <vt:lpstr>Activity 2: More functions</vt:lpstr>
      <vt:lpstr>Activity 2: Solutions</vt:lpstr>
      <vt:lpstr>Activity 3: Calling multiple functions (Example)</vt:lpstr>
      <vt:lpstr>Activity 3: Calling multiple functions</vt:lpstr>
      <vt:lpstr>Activity 3: Calling multiple functions</vt:lpstr>
      <vt:lpstr>Activity 3: Calling multiple functions</vt:lpstr>
      <vt:lpstr>Activity 3: Solution</vt:lpstr>
      <vt:lpstr>Activity 3: More on functions</vt:lpstr>
      <vt:lpstr>Activity 4: Make your own sequence of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4 - Part 1</dc:title>
  <dc:creator>P B</dc:creator>
  <cp:lastModifiedBy>Soo Min Kwon</cp:lastModifiedBy>
  <cp:revision>20</cp:revision>
  <dcterms:created xsi:type="dcterms:W3CDTF">2020-07-13T15:19:56Z</dcterms:created>
  <dcterms:modified xsi:type="dcterms:W3CDTF">2021-09-22T14:09:02Z</dcterms:modified>
</cp:coreProperties>
</file>