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67" r:id="rId2"/>
    <p:sldId id="261" r:id="rId3"/>
    <p:sldId id="262" r:id="rId4"/>
    <p:sldId id="256" r:id="rId5"/>
    <p:sldId id="268" r:id="rId6"/>
    <p:sldId id="257" r:id="rId7"/>
    <p:sldId id="269" r:id="rId8"/>
    <p:sldId id="270" r:id="rId9"/>
    <p:sldId id="263" r:id="rId10"/>
    <p:sldId id="264" r:id="rId11"/>
    <p:sldId id="265" r:id="rId12"/>
    <p:sldId id="266" r:id="rId13"/>
    <p:sldId id="258" r:id="rId14"/>
    <p:sldId id="271" r:id="rId15"/>
    <p:sldId id="25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+mpxUZd6CMjXlG8OB5jVdiLiBA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 B" initials="PB" lastIdx="1" clrIdx="0">
    <p:extLst>
      <p:ext uri="{19B8F6BF-5375-455C-9EA6-DF929625EA0E}">
        <p15:presenceInfo xmlns:p15="http://schemas.microsoft.com/office/powerpoint/2012/main" userId="6f8fbb7ac1fb85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2"/>
    <p:restoredTop sz="94014" autoAdjust="0"/>
  </p:normalViewPr>
  <p:slideViewPr>
    <p:cSldViewPr snapToGrid="0">
      <p:cViewPr varScale="1">
        <p:scale>
          <a:sx n="83" d="100"/>
          <a:sy n="83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Expectations:</a:t>
            </a:r>
          </a:p>
          <a:p>
            <a:r>
              <a:rPr lang="en-US" dirty="0"/>
              <a:t>Attendance – 5 min</a:t>
            </a:r>
          </a:p>
          <a:p>
            <a:r>
              <a:rPr lang="en-US" dirty="0"/>
              <a:t>Review Rec 2 Activity 4 – 10 min</a:t>
            </a:r>
          </a:p>
          <a:p>
            <a:r>
              <a:rPr lang="en-US" dirty="0"/>
              <a:t>Activity 1 – 10 min</a:t>
            </a:r>
          </a:p>
          <a:p>
            <a:r>
              <a:rPr lang="en-US" dirty="0"/>
              <a:t>Activity 2 – 15 min</a:t>
            </a:r>
          </a:p>
          <a:p>
            <a:r>
              <a:rPr lang="en-US" dirty="0"/>
              <a:t>Example – 10 min</a:t>
            </a:r>
          </a:p>
          <a:p>
            <a:r>
              <a:rPr lang="en-US" dirty="0"/>
              <a:t>Activity 3 – 10 min</a:t>
            </a:r>
          </a:p>
          <a:p>
            <a:r>
              <a:rPr lang="en-US" dirty="0"/>
              <a:t>Activity 4 – 15 min</a:t>
            </a:r>
          </a:p>
        </p:txBody>
      </p:sp>
    </p:spTree>
    <p:extLst>
      <p:ext uri="{BB962C8B-B14F-4D97-AF65-F5344CB8AC3E}">
        <p14:creationId xmlns:p14="http://schemas.microsoft.com/office/powerpoint/2010/main" val="3353880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0598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9208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02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52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9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4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00590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326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7706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250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45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5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1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5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8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0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5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1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643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2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10CE-6233-634D-9732-F137C837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15" y="1258956"/>
            <a:ext cx="10474370" cy="4340087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Introduction to Computers for Engineers:</a:t>
            </a:r>
            <a:br>
              <a:rPr lang="en-US" sz="4800" b="1" dirty="0">
                <a:solidFill>
                  <a:schemeClr val="tx1"/>
                </a:solidFill>
              </a:rPr>
            </a:b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Recitation #3</a:t>
            </a:r>
            <a:br>
              <a:rPr lang="en-US" sz="4800" dirty="0">
                <a:solidFill>
                  <a:schemeClr val="tx1"/>
                </a:solidFill>
              </a:rPr>
            </a:b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04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839765A-5092-474B-B02A-8A68B0CC64CB}"/>
              </a:ext>
            </a:extLst>
          </p:cNvPr>
          <p:cNvSpPr/>
          <p:nvPr/>
        </p:nvSpPr>
        <p:spPr>
          <a:xfrm>
            <a:off x="631596" y="1704975"/>
            <a:ext cx="7636084" cy="4151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Not OK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79369-EFB1-4FDA-9D3F-8C976592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Train Cars – Decision Space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78BCF7-3884-4E8C-A255-61701F8CA095}"/>
              </a:ext>
            </a:extLst>
          </p:cNvPr>
          <p:cNvCxnSpPr/>
          <p:nvPr/>
        </p:nvCxnSpPr>
        <p:spPr>
          <a:xfrm flipV="1">
            <a:off x="631596" y="5844619"/>
            <a:ext cx="7725266" cy="6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1DAC94-22BC-4885-A2D4-3ACEF9F9B239}"/>
              </a:ext>
            </a:extLst>
          </p:cNvPr>
          <p:cNvSpPr txBox="1"/>
          <p:nvPr/>
        </p:nvSpPr>
        <p:spPr>
          <a:xfrm>
            <a:off x="7607430" y="5856229"/>
            <a:ext cx="192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 width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D1A69F-2605-43E1-B2CD-2FC0FF719427}"/>
              </a:ext>
            </a:extLst>
          </p:cNvPr>
          <p:cNvCxnSpPr/>
          <p:nvPr/>
        </p:nvCxnSpPr>
        <p:spPr>
          <a:xfrm>
            <a:off x="2997724" y="5783344"/>
            <a:ext cx="0" cy="29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66D565-5F20-404E-8D8A-DF79224C737B}"/>
              </a:ext>
            </a:extLst>
          </p:cNvPr>
          <p:cNvSpPr txBox="1"/>
          <p:nvPr/>
        </p:nvSpPr>
        <p:spPr>
          <a:xfrm>
            <a:off x="2554663" y="6245258"/>
            <a:ext cx="164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width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3FC234-993B-406B-B7F8-B42DAA93A14C}"/>
              </a:ext>
            </a:extLst>
          </p:cNvPr>
          <p:cNvCxnSpPr/>
          <p:nvPr/>
        </p:nvCxnSpPr>
        <p:spPr>
          <a:xfrm>
            <a:off x="5266442" y="5763647"/>
            <a:ext cx="0" cy="29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47985D-3E5F-4CB1-B482-17FB19823CA0}"/>
              </a:ext>
            </a:extLst>
          </p:cNvPr>
          <p:cNvSpPr txBox="1"/>
          <p:nvPr/>
        </p:nvSpPr>
        <p:spPr>
          <a:xfrm>
            <a:off x="4823380" y="6225561"/>
            <a:ext cx="192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width + 5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DECE89-AAF6-4DEE-B058-A9C9CDF3010A}"/>
              </a:ext>
            </a:extLst>
          </p:cNvPr>
          <p:cNvCxnSpPr/>
          <p:nvPr/>
        </p:nvCxnSpPr>
        <p:spPr>
          <a:xfrm flipV="1">
            <a:off x="631596" y="1649691"/>
            <a:ext cx="0" cy="425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76E25B-60C5-47F6-BD00-8F6C618ECDDA}"/>
              </a:ext>
            </a:extLst>
          </p:cNvPr>
          <p:cNvSpPr txBox="1"/>
          <p:nvPr/>
        </p:nvSpPr>
        <p:spPr>
          <a:xfrm rot="16200000">
            <a:off x="-362116" y="1256848"/>
            <a:ext cx="166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 length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629196-D814-4CFA-BB93-30B2DA97289B}"/>
              </a:ext>
            </a:extLst>
          </p:cNvPr>
          <p:cNvCxnSpPr/>
          <p:nvPr/>
        </p:nvCxnSpPr>
        <p:spPr>
          <a:xfrm>
            <a:off x="533400" y="2433638"/>
            <a:ext cx="271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5992FB-DC6B-4FDE-8CE0-6C1BD3F5BC90}"/>
              </a:ext>
            </a:extLst>
          </p:cNvPr>
          <p:cNvSpPr txBox="1"/>
          <p:nvPr/>
        </p:nvSpPr>
        <p:spPr>
          <a:xfrm rot="16200000">
            <a:off x="-10926" y="230505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ft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AE6247-D56B-4727-A1FD-D0804F7E3F41}"/>
              </a:ext>
            </a:extLst>
          </p:cNvPr>
          <p:cNvCxnSpPr/>
          <p:nvPr/>
        </p:nvCxnSpPr>
        <p:spPr>
          <a:xfrm>
            <a:off x="533400" y="3867150"/>
            <a:ext cx="271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42BE93-4548-4B16-B788-075A50EBD232}"/>
              </a:ext>
            </a:extLst>
          </p:cNvPr>
          <p:cNvSpPr txBox="1"/>
          <p:nvPr/>
        </p:nvSpPr>
        <p:spPr>
          <a:xfrm rot="16200000">
            <a:off x="-420490" y="373856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 width x2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29C997-C4A7-42B1-AE9C-4FE27559ACE0}"/>
              </a:ext>
            </a:extLst>
          </p:cNvPr>
          <p:cNvSpPr/>
          <p:nvPr/>
        </p:nvSpPr>
        <p:spPr>
          <a:xfrm>
            <a:off x="2895600" y="2433638"/>
            <a:ext cx="2370840" cy="1433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27562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/>
      <p:bldP spid="9" grpId="0"/>
      <p:bldP spid="11" grpId="0"/>
      <p:bldP spid="14" grpId="0"/>
      <p:bldP spid="17" grpId="0"/>
      <p:bldP spid="19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0BFAC2-8947-4064-A4D3-8DEA633B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Train Cars – Method 1 – Rejection Criteria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C5712F-A16C-498C-A745-AE9182F619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7863" y="2814564"/>
            <a:ext cx="4183062" cy="257348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FAA62-1B06-4E6A-ACF3-3DFBD9C98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6467292" cy="38807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ok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trainCars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trackW,carW,carL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50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ok = false;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ok = false;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ok = false;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ok = false;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ok = true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1788D9-65CC-4D98-B473-2E99F4EACFCA}"/>
              </a:ext>
            </a:extLst>
          </p:cNvPr>
          <p:cNvSpPr/>
          <p:nvPr/>
        </p:nvSpPr>
        <p:spPr>
          <a:xfrm>
            <a:off x="926926" y="2874723"/>
            <a:ext cx="3876806" cy="369518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6C9925-A6F4-4F69-98FD-8286B0679492}"/>
              </a:ext>
            </a:extLst>
          </p:cNvPr>
          <p:cNvSpPr/>
          <p:nvPr/>
        </p:nvSpPr>
        <p:spPr>
          <a:xfrm>
            <a:off x="926925" y="3971445"/>
            <a:ext cx="3876807" cy="1001388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F1DDB2-1F49-4F80-80E2-3CC1539735EA}"/>
              </a:ext>
            </a:extLst>
          </p:cNvPr>
          <p:cNvSpPr/>
          <p:nvPr/>
        </p:nvSpPr>
        <p:spPr>
          <a:xfrm>
            <a:off x="926925" y="2886555"/>
            <a:ext cx="1158659" cy="2086278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B8B048-E73E-4AEE-BF2D-B663ED084172}"/>
              </a:ext>
            </a:extLst>
          </p:cNvPr>
          <p:cNvSpPr/>
          <p:nvPr/>
        </p:nvSpPr>
        <p:spPr>
          <a:xfrm>
            <a:off x="3237459" y="2899776"/>
            <a:ext cx="1566273" cy="2086278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A51E66-66BA-4470-8E7F-F74F1D150103}"/>
              </a:ext>
            </a:extLst>
          </p:cNvPr>
          <p:cNvSpPr/>
          <p:nvPr/>
        </p:nvSpPr>
        <p:spPr>
          <a:xfrm>
            <a:off x="2085584" y="3244241"/>
            <a:ext cx="1158659" cy="707025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7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0BFAC2-8947-4064-A4D3-8DEA633B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Train Cars – Method 2 – Acceptance Criteria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C5712F-A16C-498C-A745-AE9182F619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7863" y="2814564"/>
            <a:ext cx="4183062" cy="257348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FAA62-1B06-4E6A-ACF3-3DFBD9C98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646729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ok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trainCars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trackW,carW,carL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50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*2...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&amp;&amp;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trackW+5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ok = true;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ok = false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60CF0-AD0B-4016-8FFD-A47B1939EC63}"/>
              </a:ext>
            </a:extLst>
          </p:cNvPr>
          <p:cNvSpPr/>
          <p:nvPr/>
        </p:nvSpPr>
        <p:spPr>
          <a:xfrm>
            <a:off x="858034" y="3225452"/>
            <a:ext cx="3908120" cy="1972849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90FA5-4A56-4E6A-ABD4-B97DED801FB0}"/>
              </a:ext>
            </a:extLst>
          </p:cNvPr>
          <p:cNvSpPr/>
          <p:nvPr/>
        </p:nvSpPr>
        <p:spPr>
          <a:xfrm>
            <a:off x="939452" y="2676626"/>
            <a:ext cx="3921473" cy="1312915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7F9BD0-F242-46AA-A3E8-528967265F77}"/>
              </a:ext>
            </a:extLst>
          </p:cNvPr>
          <p:cNvSpPr/>
          <p:nvPr/>
        </p:nvSpPr>
        <p:spPr>
          <a:xfrm>
            <a:off x="710408" y="2866374"/>
            <a:ext cx="2571412" cy="208140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735D82-505F-431A-BB83-72C14DEE1FBC}"/>
              </a:ext>
            </a:extLst>
          </p:cNvPr>
          <p:cNvSpPr/>
          <p:nvPr/>
        </p:nvSpPr>
        <p:spPr>
          <a:xfrm>
            <a:off x="2089542" y="2866374"/>
            <a:ext cx="2905656" cy="2081407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7F1A78-EB4C-4098-BAD0-1BCBEDD54E7D}"/>
              </a:ext>
            </a:extLst>
          </p:cNvPr>
          <p:cNvSpPr/>
          <p:nvPr/>
        </p:nvSpPr>
        <p:spPr>
          <a:xfrm>
            <a:off x="2085584" y="3244241"/>
            <a:ext cx="1158659" cy="707025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7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677336" y="333154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Activity 3: Visualizing if-else statements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sz="half" idx="1"/>
          </p:nvPr>
        </p:nvSpPr>
        <p:spPr>
          <a:xfrm>
            <a:off x="642534" y="1652588"/>
            <a:ext cx="4184035" cy="4654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spcBef>
                <a:spcPts val="0"/>
              </a:spcBef>
              <a:buFont typeface="Wingdings 3" panose="05040102010807070707" pitchFamily="18" charset="2"/>
              <a:buChar char="u"/>
            </a:pPr>
            <a:r>
              <a:rPr lang="en-US" sz="2000" dirty="0"/>
              <a:t>Let’s say we are calculating postage rates for packages</a:t>
            </a:r>
            <a:endParaRPr sz="2000" dirty="0"/>
          </a:p>
          <a:p>
            <a:pPr lvl="0" algn="l" rtl="0">
              <a:spcBef>
                <a:spcPts val="0"/>
              </a:spcBef>
              <a:buFont typeface="Wingdings 3" panose="05040102010807070707" pitchFamily="18" charset="2"/>
              <a:buChar char="u"/>
            </a:pPr>
            <a:r>
              <a:rPr lang="en-US" sz="2000" dirty="0"/>
              <a:t>We want to charge for both weight and volume</a:t>
            </a:r>
            <a:endParaRPr sz="2000" dirty="0"/>
          </a:p>
          <a:p>
            <a:pPr lvl="1" algn="l" rtl="0">
              <a:spcBef>
                <a:spcPts val="0"/>
              </a:spcBef>
              <a:buFont typeface="Wingdings 3" panose="05040102010807070707" pitchFamily="18" charset="2"/>
              <a:buChar char="u"/>
            </a:pPr>
            <a:r>
              <a:rPr lang="en-US" sz="2000" dirty="0"/>
              <a:t>$3.00 per kilogram</a:t>
            </a:r>
            <a:endParaRPr sz="2000" dirty="0"/>
          </a:p>
          <a:p>
            <a:pPr lvl="1" algn="l" rtl="0">
              <a:spcBef>
                <a:spcPts val="0"/>
              </a:spcBef>
              <a:buFont typeface="Wingdings 3" panose="05040102010807070707" pitchFamily="18" charset="2"/>
              <a:buChar char="u"/>
            </a:pPr>
            <a:r>
              <a:rPr lang="en-US" sz="2000" dirty="0"/>
              <a:t>$1.00 per liter (0.001 cubic meter)</a:t>
            </a:r>
            <a:endParaRPr sz="2000" dirty="0"/>
          </a:p>
          <a:p>
            <a:pPr lvl="0" algn="l" rtl="0">
              <a:spcBef>
                <a:spcPts val="0"/>
              </a:spcBef>
              <a:buFont typeface="Wingdings 3" panose="05040102010807070707" pitchFamily="18" charset="2"/>
              <a:buChar char="u"/>
            </a:pPr>
            <a:r>
              <a:rPr lang="en-US" sz="2000" dirty="0"/>
              <a:t>We also want surcharges</a:t>
            </a:r>
            <a:endParaRPr sz="2000" dirty="0"/>
          </a:p>
          <a:p>
            <a:pPr lvl="1" algn="l" rtl="0">
              <a:spcBef>
                <a:spcPts val="0"/>
              </a:spcBef>
              <a:buFont typeface="Wingdings 3" panose="05040102010807070707" pitchFamily="18" charset="2"/>
              <a:buChar char="u"/>
            </a:pPr>
            <a:r>
              <a:rPr lang="en-US" sz="2000" dirty="0"/>
              <a:t>$10.00 if the item weighs more than 5 kg</a:t>
            </a:r>
            <a:endParaRPr sz="2000" dirty="0"/>
          </a:p>
          <a:p>
            <a:pPr lvl="1" algn="l" rtl="0">
              <a:spcBef>
                <a:spcPts val="0"/>
              </a:spcBef>
              <a:buFont typeface="Wingdings 3" panose="05040102010807070707" pitchFamily="18" charset="2"/>
              <a:buChar char="u"/>
            </a:pPr>
            <a:r>
              <a:rPr lang="en-US" sz="2000" dirty="0"/>
              <a:t>$8.00 if the item has a volume of more than 20 liters (0.02 cubic meters)</a:t>
            </a:r>
            <a:endParaRPr sz="2000" dirty="0"/>
          </a:p>
        </p:txBody>
      </p:sp>
      <p:sp>
        <p:nvSpPr>
          <p:cNvPr id="98" name="Google Shape;98;p3"/>
          <p:cNvSpPr txBox="1">
            <a:spLocks noGrp="1"/>
          </p:cNvSpPr>
          <p:nvPr>
            <p:ph sz="half" idx="2"/>
          </p:nvPr>
        </p:nvSpPr>
        <p:spPr>
          <a:xfrm>
            <a:off x="4975670" y="1561620"/>
            <a:ext cx="4447435" cy="4963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Char char="u"/>
            </a:pPr>
            <a:r>
              <a:rPr lang="en-US" dirty="0"/>
              <a:t>Think about the boundaries of this space based on different price equations</a:t>
            </a:r>
            <a:endParaRPr dirty="0"/>
          </a:p>
          <a:p>
            <a:pPr lvl="0" algn="l" rtl="0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Char char="u"/>
            </a:pPr>
            <a:r>
              <a:rPr lang="en-US" dirty="0"/>
              <a:t>Use the whiteboard</a:t>
            </a:r>
            <a:endParaRPr dirty="0"/>
          </a:p>
          <a:p>
            <a:pPr lvl="0" algn="l" rtl="0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Char char="u"/>
            </a:pPr>
            <a:r>
              <a:rPr lang="en-US" dirty="0"/>
              <a:t>Try to draw a 2D chart of regions where:</a:t>
            </a:r>
            <a:endParaRPr dirty="0"/>
          </a:p>
          <a:p>
            <a:pPr lvl="1" algn="l" rtl="0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Char char="u"/>
            </a:pPr>
            <a:r>
              <a:rPr lang="en-US" sz="1800" dirty="0"/>
              <a:t>The package is neither overweight or oversized</a:t>
            </a:r>
            <a:endParaRPr sz="1800" dirty="0"/>
          </a:p>
          <a:p>
            <a:pPr lvl="1" algn="l" rtl="0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Char char="u"/>
            </a:pPr>
            <a:r>
              <a:rPr lang="en-US" sz="1800" dirty="0"/>
              <a:t>The package is oversized</a:t>
            </a:r>
            <a:endParaRPr sz="1800" dirty="0"/>
          </a:p>
          <a:p>
            <a:pPr lvl="1" algn="l" rtl="0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Char char="u"/>
            </a:pPr>
            <a:r>
              <a:rPr lang="en-US" sz="1800" dirty="0"/>
              <a:t>The package is overweight</a:t>
            </a:r>
            <a:endParaRPr sz="1800" dirty="0"/>
          </a:p>
          <a:p>
            <a:pPr lvl="1" algn="l" rtl="0"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Char char="u"/>
            </a:pPr>
            <a:r>
              <a:rPr lang="en-US" sz="1800" dirty="0"/>
              <a:t>The package is both overweight and oversized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 3" panose="05040102010807070707" pitchFamily="18" charset="2"/>
              <a:buChar char="u"/>
            </a:pPr>
            <a:r>
              <a:rPr lang="en-US" b="1" dirty="0"/>
              <a:t>Discuss: When should you use &gt; or &lt; vs &gt;= or &lt;= to differentiate between regions?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CF9C-18EB-8442-B21E-4F799B5F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3: 2D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006A7-3590-0C42-959B-8FF4B220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23" y="1462222"/>
            <a:ext cx="75438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3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Activity 4: Implementation</a:t>
            </a:r>
            <a:endParaRPr dirty="0"/>
          </a:p>
        </p:txBody>
      </p:sp>
      <p:sp>
        <p:nvSpPr>
          <p:cNvPr id="104" name="Google Shape;104;p4"/>
          <p:cNvSpPr txBox="1">
            <a:spLocks noGrp="1"/>
          </p:cNvSpPr>
          <p:nvPr>
            <p:ph idx="1"/>
          </p:nvPr>
        </p:nvSpPr>
        <p:spPr>
          <a:xfrm>
            <a:off x="677334" y="2054264"/>
            <a:ext cx="8596668" cy="428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u"/>
            </a:pPr>
            <a:r>
              <a:rPr lang="en-US" sz="2400" dirty="0"/>
              <a:t>Translate your charts into code!</a:t>
            </a:r>
            <a:endParaRPr sz="2400" dirty="0"/>
          </a:p>
          <a:p>
            <a: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u"/>
            </a:pPr>
            <a:r>
              <a:rPr lang="en-US" sz="2400" dirty="0"/>
              <a:t>Create a new function called </a:t>
            </a:r>
            <a:r>
              <a:rPr lang="en-US" sz="2400" b="1" dirty="0" err="1"/>
              <a:t>computePostage</a:t>
            </a:r>
            <a:r>
              <a:rPr lang="en-US" sz="2400" dirty="0"/>
              <a:t> that calculates postage given inputs of weight and volume</a:t>
            </a:r>
            <a:endParaRPr sz="2400" dirty="0"/>
          </a:p>
          <a:p>
            <a: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u"/>
            </a:pPr>
            <a:r>
              <a:rPr lang="en-US" sz="2400" dirty="0"/>
              <a:t>How does the image you created translate into code?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Char char="u"/>
            </a:pPr>
            <a:r>
              <a:rPr lang="en-US" sz="2200" dirty="0"/>
              <a:t>Which comparative operators did you use?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 3" panose="05040102010807070707" pitchFamily="18" charset="2"/>
              <a:buChar char="u"/>
            </a:pPr>
            <a:r>
              <a:rPr lang="en-US" sz="2200" dirty="0"/>
              <a:t>How many different branches (if/elseif/else keywords) do you need?</a:t>
            </a:r>
            <a:endParaRPr sz="2200" dirty="0"/>
          </a:p>
          <a:p>
            <a: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u"/>
            </a:pPr>
            <a:r>
              <a:rPr lang="en-US" sz="2400" b="1" dirty="0"/>
              <a:t>Come up with test cases within your group. </a:t>
            </a:r>
          </a:p>
          <a:p>
            <a: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u"/>
            </a:pPr>
            <a:r>
              <a:rPr lang="en-US" sz="2400" b="1" dirty="0"/>
              <a:t>Discuss: What particular values did you want to test and why?</a:t>
            </a:r>
            <a:endParaRPr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7640-0E65-3A42-9268-0161B9AF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4: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0BBC8-760C-DD46-AB6C-7DA8BD4D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57" y="1833967"/>
            <a:ext cx="5940622" cy="42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2BF9A9-362F-46E4-B81A-0978B669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26D6F-61ED-4C59-A5D9-53527B885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2383"/>
            <a:ext cx="8596668" cy="3880773"/>
          </a:xfrm>
        </p:spPr>
        <p:txBody>
          <a:bodyPr>
            <a:normAutofit/>
          </a:bodyPr>
          <a:lstStyle/>
          <a:p>
            <a:r>
              <a:rPr lang="en-US" sz="2200" dirty="0"/>
              <a:t>Understand the use of logical and comparative statements</a:t>
            </a:r>
          </a:p>
          <a:p>
            <a:r>
              <a:rPr lang="en-US" sz="2200" dirty="0"/>
              <a:t>Understand the structure of if/else/elseif statements</a:t>
            </a:r>
          </a:p>
          <a:p>
            <a:r>
              <a:rPr lang="en-US" sz="2200" dirty="0"/>
              <a:t>Understand how to use if/else/elseif structures and logical/comparative statements to have your program make decisions via branching</a:t>
            </a:r>
          </a:p>
          <a:p>
            <a:r>
              <a:rPr lang="en-US" sz="2200" dirty="0"/>
              <a:t>Understand how you can use a visualization to help you figure out how a program should branch</a:t>
            </a:r>
          </a:p>
        </p:txBody>
      </p:sp>
    </p:spTree>
    <p:extLst>
      <p:ext uri="{BB962C8B-B14F-4D97-AF65-F5344CB8AC3E}">
        <p14:creationId xmlns:p14="http://schemas.microsoft.com/office/powerpoint/2010/main" val="87687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5F22-2073-4F45-9A1E-82F40D1F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02596" cy="1320800"/>
          </a:xfrm>
        </p:spPr>
        <p:txBody>
          <a:bodyPr/>
          <a:lstStyle/>
          <a:p>
            <a:r>
              <a:rPr lang="en-US" dirty="0"/>
              <a:t>Logical and Comparative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BB931A-4420-4AA0-8686-A37379F1A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938472"/>
              </p:ext>
            </p:extLst>
          </p:nvPr>
        </p:nvGraphicFramePr>
        <p:xfrm>
          <a:off x="677334" y="1797665"/>
          <a:ext cx="85963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847853189"/>
                    </a:ext>
                  </a:extLst>
                </a:gridCol>
                <a:gridCol w="1679149">
                  <a:extLst>
                    <a:ext uri="{9D8B030D-6E8A-4147-A177-3AD203B41FA5}">
                      <a16:colId xmlns:a16="http://schemas.microsoft.com/office/drawing/2014/main" val="2442413862"/>
                    </a:ext>
                  </a:extLst>
                </a:gridCol>
                <a:gridCol w="4051725">
                  <a:extLst>
                    <a:ext uri="{9D8B030D-6E8A-4147-A177-3AD203B41FA5}">
                      <a16:colId xmlns:a16="http://schemas.microsoft.com/office/drawing/2014/main" val="3043366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When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92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A&amp;&amp;B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 are both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13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A||B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B, or both A and B are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18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20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 have the same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79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~=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 have different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52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&gt;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has a higher value than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00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&lt;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has a lower value than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7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&gt;=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has a higher or equal value to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10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&lt;=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has a lower or equal value to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808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42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Activity 1: Warm-up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"/>
            </a:pPr>
            <a:r>
              <a:rPr lang="en-US" dirty="0"/>
              <a:t>Let’s get used to conditional statements!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 3" panose="05040102010807070707" pitchFamily="18" charset="2"/>
              <a:buChar char=""/>
            </a:pPr>
            <a:r>
              <a:rPr lang="en-US" dirty="0"/>
              <a:t>Write a function called </a:t>
            </a:r>
            <a:r>
              <a:rPr lang="en-US" b="1" dirty="0"/>
              <a:t>recitation3</a:t>
            </a:r>
            <a:r>
              <a:rPr lang="en-US" dirty="0"/>
              <a:t> that takes 2 inputs, x and y: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 3" panose="05040102010807070707" pitchFamily="18" charset="2"/>
              <a:buChar char=""/>
            </a:pPr>
            <a:r>
              <a:rPr lang="en-US" dirty="0"/>
              <a:t>Has 1 output, z</a:t>
            </a:r>
            <a:endParaRPr dirty="0"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Wingdings 3" panose="05040102010807070707" pitchFamily="18" charset="2"/>
              <a:buChar char=""/>
            </a:pPr>
            <a:r>
              <a:rPr lang="en-US" dirty="0"/>
              <a:t>When x is 0, z should be 0</a:t>
            </a:r>
            <a:endParaRPr dirty="0"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Wingdings 3" panose="05040102010807070707" pitchFamily="18" charset="2"/>
              <a:buChar char=""/>
            </a:pPr>
            <a:r>
              <a:rPr lang="en-US" dirty="0"/>
              <a:t>Otherwise, when y is 0, z should be 1</a:t>
            </a:r>
            <a:endParaRPr dirty="0"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Wingdings 3" panose="05040102010807070707" pitchFamily="18" charset="2"/>
              <a:buChar char=""/>
            </a:pPr>
            <a:r>
              <a:rPr lang="en-US" dirty="0"/>
              <a:t>Otherwise, z should be 2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 3" panose="05040102010807070707" pitchFamily="18" charset="2"/>
              <a:buChar char=""/>
            </a:pPr>
            <a:r>
              <a:rPr lang="en-US" b="1" dirty="0"/>
              <a:t>Discuss: How many test cases should you write?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 3" panose="05040102010807070707" pitchFamily="18" charset="2"/>
              <a:buChar char=""/>
            </a:pPr>
            <a:r>
              <a:rPr lang="en-US" b="1" dirty="0"/>
              <a:t>Discuss: What values might be most useful in your test cases?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0237-966C-3447-9600-76230120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C26FD-D834-CC4B-80FA-5EDF4876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525" y="1930400"/>
            <a:ext cx="4660728" cy="282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677333" y="11676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Activity 2: Divide and Solve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EDF990-AADE-44B0-8BF3-2F2135A35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3" y="1356870"/>
            <a:ext cx="4185623" cy="576262"/>
          </a:xfrm>
        </p:spPr>
        <p:txBody>
          <a:bodyPr/>
          <a:lstStyle/>
          <a:p>
            <a:r>
              <a:rPr lang="en-US" dirty="0"/>
              <a:t>Team 1 Code:</a:t>
            </a:r>
          </a:p>
        </p:txBody>
      </p:sp>
      <p:sp>
        <p:nvSpPr>
          <p:cNvPr id="91" name="Google Shape;91;p2"/>
          <p:cNvSpPr txBox="1">
            <a:spLocks noGrp="1"/>
          </p:cNvSpPr>
          <p:nvPr>
            <p:ph sz="half" idx="2"/>
          </p:nvPr>
        </p:nvSpPr>
        <p:spPr>
          <a:xfrm>
            <a:off x="675743" y="2102387"/>
            <a:ext cx="4185623" cy="355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 3" panose="05040102010807070707" pitchFamily="18" charset="2"/>
              <a:buChar char="u"/>
            </a:pPr>
            <a:r>
              <a:rPr lang="en-US" dirty="0"/>
              <a:t>Write a function </a:t>
            </a:r>
            <a:r>
              <a:rPr lang="en-US" b="1" dirty="0"/>
              <a:t>team1</a:t>
            </a:r>
            <a:r>
              <a:rPr lang="en-US" dirty="0"/>
              <a:t> that takes 2 inputs, x and y</a:t>
            </a: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 3" panose="05040102010807070707" pitchFamily="18" charset="2"/>
              <a:buChar char="u"/>
            </a:pPr>
            <a:r>
              <a:rPr lang="en-US" dirty="0"/>
              <a:t>Has 1 output, z</a:t>
            </a:r>
          </a:p>
          <a:p>
            <a:pPr lvl="1">
              <a:lnSpc>
                <a:spcPct val="90000"/>
              </a:lnSpc>
              <a:buFont typeface="Wingdings 3" panose="05040102010807070707" pitchFamily="18" charset="2"/>
              <a:buChar char="u"/>
            </a:pPr>
            <a:r>
              <a:rPr lang="en-US" dirty="0"/>
              <a:t>When both x and y are positive, and x is greater than y, z should be 4</a:t>
            </a:r>
          </a:p>
          <a:p>
            <a:pPr lvl="1">
              <a:lnSpc>
                <a:spcPct val="90000"/>
              </a:lnSpc>
              <a:buFont typeface="Wingdings 3" panose="05040102010807070707" pitchFamily="18" charset="2"/>
              <a:buChar char="u"/>
            </a:pPr>
            <a:r>
              <a:rPr lang="en-US" dirty="0"/>
              <a:t>When both x and y are positive and x is less than or equal to y, z should be 3</a:t>
            </a:r>
          </a:p>
          <a:p>
            <a:pPr lvl="1">
              <a:lnSpc>
                <a:spcPct val="90000"/>
              </a:lnSpc>
              <a:buFont typeface="Wingdings 3" panose="05040102010807070707" pitchFamily="18" charset="2"/>
              <a:buChar char="u"/>
            </a:pPr>
            <a:r>
              <a:rPr lang="en-US" dirty="0"/>
              <a:t>When both x and y are negative, and x is greater than y, z should be 2</a:t>
            </a:r>
          </a:p>
          <a:p>
            <a:pPr lvl="1">
              <a:lnSpc>
                <a:spcPct val="90000"/>
              </a:lnSpc>
              <a:buFont typeface="Wingdings 3" panose="05040102010807070707" pitchFamily="18" charset="2"/>
              <a:buChar char="u"/>
            </a:pPr>
            <a:r>
              <a:rPr lang="en-US" dirty="0"/>
              <a:t>When both x and y are negative, and x is less than or equal to y, z should be 1</a:t>
            </a:r>
          </a:p>
          <a:p>
            <a:pPr lvl="1">
              <a:lnSpc>
                <a:spcPct val="90000"/>
              </a:lnSpc>
              <a:buFont typeface="Wingdings 3" panose="05040102010807070707" pitchFamily="18" charset="2"/>
              <a:buChar char="u"/>
            </a:pPr>
            <a:r>
              <a:rPr lang="en-US" dirty="0"/>
              <a:t>Otherwise, z should be 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A6EE9-8183-4A65-8DEB-EBC224678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356870"/>
            <a:ext cx="4185618" cy="576262"/>
          </a:xfrm>
        </p:spPr>
        <p:txBody>
          <a:bodyPr/>
          <a:lstStyle/>
          <a:p>
            <a:r>
              <a:rPr lang="en-US" dirty="0"/>
              <a:t>Team 2 Code: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003CD-966A-4974-9D7F-64B76331E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3" y="2102387"/>
            <a:ext cx="4185617" cy="37128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Write a function </a:t>
            </a:r>
            <a:r>
              <a:rPr lang="en-US" b="1" dirty="0"/>
              <a:t>team2</a:t>
            </a:r>
            <a:r>
              <a:rPr lang="en-US" dirty="0"/>
              <a:t> that takes 2 inputs, x and y</a:t>
            </a:r>
          </a:p>
          <a:p>
            <a:r>
              <a:rPr lang="en-US" dirty="0"/>
              <a:t>Has 1 output, z</a:t>
            </a:r>
          </a:p>
          <a:p>
            <a:pPr lvl="1"/>
            <a:r>
              <a:rPr lang="en-US" dirty="0"/>
              <a:t>When x and y have different signs, z should be 0</a:t>
            </a:r>
          </a:p>
          <a:p>
            <a:pPr lvl="1"/>
            <a:r>
              <a:rPr lang="en-US" dirty="0"/>
              <a:t>When both x and y are negative, and y is greater than or equal to x, z should be 1</a:t>
            </a:r>
          </a:p>
          <a:p>
            <a:pPr lvl="1"/>
            <a:r>
              <a:rPr lang="en-US" dirty="0"/>
              <a:t>When both x and y are negative, and y is less than x, z should be 2</a:t>
            </a:r>
          </a:p>
          <a:p>
            <a:pPr lvl="1"/>
            <a:r>
              <a:rPr lang="en-US" dirty="0"/>
              <a:t>When both x and y are positive, and y is greater than or equal to x, z should be 3</a:t>
            </a:r>
          </a:p>
          <a:p>
            <a:pPr lvl="1"/>
            <a:r>
              <a:rPr lang="en-US" dirty="0"/>
              <a:t>Otherwise, z should be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9EE8F-155A-4D93-845A-C2AD40E6FE02}"/>
              </a:ext>
            </a:extLst>
          </p:cNvPr>
          <p:cNvSpPr txBox="1"/>
          <p:nvPr/>
        </p:nvSpPr>
        <p:spPr>
          <a:xfrm>
            <a:off x="923717" y="5984463"/>
            <a:ext cx="8917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 a whole team, come up with test cases. Use the same test cases for both programs. What are the results of these tests?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677333" y="11676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Activity 2: Solution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EDF990-AADE-44B0-8BF3-2F2135A35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3" y="1356870"/>
            <a:ext cx="4185623" cy="576262"/>
          </a:xfrm>
        </p:spPr>
        <p:txBody>
          <a:bodyPr/>
          <a:lstStyle/>
          <a:p>
            <a:r>
              <a:rPr lang="en-US" dirty="0"/>
              <a:t>Team 1 Code:</a:t>
            </a:r>
          </a:p>
        </p:txBody>
      </p:sp>
      <p:sp>
        <p:nvSpPr>
          <p:cNvPr id="91" name="Google Shape;91;p2"/>
          <p:cNvSpPr txBox="1">
            <a:spLocks noGrp="1"/>
          </p:cNvSpPr>
          <p:nvPr>
            <p:ph sz="half" idx="2"/>
          </p:nvPr>
        </p:nvSpPr>
        <p:spPr>
          <a:xfrm>
            <a:off x="675743" y="2102387"/>
            <a:ext cx="4185623" cy="355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 3" panose="05040102010807070707" pitchFamily="18" charset="2"/>
              <a:buChar char="u"/>
            </a:pPr>
            <a:r>
              <a:rPr lang="en-US" dirty="0"/>
              <a:t>Write a function </a:t>
            </a:r>
            <a:r>
              <a:rPr lang="en-US" b="1" dirty="0"/>
              <a:t>team1</a:t>
            </a:r>
            <a:r>
              <a:rPr lang="en-US" dirty="0"/>
              <a:t> that takes 2 inputs, x and y</a:t>
            </a: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 3" panose="05040102010807070707" pitchFamily="18" charset="2"/>
              <a:buChar char="u"/>
            </a:pPr>
            <a:r>
              <a:rPr lang="en-US" dirty="0"/>
              <a:t>Has 1 output, z</a:t>
            </a:r>
          </a:p>
          <a:p>
            <a:pPr lvl="1">
              <a:lnSpc>
                <a:spcPct val="90000"/>
              </a:lnSpc>
              <a:buFont typeface="Wingdings 3" panose="05040102010807070707" pitchFamily="18" charset="2"/>
              <a:buChar char="u"/>
            </a:pPr>
            <a:r>
              <a:rPr lang="en-US" dirty="0"/>
              <a:t>When both x and y are positive, and x is greater than y, z should be 4</a:t>
            </a:r>
          </a:p>
          <a:p>
            <a:pPr lvl="1">
              <a:lnSpc>
                <a:spcPct val="90000"/>
              </a:lnSpc>
              <a:buFont typeface="Wingdings 3" panose="05040102010807070707" pitchFamily="18" charset="2"/>
              <a:buChar char="u"/>
            </a:pPr>
            <a:r>
              <a:rPr lang="en-US" dirty="0"/>
              <a:t>When both x and y are positive and x is less than or equal to y, z should be 3</a:t>
            </a:r>
          </a:p>
          <a:p>
            <a:pPr lvl="1">
              <a:lnSpc>
                <a:spcPct val="90000"/>
              </a:lnSpc>
              <a:buFont typeface="Wingdings 3" panose="05040102010807070707" pitchFamily="18" charset="2"/>
              <a:buChar char="u"/>
            </a:pPr>
            <a:r>
              <a:rPr lang="en-US" dirty="0"/>
              <a:t>When both x and y are negative, and x is greater than y, z should be 2</a:t>
            </a:r>
          </a:p>
          <a:p>
            <a:pPr lvl="1">
              <a:lnSpc>
                <a:spcPct val="90000"/>
              </a:lnSpc>
              <a:buFont typeface="Wingdings 3" panose="05040102010807070707" pitchFamily="18" charset="2"/>
              <a:buChar char="u"/>
            </a:pPr>
            <a:r>
              <a:rPr lang="en-US" dirty="0"/>
              <a:t>When both x and y are negative, and x is less than or equal to y, z should be 1</a:t>
            </a:r>
          </a:p>
          <a:p>
            <a:pPr lvl="1">
              <a:lnSpc>
                <a:spcPct val="90000"/>
              </a:lnSpc>
              <a:buFont typeface="Wingdings 3" panose="05040102010807070707" pitchFamily="18" charset="2"/>
              <a:buChar char="u"/>
            </a:pPr>
            <a:r>
              <a:rPr lang="en-US" dirty="0"/>
              <a:t>Otherwise, z should be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9EE8F-155A-4D93-845A-C2AD40E6FE02}"/>
              </a:ext>
            </a:extLst>
          </p:cNvPr>
          <p:cNvSpPr txBox="1"/>
          <p:nvPr/>
        </p:nvSpPr>
        <p:spPr>
          <a:xfrm>
            <a:off x="923717" y="5984463"/>
            <a:ext cx="8917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 a whole team, come up with test cases. Use the same test cases for both programs. What are the results of these tests?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F42A76-C5A0-5E49-88D8-61F0BAD6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523" y="2102387"/>
            <a:ext cx="3135661" cy="287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3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677333" y="11676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Activity 2: Solution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A6EE9-8183-4A65-8DEB-EBC224678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356870"/>
            <a:ext cx="4185618" cy="576262"/>
          </a:xfrm>
        </p:spPr>
        <p:txBody>
          <a:bodyPr/>
          <a:lstStyle/>
          <a:p>
            <a:r>
              <a:rPr lang="en-US" dirty="0"/>
              <a:t>Team 2 Code: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003CD-966A-4974-9D7F-64B76331E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3" y="2102387"/>
            <a:ext cx="4185617" cy="37128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Write a function </a:t>
            </a:r>
            <a:r>
              <a:rPr lang="en-US" b="1" dirty="0"/>
              <a:t>team2</a:t>
            </a:r>
            <a:r>
              <a:rPr lang="en-US" dirty="0"/>
              <a:t> that takes 2 inputs, x and y</a:t>
            </a:r>
          </a:p>
          <a:p>
            <a:r>
              <a:rPr lang="en-US" dirty="0"/>
              <a:t>Has 1 output, z</a:t>
            </a:r>
          </a:p>
          <a:p>
            <a:pPr lvl="1"/>
            <a:r>
              <a:rPr lang="en-US" dirty="0"/>
              <a:t>When x and y have different signs, z should be 0</a:t>
            </a:r>
          </a:p>
          <a:p>
            <a:pPr lvl="1"/>
            <a:r>
              <a:rPr lang="en-US" dirty="0"/>
              <a:t>When both x and y are negative, and y is greater than or equal to x, z should be 1</a:t>
            </a:r>
          </a:p>
          <a:p>
            <a:pPr lvl="1"/>
            <a:r>
              <a:rPr lang="en-US" dirty="0"/>
              <a:t>When both x and y are negative, and y is less than x, z should be 2</a:t>
            </a:r>
          </a:p>
          <a:p>
            <a:pPr lvl="1"/>
            <a:r>
              <a:rPr lang="en-US" dirty="0"/>
              <a:t>When both x and y are positive, and y is greater than or equal to x, z should be 3</a:t>
            </a:r>
          </a:p>
          <a:p>
            <a:pPr lvl="1"/>
            <a:r>
              <a:rPr lang="en-US" dirty="0"/>
              <a:t>Otherwise, z should be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9EE8F-155A-4D93-845A-C2AD40E6FE02}"/>
              </a:ext>
            </a:extLst>
          </p:cNvPr>
          <p:cNvSpPr txBox="1"/>
          <p:nvPr/>
        </p:nvSpPr>
        <p:spPr>
          <a:xfrm>
            <a:off x="923717" y="5984463"/>
            <a:ext cx="8917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 a whole team, come up with test cases. Use the same test cases for both programs. What are the results of these tests?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132814-1047-AB41-9387-9FE60E33D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65" y="1955873"/>
            <a:ext cx="3282469" cy="28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1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C314-D086-4C0C-AA2E-CE74DECE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Train Cars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1617-F2DA-4B64-AC03-5ACB516C7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We are writing a program as a pre-screener for approving designs for train cars. Different systems use different track widths, but we want a program that will enforce the following general rules for us:</a:t>
            </a:r>
          </a:p>
          <a:p>
            <a:pPr lvl="1"/>
            <a:r>
              <a:rPr lang="en-US" sz="2000" dirty="0"/>
              <a:t>Train cars must be as wide as the train tracks</a:t>
            </a:r>
          </a:p>
          <a:p>
            <a:pPr lvl="1"/>
            <a:r>
              <a:rPr lang="en-US" sz="2000" dirty="0"/>
              <a:t>Train cars cannot be more than 5 feet wider than the train tracks</a:t>
            </a:r>
          </a:p>
          <a:p>
            <a:pPr lvl="1"/>
            <a:r>
              <a:rPr lang="en-US" sz="2000" dirty="0"/>
              <a:t>Train cars must be more than twice as long as they are wide</a:t>
            </a:r>
          </a:p>
          <a:p>
            <a:pPr lvl="1"/>
            <a:r>
              <a:rPr lang="en-US" sz="2000" dirty="0"/>
              <a:t>Train cars cannot exceed 50 feet</a:t>
            </a:r>
          </a:p>
        </p:txBody>
      </p:sp>
    </p:spTree>
    <p:extLst>
      <p:ext uri="{BB962C8B-B14F-4D97-AF65-F5344CB8AC3E}">
        <p14:creationId xmlns:p14="http://schemas.microsoft.com/office/powerpoint/2010/main" val="36177510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2152</TotalTime>
  <Words>1287</Words>
  <Application>Microsoft Macintosh PowerPoint</Application>
  <PresentationFormat>Widescreen</PresentationFormat>
  <Paragraphs>186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Trebuchet MS</vt:lpstr>
      <vt:lpstr>Wingdings 3</vt:lpstr>
      <vt:lpstr>Facet</vt:lpstr>
      <vt:lpstr>Introduction to Computers for Engineers:  Recitation #3 </vt:lpstr>
      <vt:lpstr>Learning Objectives</vt:lpstr>
      <vt:lpstr>Logical and Comparative Operators</vt:lpstr>
      <vt:lpstr>Activity 1: Warm-up</vt:lpstr>
      <vt:lpstr>Activity 1: Solution</vt:lpstr>
      <vt:lpstr>Activity 2: Divide and Solve</vt:lpstr>
      <vt:lpstr>Activity 2: Solution</vt:lpstr>
      <vt:lpstr>Activity 2: Solution</vt:lpstr>
      <vt:lpstr>Example: Train Cars </vt:lpstr>
      <vt:lpstr>Example – Train Cars – Decision Space</vt:lpstr>
      <vt:lpstr>Example – Train Cars – Method 1 – Rejection Criteria</vt:lpstr>
      <vt:lpstr>Example – Train Cars – Method 2 – Acceptance Criteria</vt:lpstr>
      <vt:lpstr>Activity 3: Visualizing if-else statements</vt:lpstr>
      <vt:lpstr>Activity 3: 2D Visualization</vt:lpstr>
      <vt:lpstr>Activity 4: Implementation</vt:lpstr>
      <vt:lpstr>Activity 4: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3 – Activity 1</dc:title>
  <dc:creator>P B</dc:creator>
  <cp:lastModifiedBy>Soo Min Kwon</cp:lastModifiedBy>
  <cp:revision>7</cp:revision>
  <dcterms:created xsi:type="dcterms:W3CDTF">2020-07-15T15:50:31Z</dcterms:created>
  <dcterms:modified xsi:type="dcterms:W3CDTF">2021-09-29T04:16:43Z</dcterms:modified>
</cp:coreProperties>
</file>