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7" r:id="rId1"/>
  </p:sldMasterIdLst>
  <p:notesMasterIdLst>
    <p:notesMasterId r:id="rId14"/>
  </p:notesMasterIdLst>
  <p:sldIdLst>
    <p:sldId id="268" r:id="rId2"/>
    <p:sldId id="262" r:id="rId3"/>
    <p:sldId id="263" r:id="rId4"/>
    <p:sldId id="258" r:id="rId5"/>
    <p:sldId id="257" r:id="rId6"/>
    <p:sldId id="259" r:id="rId7"/>
    <p:sldId id="264" r:id="rId8"/>
    <p:sldId id="260" r:id="rId9"/>
    <p:sldId id="265" r:id="rId10"/>
    <p:sldId id="261" r:id="rId11"/>
    <p:sldId id="266" r:id="rId12"/>
    <p:sldId id="269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5" roundtripDataSignature="AMtx7mh88P2DPBNp/TUBCAcfx7aFP1hNL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 B" initials="PB" lastIdx="1" clrIdx="0">
    <p:extLst>
      <p:ext uri="{19B8F6BF-5375-455C-9EA6-DF929625EA0E}">
        <p15:presenceInfo xmlns:p15="http://schemas.microsoft.com/office/powerpoint/2012/main" userId="6f8fbb7ac1fb85eb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1-10-25T15:04:28.952" idx="1">
    <p:pos x="2228" y="2921"/>
    <p:text>New function readmatrix</p:text>
    <p:extLst>
      <p:ext uri="{C676402C-5697-4E1C-873F-D02D1690AC5C}">
        <p15:threadingInfo xmlns:p15="http://schemas.microsoft.com/office/powerpoint/2012/main" timeZoneBias="24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519271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6" name="Google Shape;10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2084004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3584783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2" name="Google Shape;11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2649370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3925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1280965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61230086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905987"/>
      </p:ext>
    </p:extLst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51287908"/>
      </p:ext>
    </p:extLst>
  </p:cSld>
  <p:clrMapOvr>
    <a:masterClrMapping/>
  </p:clrMapOvr>
  <p:hf sldNum="0" hdr="0" ft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498374"/>
      </p:ext>
    </p:extLst>
  </p:cSld>
  <p:clrMapOvr>
    <a:masterClrMapping/>
  </p:clrMapOvr>
  <p:hf sldNum="0" hdr="0" ftr="0" dt="0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67689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8014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3647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147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6540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03061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19996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3223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65459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706838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2118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210CE-6233-634D-9732-F137C837D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8815" y="1258956"/>
            <a:ext cx="10474370" cy="4340087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tx1"/>
                </a:solidFill>
              </a:rPr>
              <a:t>Introduction to Computers for Engineers:</a:t>
            </a:r>
            <a:br>
              <a:rPr lang="en-US" sz="4800" b="1" dirty="0">
                <a:solidFill>
                  <a:schemeClr val="tx1"/>
                </a:solidFill>
              </a:rPr>
            </a:br>
            <a:br>
              <a:rPr lang="en-US" sz="4800" b="1" dirty="0">
                <a:solidFill>
                  <a:schemeClr val="tx1"/>
                </a:solidFill>
              </a:rPr>
            </a:br>
            <a:r>
              <a:rPr lang="en-US" sz="4800" dirty="0">
                <a:solidFill>
                  <a:schemeClr val="tx1"/>
                </a:solidFill>
              </a:rPr>
              <a:t>Recitation #7</a:t>
            </a:r>
            <a:br>
              <a:rPr lang="en-US" sz="4800" dirty="0">
                <a:solidFill>
                  <a:schemeClr val="tx1"/>
                </a:solidFill>
              </a:rPr>
            </a:br>
            <a:endParaRPr lang="en-US" sz="4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7404409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77333" y="9525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4: More nested for-loops</a:t>
            </a:r>
            <a:endParaRPr sz="4000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idx="1"/>
          </p:nvPr>
        </p:nvSpPr>
        <p:spPr>
          <a:xfrm>
            <a:off x="677333" y="1229711"/>
            <a:ext cx="9331639" cy="54546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We want to write a function called </a:t>
            </a:r>
            <a:r>
              <a:rPr lang="en-US" dirty="0" err="1"/>
              <a:t>matrixTranspose</a:t>
            </a:r>
            <a:r>
              <a:rPr lang="en-US" dirty="0"/>
              <a:t>, with the following: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1800" dirty="0"/>
              <a:t>Input: </a:t>
            </a:r>
            <a:r>
              <a:rPr lang="en-US" sz="1800" dirty="0" err="1"/>
              <a:t>my_matrix</a:t>
            </a:r>
            <a:r>
              <a:rPr lang="en-US" sz="1800" dirty="0"/>
              <a:t> (2D array)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1800" dirty="0"/>
              <a:t>Output: </a:t>
            </a:r>
            <a:r>
              <a:rPr lang="en-US" sz="1800" dirty="0" err="1"/>
              <a:t>transposed_matrix</a:t>
            </a:r>
            <a:r>
              <a:rPr lang="en-US" sz="1800" dirty="0"/>
              <a:t> (2D array)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The purpose of this function is to transpose your input matrix, which is doing the following: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We will only be working with </a:t>
            </a:r>
            <a:r>
              <a:rPr lang="en-US" b="1" dirty="0"/>
              <a:t>symmetric matrices </a:t>
            </a:r>
            <a:r>
              <a:rPr lang="en-US" dirty="0"/>
              <a:t>(e.g. 3x3 matrices). For symmetric matrices, we can just put the (</a:t>
            </a:r>
            <a:r>
              <a:rPr lang="en-US" dirty="0" err="1"/>
              <a:t>i,j</a:t>
            </a:r>
            <a:r>
              <a:rPr lang="en-US" dirty="0"/>
              <a:t>)-</a:t>
            </a:r>
            <a:r>
              <a:rPr lang="en-US" dirty="0" err="1"/>
              <a:t>th</a:t>
            </a:r>
            <a:r>
              <a:rPr lang="en-US" dirty="0"/>
              <a:t> element in the (j, </a:t>
            </a:r>
            <a:r>
              <a:rPr lang="en-US" dirty="0" err="1"/>
              <a:t>i</a:t>
            </a:r>
            <a:r>
              <a:rPr lang="en-US" dirty="0"/>
              <a:t>)-</a:t>
            </a:r>
            <a:r>
              <a:rPr lang="en-US" dirty="0" err="1"/>
              <a:t>th</a:t>
            </a:r>
            <a:r>
              <a:rPr lang="en-US" dirty="0"/>
              <a:t> place.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You want to initialize your output matrix as a matrix of zeros (same size as your input) and fill them in </a:t>
            </a:r>
            <a:r>
              <a:rPr lang="en-US" b="1" dirty="0"/>
              <a:t>using a nested for-loop</a:t>
            </a:r>
            <a:r>
              <a:rPr lang="en-US" dirty="0"/>
              <a:t>.</a:t>
            </a:r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dirty="0"/>
          </a:p>
        </p:txBody>
      </p:sp>
      <p:pic>
        <p:nvPicPr>
          <p:cNvPr id="1026" name="Picture 2" descr="Program to find transpose of a matrix - GeeksforGeeks">
            <a:extLst>
              <a:ext uri="{FF2B5EF4-FFF2-40B4-BE49-F238E27FC236}">
                <a16:creationId xmlns:a16="http://schemas.microsoft.com/office/drawing/2014/main" id="{0DC00119-8ADD-904C-A5DD-3EE95E9385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8438" y="3041421"/>
            <a:ext cx="3287986" cy="1663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77333" y="95256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4: Solution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348578D-B962-6B4F-98D9-6905307592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2186" y="1915771"/>
            <a:ext cx="6946900" cy="33020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A7FBF5D-0BF8-C94B-824E-8DE046B47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35517" y="2144371"/>
            <a:ext cx="5168900" cy="307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8790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"/>
          <p:cNvSpPr txBox="1">
            <a:spLocks noGrp="1"/>
          </p:cNvSpPr>
          <p:nvPr>
            <p:ph type="title"/>
          </p:nvPr>
        </p:nvSpPr>
        <p:spPr>
          <a:xfrm>
            <a:off x="677333" y="217214"/>
            <a:ext cx="933163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5: Even more nested for-loops</a:t>
            </a:r>
            <a:endParaRPr sz="4000" dirty="0"/>
          </a:p>
        </p:txBody>
      </p:sp>
      <p:sp>
        <p:nvSpPr>
          <p:cNvPr id="115" name="Google Shape;115;p6"/>
          <p:cNvSpPr txBox="1">
            <a:spLocks noGrp="1"/>
          </p:cNvSpPr>
          <p:nvPr>
            <p:ph idx="1"/>
          </p:nvPr>
        </p:nvSpPr>
        <p:spPr>
          <a:xfrm>
            <a:off x="677333" y="1776249"/>
            <a:ext cx="8319522" cy="42041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We want to write a function called </a:t>
            </a:r>
            <a:r>
              <a:rPr lang="en-US" sz="2000" b="1" dirty="0" err="1"/>
              <a:t>maxElement</a:t>
            </a:r>
            <a:r>
              <a:rPr lang="en-US" sz="2000" dirty="0"/>
              <a:t>, with the following: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Input: </a:t>
            </a:r>
            <a:r>
              <a:rPr lang="en-US" sz="2000" dirty="0" err="1"/>
              <a:t>my_matrix</a:t>
            </a:r>
            <a:r>
              <a:rPr lang="en-US" sz="2000" dirty="0"/>
              <a:t> (2D array)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Output: </a:t>
            </a:r>
            <a:r>
              <a:rPr lang="en-US" sz="2000" dirty="0" err="1"/>
              <a:t>max_val</a:t>
            </a:r>
            <a:r>
              <a:rPr lang="en-US" sz="2000" dirty="0"/>
              <a:t> (double)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The purpose of this function is get the maximum value of your input matrix.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You want to initialize your maximum value (</a:t>
            </a:r>
            <a:r>
              <a:rPr lang="en-US" sz="2000" dirty="0" err="1"/>
              <a:t>max_val</a:t>
            </a:r>
            <a:r>
              <a:rPr lang="en-US" sz="2000" dirty="0"/>
              <a:t>) as the first element of your input matrix and then </a:t>
            </a:r>
            <a:r>
              <a:rPr lang="en-US" sz="2000" b="1" dirty="0"/>
              <a:t>using a nested for-loop, </a:t>
            </a:r>
            <a:r>
              <a:rPr lang="en-US" sz="2000" dirty="0"/>
              <a:t>replace that value with an if-statement.</a:t>
            </a:r>
          </a:p>
          <a:p>
            <a:pPr lvl="0" algn="l" rtl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Test your function using test cases.</a:t>
            </a:r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dirty="0"/>
          </a:p>
          <a:p>
            <a:pPr lvl="1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endParaRPr lang="en-US" dirty="0"/>
          </a:p>
          <a:p>
            <a:pPr marL="457200" lvl="1" indent="0"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0954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37216-08A3-4152-8FD8-23014053B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86E383-9A28-4BA4-BDF6-5D187192D6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Understand how to load data from external files (e.g. .csv files)</a:t>
            </a:r>
          </a:p>
          <a:p>
            <a:r>
              <a:rPr lang="en-US" dirty="0"/>
              <a:t>Continue to develop an understanding of loops</a:t>
            </a:r>
          </a:p>
          <a:p>
            <a:r>
              <a:rPr lang="en-US" dirty="0"/>
              <a:t>Continue to develop an understanding of arrays</a:t>
            </a:r>
          </a:p>
          <a:p>
            <a:r>
              <a:rPr lang="en-US" dirty="0"/>
              <a:t>Continue to develop an understanding of MATLAB’s plot functionality</a:t>
            </a:r>
          </a:p>
        </p:txBody>
      </p:sp>
    </p:spTree>
    <p:extLst>
      <p:ext uri="{BB962C8B-B14F-4D97-AF65-F5344CB8AC3E}">
        <p14:creationId xmlns:p14="http://schemas.microsoft.com/office/powerpoint/2010/main" val="1549420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4C172-7B78-1E49-8821-D08F65B775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 4: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C89BB0-056B-724E-B066-47EEE547F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r>
              <a:rPr lang="en-US" dirty="0"/>
              <a:t>Question: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r>
              <a:rPr lang="en-US" dirty="0"/>
              <a:t>Most seen (incorrect) solution:</a:t>
            </a:r>
          </a:p>
        </p:txBody>
      </p:sp>
      <p:pic>
        <p:nvPicPr>
          <p:cNvPr id="5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D02A1157-BB6F-414E-99B4-057AD0EABB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942" y="4061286"/>
            <a:ext cx="3568700" cy="26162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535A23D-94F0-6F4C-8A34-BCF00E04D5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3049" y="1839810"/>
            <a:ext cx="9665901" cy="1551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0539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>
            <a:spLocks noGrp="1"/>
          </p:cNvSpPr>
          <p:nvPr>
            <p:ph type="title"/>
          </p:nvPr>
        </p:nvSpPr>
        <p:spPr>
          <a:xfrm>
            <a:off x="677334" y="420414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We will be working with data!</a:t>
            </a:r>
            <a:endParaRPr sz="4000" dirty="0"/>
          </a:p>
        </p:txBody>
      </p:sp>
      <p:sp>
        <p:nvSpPr>
          <p:cNvPr id="97" name="Google Shape;97;p3"/>
          <p:cNvSpPr txBox="1">
            <a:spLocks noGrp="1"/>
          </p:cNvSpPr>
          <p:nvPr>
            <p:ph idx="1"/>
          </p:nvPr>
        </p:nvSpPr>
        <p:spPr>
          <a:xfrm>
            <a:off x="677334" y="1855789"/>
            <a:ext cx="8596668" cy="38807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The data that we will be working with is the </a:t>
            </a:r>
            <a:r>
              <a:rPr lang="en-US" sz="2000" b="1" dirty="0"/>
              <a:t>average sunlight in Newark, NJ for a given month 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The measurement of this data is the </a:t>
            </a:r>
            <a:r>
              <a:rPr lang="en-US" sz="2000" b="1" dirty="0"/>
              <a:t>Global Horizonal Irradiance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GHI is the total amount of shortwave radiation received from above by a surface horizontal to the ground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GHI’s units are Watts/Meter Squared</a:t>
            </a:r>
            <a:endParaRPr sz="2000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For the years 2014  through 2017</a:t>
            </a:r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The data is in 4 files (one for each year)</a:t>
            </a:r>
            <a:endParaRPr sz="2000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Months are sequential</a:t>
            </a:r>
            <a:endParaRPr sz="2000" dirty="0"/>
          </a:p>
          <a:p>
            <a:pPr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2000" dirty="0"/>
              <a:t>Index 1 is January, 12 is December</a:t>
            </a:r>
            <a:endParaRPr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>
            <a:spLocks noGrp="1"/>
          </p:cNvSpPr>
          <p:nvPr>
            <p:ph type="title"/>
          </p:nvPr>
        </p:nvSpPr>
        <p:spPr>
          <a:xfrm>
            <a:off x="677333" y="125695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1: Loading in data</a:t>
            </a:r>
            <a:endParaRPr sz="4000" dirty="0"/>
          </a:p>
        </p:txBody>
      </p:sp>
      <p:sp>
        <p:nvSpPr>
          <p:cNvPr id="91" name="Google Shape;91;p2"/>
          <p:cNvSpPr txBox="1">
            <a:spLocks noGrp="1"/>
          </p:cNvSpPr>
          <p:nvPr>
            <p:ph idx="1"/>
          </p:nvPr>
        </p:nvSpPr>
        <p:spPr>
          <a:xfrm>
            <a:off x="677333" y="1324304"/>
            <a:ext cx="8750445" cy="53237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b="1" dirty="0"/>
              <a:t>Download each of the files for today from the Recitations/Recitation 7 folder on Canvas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/>
              <a:t>Be sure to download them </a:t>
            </a:r>
            <a:r>
              <a:rPr lang="en-US" b="1" dirty="0"/>
              <a:t>into the same folder as your MATLAB code.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/>
              <a:t>Be sure that the file extension does not get modified in the download process. It should be .csv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/>
              <a:t>Sometimes Safari likes to do weird things to .csv files. Please let us know if you are using Safari and need extra help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/>
              <a:t>If you use MATLAB Online, you will need to upload the files to use them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/>
              <a:t>Use </a:t>
            </a:r>
            <a:r>
              <a:rPr lang="en-US" dirty="0" err="1"/>
              <a:t>csvread</a:t>
            </a:r>
            <a:r>
              <a:rPr lang="en-US" dirty="0"/>
              <a:t> to load the data into MATLAB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/>
              <a:t>Example: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data1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(‘sunData2014.csv’);</a:t>
            </a:r>
          </a:p>
          <a:p>
            <a:pPr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b="1" dirty="0">
                <a:cs typeface="Courier New" panose="02070309020205020404" pitchFamily="49" charset="0"/>
              </a:rPr>
              <a:t>In your groups, discuss: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dirty="0">
                <a:cs typeface="Courier New" panose="02070309020205020404" pitchFamily="49" charset="0"/>
              </a:rPr>
              <a:t>What is the data type of the data?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"/>
            </a:pPr>
            <a:r>
              <a:rPr lang="en-US" b="1" dirty="0">
                <a:cs typeface="Courier New" panose="02070309020205020404" pitchFamily="49" charset="0"/>
              </a:rPr>
              <a:t>What important information must be understood by the programmer?</a:t>
            </a:r>
            <a:endParaRPr b="1" dirty="0"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77334" y="1716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2: Working with data</a:t>
            </a:r>
            <a:endParaRPr sz="4000" dirty="0"/>
          </a:p>
        </p:txBody>
      </p:sp>
      <p:sp>
        <p:nvSpPr>
          <p:cNvPr id="103" name="Google Shape;103;p4"/>
          <p:cNvSpPr txBox="1">
            <a:spLocks noGrp="1"/>
          </p:cNvSpPr>
          <p:nvPr>
            <p:ph idx="1"/>
          </p:nvPr>
        </p:nvSpPr>
        <p:spPr>
          <a:xfrm>
            <a:off x="677334" y="1492469"/>
            <a:ext cx="8918610" cy="50617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We want to compute an array containing the </a:t>
            </a:r>
            <a:r>
              <a:rPr lang="en-US" b="1" dirty="0"/>
              <a:t>average sunlight in a given month for the years 2014 to 2017 using a for-loop.</a:t>
            </a:r>
            <a:endParaRPr b="1" dirty="0"/>
          </a:p>
          <a:p>
            <a:pPr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b="1" dirty="0"/>
              <a:t>Write a script that calculates an array with the average sunlight in each month over the 4 year period</a:t>
            </a:r>
          </a:p>
          <a:p>
            <a:pPr lvl="1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The resulting array should be 1x12</a:t>
            </a:r>
          </a:p>
          <a:p>
            <a:pPr lvl="1">
              <a:spcBef>
                <a:spcPts val="1000"/>
              </a:spcBef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Index 1 should be the average for all Januarys, and index 12 the average for all Decembers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Your script should do the following: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Initialize an array that will hold the averages values (the resulting array)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Contain a loop that counts through indices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Index each array using the loops counting variable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Fill in your initialized array</a:t>
            </a:r>
          </a:p>
          <a:p>
            <a:pPr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b="1" dirty="0"/>
              <a:t>In your group, discuss: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In what other useful ways could we process this data?</a:t>
            </a:r>
          </a:p>
          <a:p>
            <a:pPr lvl="1"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How would we modify our script to perform that data processing?</a:t>
            </a:r>
            <a:endParaRPr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>
            <a:spLocks noGrp="1"/>
          </p:cNvSpPr>
          <p:nvPr>
            <p:ph type="title"/>
          </p:nvPr>
        </p:nvSpPr>
        <p:spPr>
          <a:xfrm>
            <a:off x="677334" y="171669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000" dirty="0"/>
              <a:t>Activity 2: Solution</a:t>
            </a:r>
            <a:endParaRPr sz="40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789645-B080-1C4E-A760-3C6CC2F5CB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265" y="2442004"/>
            <a:ext cx="8686800" cy="2171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1736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677333" y="5519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3: Plotting data in MATLAB</a:t>
            </a:r>
            <a:endParaRPr dirty="0"/>
          </a:p>
        </p:txBody>
      </p:sp>
      <p:sp>
        <p:nvSpPr>
          <p:cNvPr id="109" name="Google Shape;109;p5"/>
          <p:cNvSpPr txBox="1">
            <a:spLocks noGrp="1"/>
          </p:cNvSpPr>
          <p:nvPr>
            <p:ph idx="1"/>
          </p:nvPr>
        </p:nvSpPr>
        <p:spPr>
          <a:xfrm>
            <a:off x="677333" y="1283722"/>
            <a:ext cx="8596669" cy="53140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We want to </a:t>
            </a:r>
            <a:r>
              <a:rPr lang="en-US" b="1" dirty="0"/>
              <a:t>create a plot to compare our averaged array to the data from each year </a:t>
            </a:r>
            <a:r>
              <a:rPr lang="en-US" dirty="0"/>
              <a:t>to see how much variation there is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On the same set of axes, plot the 5 different lines using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hold on </a:t>
            </a:r>
            <a:r>
              <a:rPr lang="en-US" dirty="0"/>
              <a:t>command</a:t>
            </a:r>
          </a:p>
          <a:p>
            <a:pPr lvl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1800" dirty="0"/>
              <a:t>Example: </a:t>
            </a:r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18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1800" dirty="0"/>
          </a:p>
          <a:p>
            <a:pPr marL="457200" lvl="1" indent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None/>
            </a:pPr>
            <a:endParaRPr lang="en-US" sz="1800" dirty="0"/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Your plot should look like figure on the right:</a:t>
            </a:r>
          </a:p>
          <a:p>
            <a:pPr lvl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dirty="0"/>
              <a:t>We can label and put legends using the commands:</a:t>
            </a:r>
            <a:endParaRPr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1800" dirty="0"/>
              <a:t>title – use the command title, as in title(‘This is a title’)</a:t>
            </a:r>
            <a:endParaRPr sz="1800"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1800" dirty="0"/>
              <a:t>axes labels – use the commands </a:t>
            </a:r>
            <a:r>
              <a:rPr lang="en-US" sz="1800" dirty="0" err="1"/>
              <a:t>xlabel</a:t>
            </a:r>
            <a:r>
              <a:rPr lang="en-US" sz="1800" dirty="0"/>
              <a:t> and </a:t>
            </a:r>
            <a:r>
              <a:rPr lang="en-US" sz="1800" dirty="0" err="1"/>
              <a:t>ylabel</a:t>
            </a:r>
            <a:r>
              <a:rPr lang="en-US" sz="1800" dirty="0"/>
              <a:t>, as in </a:t>
            </a:r>
            <a:r>
              <a:rPr lang="en-US" sz="1800" dirty="0" err="1"/>
              <a:t>xlabel</a:t>
            </a:r>
            <a:r>
              <a:rPr lang="en-US" sz="1800" dirty="0"/>
              <a:t>(‘month’)</a:t>
            </a:r>
            <a:endParaRPr sz="1800" dirty="0"/>
          </a:p>
          <a:p>
            <a:pPr lvl="1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>
                <a:srgbClr val="C00000"/>
              </a:buClr>
              <a:buFont typeface="Wingdings 3" panose="05040102010807070707" pitchFamily="18" charset="2"/>
              <a:buChar char="u"/>
            </a:pPr>
            <a:r>
              <a:rPr lang="en-US" sz="1800" dirty="0"/>
              <a:t>legend – use the command legend, as in legend(‘Plot1’, ‘Plot2’….)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710F036-4146-BF4A-9D12-36F155464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4036" y="2698569"/>
            <a:ext cx="3537571" cy="146086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3094E157-FE89-C64D-AA61-9332F820E9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24720" y="2373752"/>
            <a:ext cx="4145959" cy="320052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"/>
          <p:cNvSpPr txBox="1">
            <a:spLocks noGrp="1"/>
          </p:cNvSpPr>
          <p:nvPr>
            <p:ph type="title"/>
          </p:nvPr>
        </p:nvSpPr>
        <p:spPr>
          <a:xfrm>
            <a:off x="677333" y="55198"/>
            <a:ext cx="8596668" cy="132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dirty="0"/>
              <a:t>Activity 3: Solution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4E157-FE89-C64D-AA61-9332F820E9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78767" y="1952875"/>
            <a:ext cx="4512332" cy="34833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26D56AF-BCE5-0749-8B1E-46B38DEC84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333" y="1518534"/>
            <a:ext cx="5626100" cy="4546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321509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Red">
      <a:dk1>
        <a:sysClr val="windowText" lastClr="000000"/>
      </a:dk1>
      <a:lt1>
        <a:sysClr val="window" lastClr="FFFFFF"/>
      </a:lt1>
      <a:dk2>
        <a:srgbClr val="323232"/>
      </a:dk2>
      <a:lt2>
        <a:srgbClr val="E5C243"/>
      </a:lt2>
      <a:accent1>
        <a:srgbClr val="A5300F"/>
      </a:accent1>
      <a:accent2>
        <a:srgbClr val="D55816"/>
      </a:accent2>
      <a:accent3>
        <a:srgbClr val="E19825"/>
      </a:accent3>
      <a:accent4>
        <a:srgbClr val="B19C7D"/>
      </a:accent4>
      <a:accent5>
        <a:srgbClr val="7F5F52"/>
      </a:accent5>
      <a:accent6>
        <a:srgbClr val="B27D49"/>
      </a:accent6>
      <a:hlink>
        <a:srgbClr val="6B9F25"/>
      </a:hlink>
      <a:folHlink>
        <a:srgbClr val="B26B02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5055</TotalTime>
  <Words>788</Words>
  <Application>Microsoft Macintosh PowerPoint</Application>
  <PresentationFormat>Widescreen</PresentationFormat>
  <Paragraphs>83</Paragraphs>
  <Slides>12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Calibri</vt:lpstr>
      <vt:lpstr>Courier New</vt:lpstr>
      <vt:lpstr>Trebuchet MS</vt:lpstr>
      <vt:lpstr>Wingdings 3</vt:lpstr>
      <vt:lpstr>Facet</vt:lpstr>
      <vt:lpstr>Introduction to Computers for Engineers:  Recitation #7 </vt:lpstr>
      <vt:lpstr>Learning Objectives</vt:lpstr>
      <vt:lpstr>Quiz 4: </vt:lpstr>
      <vt:lpstr>We will be working with data!</vt:lpstr>
      <vt:lpstr>Activity 1: Loading in data</vt:lpstr>
      <vt:lpstr>Activity 2: Working with data</vt:lpstr>
      <vt:lpstr>Activity 2: Solution</vt:lpstr>
      <vt:lpstr>Activity 3: Plotting data in MATLAB</vt:lpstr>
      <vt:lpstr>Activity 3: Solution</vt:lpstr>
      <vt:lpstr>Activity 4: More nested for-loops</vt:lpstr>
      <vt:lpstr>Activity 4: Solution</vt:lpstr>
      <vt:lpstr>Activity 5: Even more nested for-loops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Recitation 7</dc:title>
  <dc:creator>Philip Brown</dc:creator>
  <cp:lastModifiedBy>Soo Min Kwon</cp:lastModifiedBy>
  <cp:revision>5</cp:revision>
  <dcterms:created xsi:type="dcterms:W3CDTF">2019-10-07T15:39:00Z</dcterms:created>
  <dcterms:modified xsi:type="dcterms:W3CDTF">2021-10-27T14:05:19Z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2052-11.1.0.9145</vt:lpwstr>
  </property>
</Properties>
</file>