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67" r:id="rId2"/>
    <p:sldId id="261" r:id="rId3"/>
    <p:sldId id="256" r:id="rId4"/>
    <p:sldId id="268" r:id="rId5"/>
    <p:sldId id="257" r:id="rId6"/>
    <p:sldId id="269" r:id="rId7"/>
    <p:sldId id="270" r:id="rId8"/>
    <p:sldId id="273" r:id="rId9"/>
    <p:sldId id="274" r:id="rId10"/>
    <p:sldId id="271" r:id="rId11"/>
    <p:sldId id="272" r:id="rId12"/>
    <p:sldId id="259" r:id="rId13"/>
    <p:sldId id="275" r:id="rId14"/>
    <p:sldId id="258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VIeV1l2Y+LBmV65ozhN9Gxas4d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 B" initials="PB" lastIdx="5" clrIdx="0">
    <p:extLst>
      <p:ext uri="{19B8F6BF-5375-455C-9EA6-DF929625EA0E}">
        <p15:presenceInfo xmlns:p15="http://schemas.microsoft.com/office/powerpoint/2012/main" userId="6f8fbb7ac1fb85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0"/>
  </p:normalViewPr>
  <p:slideViewPr>
    <p:cSldViewPr snapToGrid="0">
      <p:cViewPr varScale="1">
        <p:scale>
          <a:sx n="104" d="100"/>
          <a:sy n="104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520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789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38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859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7076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3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03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65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0031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227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50960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005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3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9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9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0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0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554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7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10CE-6233-634D-9732-F137C837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15" y="1258956"/>
            <a:ext cx="10474370" cy="434008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Introduction to Computers for Engineers:</a:t>
            </a:r>
            <a:br>
              <a:rPr lang="en-US" sz="4800" b="1" dirty="0">
                <a:solidFill>
                  <a:schemeClr val="tx1"/>
                </a:solidFill>
              </a:rPr>
            </a:b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Recitation #4</a:t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04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833885-023A-4A60-A47B-4C92154E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 – 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931E-4D16-6E4F-BC90-49DEB06F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562"/>
            <a:ext cx="8596668" cy="846790"/>
          </a:xfrm>
        </p:spPr>
        <p:txBody>
          <a:bodyPr/>
          <a:lstStyle/>
          <a:p>
            <a:r>
              <a:rPr lang="en-US" sz="2000" dirty="0"/>
              <a:t>Suppose that we wanted a code that said “Hello!” 3 times in MATLAB. </a:t>
            </a:r>
          </a:p>
          <a:p>
            <a:r>
              <a:rPr lang="en-US" sz="2000" dirty="0"/>
              <a:t>We can do this using a for-loop: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00023-8D37-0142-B297-FC738F280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87" y="2860593"/>
            <a:ext cx="3827333" cy="20474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0752B6-4DAE-524B-B9FF-7E85F6BB1195}"/>
              </a:ext>
            </a:extLst>
          </p:cNvPr>
          <p:cNvSpPr txBox="1">
            <a:spLocks/>
          </p:cNvSpPr>
          <p:nvPr/>
        </p:nvSpPr>
        <p:spPr>
          <a:xfrm>
            <a:off x="677334" y="5233438"/>
            <a:ext cx="8841147" cy="1081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Problem: </a:t>
            </a:r>
            <a:r>
              <a:rPr lang="en-US" sz="2000" dirty="0"/>
              <a:t>Write a for-loop that counts up to 10 starting from 5.</a:t>
            </a:r>
          </a:p>
          <a:p>
            <a:r>
              <a:rPr lang="en-US" sz="2000" b="1" dirty="0"/>
              <a:t>Problem: </a:t>
            </a:r>
            <a:r>
              <a:rPr lang="en-US" sz="2000" dirty="0"/>
              <a:t>Write a code that outputs the numbers 0, 20, 40, 60, 80, 100 using a for-loop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FA5FAC-4213-934A-A9D8-477205FA8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181" y="3401545"/>
            <a:ext cx="3035300" cy="90170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D756804-09E7-2A4B-BA05-F56E2CDC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467" y="3852395"/>
            <a:ext cx="10541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9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833885-023A-4A60-A47B-4C92154E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 – Solutions</a:t>
            </a:r>
          </a:p>
        </p:txBody>
      </p:sp>
      <p:pic>
        <p:nvPicPr>
          <p:cNvPr id="10" name="Content Placeholder 9" descr="Text&#10;&#10;Description automatically generated with medium confidence">
            <a:extLst>
              <a:ext uri="{FF2B5EF4-FFF2-40B4-BE49-F238E27FC236}">
                <a16:creationId xmlns:a16="http://schemas.microsoft.com/office/drawing/2014/main" id="{CCB95CDF-5DD9-9549-9BEF-B1042216F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25" y="1930400"/>
            <a:ext cx="3532989" cy="224986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DAC61C-1065-BB42-A4C0-F49FC4FC7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323" y="1930400"/>
            <a:ext cx="3628302" cy="2249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A61E4D-9DCC-4943-A159-948D6A19B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323" y="4180264"/>
            <a:ext cx="2338758" cy="2336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70EAE1-037A-F04F-86C7-E57C0ABB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120" y="1930400"/>
            <a:ext cx="3307546" cy="2085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F885C9-3FC7-994E-95C6-6435C3BF2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4069" y="4015946"/>
            <a:ext cx="2338758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2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833885-023A-4A60-A47B-4C92154E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 – While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18BE7-A2AF-49A6-9E41-00EF7023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582"/>
            <a:ext cx="8596668" cy="3880773"/>
          </a:xfrm>
        </p:spPr>
        <p:txBody>
          <a:bodyPr>
            <a:normAutofit/>
          </a:bodyPr>
          <a:lstStyle/>
          <a:p>
            <a:r>
              <a:rPr lang="en-US" sz="2500" dirty="0"/>
              <a:t>In a script, create the variable</a:t>
            </a:r>
          </a:p>
          <a:p>
            <a:pPr lvl="1"/>
            <a:r>
              <a:rPr lang="en-US" sz="2500" b="1" dirty="0" err="1"/>
              <a:t>temp_variable</a:t>
            </a:r>
            <a:r>
              <a:rPr lang="en-US" sz="2500" b="1" dirty="0"/>
              <a:t> </a:t>
            </a:r>
            <a:r>
              <a:rPr lang="en-US" sz="2500" dirty="0"/>
              <a:t>= 10;</a:t>
            </a:r>
          </a:p>
          <a:p>
            <a:r>
              <a:rPr lang="en-US" sz="2500" dirty="0"/>
              <a:t>Write a while loop that subtracts 3 from </a:t>
            </a:r>
            <a:r>
              <a:rPr lang="en-US" sz="2500" b="1" dirty="0" err="1"/>
              <a:t>temp_variable</a:t>
            </a:r>
            <a:r>
              <a:rPr lang="en-US" sz="2500" b="1" dirty="0"/>
              <a:t> </a:t>
            </a:r>
            <a:r>
              <a:rPr lang="en-US" sz="2500" dirty="0"/>
              <a:t>on each iteration and stops once </a:t>
            </a:r>
            <a:r>
              <a:rPr lang="en-US" sz="2500" b="1" dirty="0" err="1"/>
              <a:t>temp_variable</a:t>
            </a:r>
            <a:r>
              <a:rPr lang="en-US" sz="2500" b="1" dirty="0"/>
              <a:t> </a:t>
            </a:r>
            <a:r>
              <a:rPr lang="en-US" sz="2500" dirty="0"/>
              <a:t>becomes negative</a:t>
            </a:r>
          </a:p>
          <a:p>
            <a:pPr lvl="1"/>
            <a:r>
              <a:rPr lang="en-US" sz="2500" dirty="0"/>
              <a:t>i.e. </a:t>
            </a:r>
            <a:r>
              <a:rPr lang="en-US" sz="2500" b="1" dirty="0" err="1"/>
              <a:t>temp_variable</a:t>
            </a:r>
            <a:r>
              <a:rPr lang="en-US" sz="2500" b="1" dirty="0"/>
              <a:t> </a:t>
            </a:r>
            <a:r>
              <a:rPr lang="en-US" sz="2500" dirty="0"/>
              <a:t>&lt; 0</a:t>
            </a:r>
          </a:p>
        </p:txBody>
      </p:sp>
    </p:spTree>
    <p:extLst>
      <p:ext uri="{BB962C8B-B14F-4D97-AF65-F5344CB8AC3E}">
        <p14:creationId xmlns:p14="http://schemas.microsoft.com/office/powerpoint/2010/main" val="329326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5C0C-165C-5146-A036-7B0C4EB9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3 -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4539E-391A-B44B-A0CB-E20DEC1B9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719" y="1701800"/>
            <a:ext cx="2286000" cy="454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6559A3-3807-B644-A82D-C6D0DFEC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342" y="2755900"/>
            <a:ext cx="42291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1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590248" y="41365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Activity 4 - Factorial Function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idx="1"/>
          </p:nvPr>
        </p:nvSpPr>
        <p:spPr>
          <a:xfrm>
            <a:off x="590248" y="1652814"/>
            <a:ext cx="9489923" cy="247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2000"/>
              <a:buFont typeface="Wingdings 3" panose="05040102010807070707" pitchFamily="18" charset="2"/>
              <a:buChar char="u"/>
            </a:pPr>
            <a:r>
              <a:rPr lang="en-US" sz="2000" dirty="0"/>
              <a:t>Create a function called </a:t>
            </a:r>
            <a:r>
              <a:rPr lang="en-US" sz="2000" b="1" dirty="0" err="1"/>
              <a:t>factorialFunction</a:t>
            </a:r>
            <a:r>
              <a:rPr lang="en-US" sz="2000" dirty="0"/>
              <a:t>, with one input variable </a:t>
            </a:r>
            <a:r>
              <a:rPr lang="en-US" sz="2000" b="1" dirty="0" err="1"/>
              <a:t>input_number</a:t>
            </a:r>
            <a:r>
              <a:rPr lang="en-US" sz="2000" b="1" dirty="0"/>
              <a:t> </a:t>
            </a:r>
            <a:r>
              <a:rPr lang="en-US" sz="2000" dirty="0"/>
              <a:t>and one output variable </a:t>
            </a:r>
            <a:r>
              <a:rPr lang="en-US" sz="2000" b="1" dirty="0" err="1"/>
              <a:t>factorial_value</a:t>
            </a:r>
            <a:endParaRPr lang="en-US" sz="2000" b="1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2000"/>
              <a:buFont typeface="Wingdings 3" panose="05040102010807070707" pitchFamily="18" charset="2"/>
              <a:buChar char="u"/>
            </a:pPr>
            <a:r>
              <a:rPr lang="en-US" sz="2000" dirty="0"/>
              <a:t>This function will compute the factorial of the input number: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2000"/>
              <a:buFont typeface="Wingdings 3" panose="05040102010807070707" pitchFamily="18" charset="2"/>
              <a:buChar char="u"/>
            </a:pPr>
            <a:r>
              <a:rPr lang="en-US" sz="2000" dirty="0"/>
              <a:t>[</a:t>
            </a:r>
            <a:r>
              <a:rPr lang="en-US" sz="2000" dirty="0" err="1"/>
              <a:t>factorial_value</a:t>
            </a:r>
            <a:r>
              <a:rPr lang="en-US" sz="2000" dirty="0"/>
              <a:t>] = </a:t>
            </a:r>
            <a:r>
              <a:rPr lang="en-US" sz="2000" dirty="0" err="1"/>
              <a:t>factorialFunction</a:t>
            </a:r>
            <a:r>
              <a:rPr lang="en-US" sz="2000" dirty="0"/>
              <a:t>(5)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2000"/>
              <a:buFont typeface="Wingdings 3" panose="05040102010807070707" pitchFamily="18" charset="2"/>
              <a:buChar char="u"/>
            </a:pPr>
            <a:r>
              <a:rPr lang="en-US" sz="2000" dirty="0" err="1"/>
              <a:t>factorial_value</a:t>
            </a:r>
            <a:r>
              <a:rPr lang="en-US" sz="2000" dirty="0"/>
              <a:t> = 120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8AF4F-A94A-9843-913C-7B18DA0E91B3}"/>
              </a:ext>
            </a:extLst>
          </p:cNvPr>
          <p:cNvSpPr txBox="1"/>
          <p:nvPr/>
        </p:nvSpPr>
        <p:spPr>
          <a:xfrm>
            <a:off x="612916" y="4348985"/>
            <a:ext cx="3665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1:</a:t>
            </a:r>
          </a:p>
          <a:p>
            <a:endParaRPr lang="en-US" sz="2000" dirty="0"/>
          </a:p>
          <a:p>
            <a:r>
              <a:rPr lang="en-US" sz="2000" dirty="0"/>
              <a:t>Write the function using a for-loop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3623B-30E4-0C43-890A-61FAECBB3B6A}"/>
              </a:ext>
            </a:extLst>
          </p:cNvPr>
          <p:cNvSpPr txBox="1"/>
          <p:nvPr/>
        </p:nvSpPr>
        <p:spPr>
          <a:xfrm>
            <a:off x="4781248" y="4348984"/>
            <a:ext cx="4133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2:</a:t>
            </a:r>
          </a:p>
          <a:p>
            <a:endParaRPr lang="en-US" sz="2000" dirty="0"/>
          </a:p>
          <a:p>
            <a:r>
              <a:rPr lang="en-US" sz="2000" dirty="0"/>
              <a:t>Write the function using a while loop.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590248" y="41365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Activity 4 - Solution</a:t>
            </a:r>
            <a:endParaRPr dirty="0"/>
          </a:p>
        </p:txBody>
      </p:sp>
      <p:pic>
        <p:nvPicPr>
          <p:cNvPr id="7" name="Picture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837336FF-52E2-7A46-A139-6B093CE4B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581" y="1820955"/>
            <a:ext cx="6934200" cy="19304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7CA202C-340E-B548-84D0-1A935BE53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986" y="4018643"/>
            <a:ext cx="64897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3AAF-3FC3-46B5-ADB1-C14FB8C3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A478-580F-4922-B53C-D0043FD74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Learn how to create and modify arrays in MATLAB</a:t>
            </a:r>
          </a:p>
          <a:p>
            <a:r>
              <a:rPr lang="en-US" sz="2200" dirty="0"/>
              <a:t>Learn the difference between the index and the element of an array</a:t>
            </a:r>
          </a:p>
          <a:p>
            <a:r>
              <a:rPr lang="en-US" sz="2200" dirty="0"/>
              <a:t>Experience using the built-in sort command</a:t>
            </a:r>
          </a:p>
          <a:p>
            <a:r>
              <a:rPr lang="en-US" sz="2200" dirty="0"/>
              <a:t>Learn how for and while loops work</a:t>
            </a:r>
          </a:p>
        </p:txBody>
      </p:sp>
    </p:spTree>
    <p:extLst>
      <p:ext uri="{BB962C8B-B14F-4D97-AF65-F5344CB8AC3E}">
        <p14:creationId xmlns:p14="http://schemas.microsoft.com/office/powerpoint/2010/main" val="394505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19476" y="18481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Activity 1 – Plotting in MATLAB</a:t>
            </a:r>
            <a:endParaRPr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184C08F6-1643-164C-ACB3-75B48BB0B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176400"/>
              </p:ext>
            </p:extLst>
          </p:nvPr>
        </p:nvGraphicFramePr>
        <p:xfrm>
          <a:off x="219476" y="2413328"/>
          <a:ext cx="546874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374">
                  <a:extLst>
                    <a:ext uri="{9D8B030D-6E8A-4147-A177-3AD203B41FA5}">
                      <a16:colId xmlns:a16="http://schemas.microsoft.com/office/drawing/2014/main" val="3025384679"/>
                    </a:ext>
                  </a:extLst>
                </a:gridCol>
                <a:gridCol w="2734374">
                  <a:extLst>
                    <a:ext uri="{9D8B030D-6E8A-4147-A177-3AD203B41FA5}">
                      <a16:colId xmlns:a16="http://schemas.microsoft.com/office/drawing/2014/main" val="2459178044"/>
                    </a:ext>
                  </a:extLst>
                </a:gridCol>
              </a:tblGrid>
              <a:tr h="303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 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Hours Studied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2970"/>
                  </a:ext>
                </a:extLst>
              </a:tr>
              <a:tr h="303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07924"/>
                  </a:ext>
                </a:extLst>
              </a:tr>
              <a:tr h="303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58394"/>
                  </a:ext>
                </a:extLst>
              </a:tr>
              <a:tr h="303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25214"/>
                  </a:ext>
                </a:extLst>
              </a:tr>
              <a:tr h="303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88428"/>
                  </a:ext>
                </a:extLst>
              </a:tr>
              <a:tr h="303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94140"/>
                  </a:ext>
                </a:extLst>
              </a:tr>
              <a:tr h="303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78065"/>
                  </a:ext>
                </a:extLst>
              </a:tr>
              <a:tr h="303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0203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B046A7-5E8A-F341-B7CC-22665D35AA96}"/>
              </a:ext>
            </a:extLst>
          </p:cNvPr>
          <p:cNvSpPr txBox="1"/>
          <p:nvPr/>
        </p:nvSpPr>
        <p:spPr>
          <a:xfrm>
            <a:off x="219476" y="1518592"/>
            <a:ext cx="517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you were given the following data: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748E8-F818-4545-BB38-6AD0C550CBDA}"/>
              </a:ext>
            </a:extLst>
          </p:cNvPr>
          <p:cNvSpPr txBox="1"/>
          <p:nvPr/>
        </p:nvSpPr>
        <p:spPr>
          <a:xfrm>
            <a:off x="6096000" y="1505615"/>
            <a:ext cx="4673141" cy="419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a </a:t>
            </a:r>
            <a:r>
              <a:rPr lang="en-US" sz="2000" b="1" dirty="0"/>
              <a:t>script</a:t>
            </a:r>
            <a:r>
              <a:rPr lang="en-US" sz="2000" dirty="0"/>
              <a:t>, create two arrays, </a:t>
            </a:r>
            <a:r>
              <a:rPr lang="en-US" sz="2000" b="1" dirty="0" err="1"/>
              <a:t>exam_grade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 err="1"/>
              <a:t>hours_studied</a:t>
            </a:r>
            <a:r>
              <a:rPr lang="en-US" sz="2000" b="1" dirty="0"/>
              <a:t> </a:t>
            </a:r>
            <a:r>
              <a:rPr lang="en-US" sz="2000" dirty="0"/>
              <a:t>with the values given in the table above.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Plot the two arrays in MATLAB using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plot(</a:t>
            </a:r>
            <a:r>
              <a:rPr lang="en-US" sz="2000" dirty="0" err="1"/>
              <a:t>exam_grade</a:t>
            </a:r>
            <a:r>
              <a:rPr lang="en-US" sz="2000" dirty="0"/>
              <a:t>, </a:t>
            </a:r>
            <a:r>
              <a:rPr lang="en-US" sz="2000" dirty="0" err="1"/>
              <a:t>hours_studied</a:t>
            </a:r>
            <a:r>
              <a:rPr lang="en-US" sz="2000" dirty="0"/>
              <a:t>) 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Discuss: </a:t>
            </a:r>
            <a:r>
              <a:rPr lang="en-US" sz="2000" dirty="0"/>
              <a:t>Does your plot tell you anything useful about the data?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677335" y="29429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Activity 1 - Solution</a:t>
            </a:r>
            <a:endParaRPr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1AC98AC-1D65-0946-979F-FB11531A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2238440"/>
            <a:ext cx="5219664" cy="2674037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81E0A15-346F-AA45-BE5D-0768C3020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686" y="1517135"/>
            <a:ext cx="5189185" cy="401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3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77334" y="42424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Activity 2 – More Plotting in MATLAB</a:t>
            </a:r>
            <a:endParaRPr sz="4000" dirty="0"/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xfrm>
            <a:off x="677334" y="1593852"/>
            <a:ext cx="8596668" cy="196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It turns out that we should sort our data before plotting!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How can we sort two arrays simultaneously in MATLAB?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 can use the built-in command sort in MATLAB: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[</a:t>
            </a:r>
            <a:r>
              <a:rPr lang="en-US" sz="1800" dirty="0" err="1"/>
              <a:t>sorted_grades</a:t>
            </a:r>
            <a:r>
              <a:rPr lang="en-US" sz="1800" dirty="0"/>
              <a:t>, indices] = sort(</a:t>
            </a:r>
            <a:r>
              <a:rPr lang="en-US" sz="1800" dirty="0" err="1"/>
              <a:t>exam_grade</a:t>
            </a:r>
            <a:r>
              <a:rPr lang="en-US" sz="18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C6A52-7610-D142-875D-066383F21185}"/>
              </a:ext>
            </a:extLst>
          </p:cNvPr>
          <p:cNvSpPr txBox="1"/>
          <p:nvPr/>
        </p:nvSpPr>
        <p:spPr>
          <a:xfrm>
            <a:off x="677334" y="3429000"/>
            <a:ext cx="8596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Discuss: </a:t>
            </a:r>
            <a:r>
              <a:rPr lang="en-US" sz="2200" dirty="0"/>
              <a:t>What is the output of the variable </a:t>
            </a:r>
            <a:r>
              <a:rPr lang="en-US" sz="2200" dirty="0" err="1"/>
              <a:t>sorted_grades</a:t>
            </a:r>
            <a:r>
              <a:rPr lang="en-US" sz="2200" dirty="0"/>
              <a:t>? What is the output of indices?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77334" y="42424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Activity 2 – More Plotting in MATLAB</a:t>
            </a:r>
            <a:endParaRPr sz="4000" dirty="0"/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xfrm>
            <a:off x="677334" y="1593852"/>
            <a:ext cx="8596668" cy="196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It turns out that we should sort our data before plotting!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How can we sort two arrays simultaneously in MATLAB?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We can use the built-in command sort in MATLAB: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dirty="0" err="1">
                <a:solidFill>
                  <a:schemeClr val="tx1"/>
                </a:solidFill>
              </a:rPr>
              <a:t>sorted_grades</a:t>
            </a:r>
            <a:r>
              <a:rPr lang="en-US" sz="1800" dirty="0">
                <a:solidFill>
                  <a:schemeClr val="tx1"/>
                </a:solidFill>
              </a:rPr>
              <a:t>, indices] = sort(</a:t>
            </a:r>
            <a:r>
              <a:rPr lang="en-US" sz="1800" dirty="0" err="1">
                <a:solidFill>
                  <a:schemeClr val="tx1"/>
                </a:solidFill>
              </a:rPr>
              <a:t>exam_grade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C6A52-7610-D142-875D-066383F21185}"/>
              </a:ext>
            </a:extLst>
          </p:cNvPr>
          <p:cNvSpPr txBox="1"/>
          <p:nvPr/>
        </p:nvSpPr>
        <p:spPr>
          <a:xfrm>
            <a:off x="677334" y="3300907"/>
            <a:ext cx="8596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Discuss: </a:t>
            </a:r>
            <a:r>
              <a:rPr lang="en-US" sz="2200" dirty="0"/>
              <a:t>What is the output of the variable </a:t>
            </a:r>
            <a:r>
              <a:rPr lang="en-US" sz="2200" dirty="0" err="1"/>
              <a:t>sorted_grades</a:t>
            </a:r>
            <a:r>
              <a:rPr lang="en-US" sz="2200" dirty="0"/>
              <a:t>? What is the output of indices?</a:t>
            </a:r>
          </a:p>
        </p:txBody>
      </p:sp>
      <p:sp>
        <p:nvSpPr>
          <p:cNvPr id="5" name="Google Shape;91;p2">
            <a:extLst>
              <a:ext uri="{FF2B5EF4-FFF2-40B4-BE49-F238E27FC236}">
                <a16:creationId xmlns:a16="http://schemas.microsoft.com/office/drawing/2014/main" id="{4201D043-532E-8B4D-AC8C-F05C7001097E}"/>
              </a:ext>
            </a:extLst>
          </p:cNvPr>
          <p:cNvSpPr txBox="1">
            <a:spLocks/>
          </p:cNvSpPr>
          <p:nvPr/>
        </p:nvSpPr>
        <p:spPr>
          <a:xfrm>
            <a:off x="677334" y="4134288"/>
            <a:ext cx="8596668" cy="17620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We can rearrange the array </a:t>
            </a:r>
            <a:r>
              <a:rPr lang="en-US" dirty="0" err="1">
                <a:solidFill>
                  <a:schemeClr val="tx1"/>
                </a:solidFill>
              </a:rPr>
              <a:t>hours_studied</a:t>
            </a:r>
            <a:r>
              <a:rPr lang="en-US" dirty="0">
                <a:solidFill>
                  <a:schemeClr val="tx1"/>
                </a:solidFill>
              </a:rPr>
              <a:t> using the indices given by the sort function.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We can do this by defining a new variable: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err="1">
                <a:solidFill>
                  <a:schemeClr val="tx1"/>
                </a:solidFill>
              </a:rPr>
              <a:t>sorted_hours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hours_studied</a:t>
            </a:r>
            <a:r>
              <a:rPr lang="en-US" sz="1800" dirty="0">
                <a:solidFill>
                  <a:schemeClr val="tx1"/>
                </a:solidFill>
              </a:rPr>
              <a:t>(indices)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A1F21-3993-6840-8ED7-31029D01D36B}"/>
              </a:ext>
            </a:extLst>
          </p:cNvPr>
          <p:cNvSpPr txBox="1"/>
          <p:nvPr/>
        </p:nvSpPr>
        <p:spPr>
          <a:xfrm>
            <a:off x="677334" y="5896303"/>
            <a:ext cx="8596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Plot the two sorted arrays and label your plot!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171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77334" y="42424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Activity 2 – Solution</a:t>
            </a:r>
            <a:endParaRPr sz="4000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DC529FE-1B2E-C041-BB8D-23711316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90353"/>
            <a:ext cx="5245100" cy="302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3D2B42-A42B-0F4A-B93F-0EF2E2F0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101" y="1389001"/>
            <a:ext cx="5119802" cy="40799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8C0FC7-6B86-F741-BFED-58A1767A74AF}"/>
              </a:ext>
            </a:extLst>
          </p:cNvPr>
          <p:cNvSpPr txBox="1"/>
          <p:nvPr/>
        </p:nvSpPr>
        <p:spPr>
          <a:xfrm>
            <a:off x="4619140" y="5814303"/>
            <a:ext cx="8596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Looks a lot better!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652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419171" y="14334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Activity 2 – Even More Plotting!</a:t>
            </a:r>
            <a:endParaRPr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184C08F6-1643-164C-ACB3-75B48BB0B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353500"/>
              </p:ext>
            </p:extLst>
          </p:nvPr>
        </p:nvGraphicFramePr>
        <p:xfrm>
          <a:off x="3361626" y="2063262"/>
          <a:ext cx="54687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374">
                  <a:extLst>
                    <a:ext uri="{9D8B030D-6E8A-4147-A177-3AD203B41FA5}">
                      <a16:colId xmlns:a16="http://schemas.microsoft.com/office/drawing/2014/main" val="3025384679"/>
                    </a:ext>
                  </a:extLst>
                </a:gridCol>
                <a:gridCol w="2734374">
                  <a:extLst>
                    <a:ext uri="{9D8B030D-6E8A-4147-A177-3AD203B41FA5}">
                      <a16:colId xmlns:a16="http://schemas.microsoft.com/office/drawing/2014/main" val="2459178044"/>
                    </a:ext>
                  </a:extLst>
                </a:gridCol>
              </a:tblGrid>
              <a:tr h="303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 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Hours Studied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2970"/>
                  </a:ext>
                </a:extLst>
              </a:tr>
              <a:tr h="303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07924"/>
                  </a:ext>
                </a:extLst>
              </a:tr>
              <a:tr h="303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583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B046A7-5E8A-F341-B7CC-22665D35AA96}"/>
              </a:ext>
            </a:extLst>
          </p:cNvPr>
          <p:cNvSpPr txBox="1"/>
          <p:nvPr/>
        </p:nvSpPr>
        <p:spPr>
          <a:xfrm>
            <a:off x="419171" y="1398985"/>
            <a:ext cx="762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we were given two additional data points: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748E8-F818-4545-BB38-6AD0C550CBDA}"/>
              </a:ext>
            </a:extLst>
          </p:cNvPr>
          <p:cNvSpPr txBox="1"/>
          <p:nvPr/>
        </p:nvSpPr>
        <p:spPr>
          <a:xfrm>
            <a:off x="419171" y="3363601"/>
            <a:ext cx="8998098" cy="2805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 these two points to your existing array without explicitly putting them in: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 NOT DO: </a:t>
            </a:r>
            <a:r>
              <a:rPr lang="en-US" sz="2000" dirty="0" err="1"/>
              <a:t>exam_grade</a:t>
            </a:r>
            <a:r>
              <a:rPr lang="en-US" sz="2000" dirty="0"/>
              <a:t> = [85, 47.5, 68, 99.5, 70, 15, 90, 100, 35];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Sort this new array and plot the two sorted arrays as before.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800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419171" y="14334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Activity 2 – Solutions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59AE1-AAEF-354A-A876-76C35ABE8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8" y="2056991"/>
            <a:ext cx="6111934" cy="3392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B5F21-B5CA-454F-A67E-8E5885CDF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611" y="1620074"/>
            <a:ext cx="5451219" cy="42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157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509</TotalTime>
  <Words>625</Words>
  <Application>Microsoft Macintosh PowerPoint</Application>
  <PresentationFormat>Widescreen</PresentationFormat>
  <Paragraphs>84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Introduction to Computers for Engineers:  Recitation #4 </vt:lpstr>
      <vt:lpstr>Learning Objectives</vt:lpstr>
      <vt:lpstr>Activity 1 – Plotting in MATLAB</vt:lpstr>
      <vt:lpstr>Activity 1 - Solution</vt:lpstr>
      <vt:lpstr>Activity 2 – More Plotting in MATLAB</vt:lpstr>
      <vt:lpstr>Activity 2 – More Plotting in MATLAB</vt:lpstr>
      <vt:lpstr>Activity 2 – Solution</vt:lpstr>
      <vt:lpstr>Activity 2 – Even More Plotting!</vt:lpstr>
      <vt:lpstr>Activity 2 – Solutions</vt:lpstr>
      <vt:lpstr>Activity 3 – For-Loops</vt:lpstr>
      <vt:lpstr>Activity 3 – Solutions</vt:lpstr>
      <vt:lpstr>Activity 3 – While Loops</vt:lpstr>
      <vt:lpstr>Activity 3 - Solution</vt:lpstr>
      <vt:lpstr>Activity 4 - Factorial Function</vt:lpstr>
      <vt:lpstr>Activity 4 -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 – Part 1</dc:title>
  <dc:creator>P B</dc:creator>
  <cp:lastModifiedBy>Soo Min Kwon</cp:lastModifiedBy>
  <cp:revision>14</cp:revision>
  <dcterms:created xsi:type="dcterms:W3CDTF">2019-09-30T16:40:00Z</dcterms:created>
  <dcterms:modified xsi:type="dcterms:W3CDTF">2021-10-06T02:46:53Z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