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3"/>
  </p:notesMasterIdLst>
  <p:sldIdLst>
    <p:sldId id="268" r:id="rId2"/>
    <p:sldId id="262" r:id="rId3"/>
    <p:sldId id="272" r:id="rId4"/>
    <p:sldId id="273" r:id="rId5"/>
    <p:sldId id="256" r:id="rId6"/>
    <p:sldId id="257" r:id="rId7"/>
    <p:sldId id="258" r:id="rId8"/>
    <p:sldId id="259" r:id="rId9"/>
    <p:sldId id="270" r:id="rId10"/>
    <p:sldId id="26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ZXqZfnBWIURuVou5GyE7s1XAis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B" initials="PB" lastIdx="1" clrIdx="0">
    <p:extLst>
      <p:ext uri="{19B8F6BF-5375-455C-9EA6-DF929625EA0E}">
        <p15:presenceInfo xmlns:p15="http://schemas.microsoft.com/office/powerpoint/2012/main" userId="6f8fbb7ac1fb8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5"/>
    <p:restoredTop sz="87617" autoAdjust="0"/>
  </p:normalViewPr>
  <p:slideViewPr>
    <p:cSldViewPr snapToGrid="0">
      <p:cViewPr varScale="1">
        <p:scale>
          <a:sx n="114" d="100"/>
          <a:sy n="114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NewX</a:t>
            </a:r>
            <a:r>
              <a:rPr lang="en-US" dirty="0"/>
              <a:t> = X + num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= </a:t>
            </a:r>
            <a:r>
              <a:rPr lang="en-US" dirty="0" err="1"/>
              <a:t>NewX</a:t>
            </a:r>
            <a:endParaRPr dirty="0"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NewX</a:t>
            </a:r>
            <a:r>
              <a:rPr lang="en-US" dirty="0"/>
              <a:t> = X + num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= </a:t>
            </a:r>
            <a:r>
              <a:rPr lang="en-US" dirty="0" err="1"/>
              <a:t>NewX</a:t>
            </a:r>
            <a:endParaRPr dirty="0"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0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00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22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3702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55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5142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03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0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7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8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8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15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#6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510064" y="323507"/>
            <a:ext cx="932531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3: Loops and Conditional Statements</a:t>
            </a:r>
            <a:endParaRPr dirty="0"/>
          </a:p>
        </p:txBody>
      </p:sp>
      <p:sp>
        <p:nvSpPr>
          <p:cNvPr id="205" name="Google Shape;205;p5"/>
          <p:cNvSpPr txBox="1">
            <a:spLocks noGrp="1"/>
          </p:cNvSpPr>
          <p:nvPr>
            <p:ph idx="1"/>
          </p:nvPr>
        </p:nvSpPr>
        <p:spPr>
          <a:xfrm>
            <a:off x="510064" y="1851103"/>
            <a:ext cx="9804813" cy="490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</a:pPr>
            <a:r>
              <a:rPr lang="en-US" sz="2000" dirty="0"/>
              <a:t>The objective of this activity is to get used to putting conditional statements inside of loops</a:t>
            </a:r>
          </a:p>
          <a:p>
            <a:pPr>
              <a:buClr>
                <a:srgbClr val="C00000"/>
              </a:buClr>
              <a:buSzPct val="100000"/>
            </a:pPr>
            <a:r>
              <a:rPr lang="en-US" sz="2000" dirty="0"/>
              <a:t>Write a function called </a:t>
            </a:r>
            <a:r>
              <a:rPr lang="en-US" sz="2000" b="1" dirty="0" err="1"/>
              <a:t>primeSum</a:t>
            </a:r>
            <a:r>
              <a:rPr lang="en-US" sz="2000" dirty="0"/>
              <a:t> with one input variable </a:t>
            </a:r>
            <a:r>
              <a:rPr lang="en-US" sz="2000" b="1" dirty="0" err="1"/>
              <a:t>my_matrix</a:t>
            </a:r>
            <a:r>
              <a:rPr lang="en-US" sz="2000" b="1" dirty="0"/>
              <a:t> </a:t>
            </a:r>
            <a:r>
              <a:rPr lang="en-US" sz="2000" dirty="0"/>
              <a:t>and output variable </a:t>
            </a:r>
            <a:r>
              <a:rPr lang="en-US" sz="2000" b="1" dirty="0" err="1"/>
              <a:t>prime_sum</a:t>
            </a:r>
            <a:endParaRPr lang="en-US" sz="2000" b="1" dirty="0"/>
          </a:p>
          <a:p>
            <a:pPr lvl="1"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2000" dirty="0" err="1"/>
              <a:t>my_matrix</a:t>
            </a:r>
            <a:r>
              <a:rPr lang="en-US" sz="2000" dirty="0"/>
              <a:t>: matrix (2D array)</a:t>
            </a:r>
          </a:p>
          <a:p>
            <a:pPr lvl="1"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2000" dirty="0" err="1"/>
              <a:t>prime_sum</a:t>
            </a:r>
            <a:r>
              <a:rPr lang="en-US" sz="2000" dirty="0"/>
              <a:t>: double</a:t>
            </a:r>
            <a:endParaRPr sz="20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000" dirty="0"/>
              <a:t>Instead of taking the sum of every element in your matrix, we only want to take the sum of prime numbers of the matrix</a:t>
            </a:r>
            <a:endParaRPr sz="20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000" dirty="0"/>
              <a:t>You can use the built-in function </a:t>
            </a:r>
            <a:r>
              <a:rPr lang="en-US" sz="2000" dirty="0" err="1"/>
              <a:t>isprime</a:t>
            </a:r>
            <a:r>
              <a:rPr lang="en-US" sz="2000" dirty="0"/>
              <a:t> to help you</a:t>
            </a:r>
            <a:endParaRPr sz="2000" dirty="0"/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2000" dirty="0" err="1"/>
              <a:t>isprime</a:t>
            </a:r>
            <a:r>
              <a:rPr lang="en-US" sz="2000" dirty="0"/>
              <a:t>(number)  returns false if number is not prime and true if the number is prime</a:t>
            </a:r>
            <a:endParaRPr sz="20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000" dirty="0"/>
              <a:t>Discuss and test your code with different test cases.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510064" y="323507"/>
            <a:ext cx="932531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3: Solution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E6BB-FEE2-0F4E-A828-733548CF4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78" y="1644307"/>
            <a:ext cx="51054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5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BFBA-7512-49C5-8B38-A32DA7C0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Learning Objectives</a:t>
            </a:r>
            <a:br>
              <a:rPr lang="en-US" sz="4200" dirty="0"/>
            </a:b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F635-E1DA-455C-9857-46150457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Understand the format of a 2D Matrix (aka 2D Array) in MATLAB</a:t>
            </a:r>
          </a:p>
          <a:p>
            <a:r>
              <a:rPr lang="en-US" sz="2200" dirty="0"/>
              <a:t>Understand how to index rows and columns</a:t>
            </a:r>
          </a:p>
          <a:p>
            <a:r>
              <a:rPr lang="en-US" sz="2200" dirty="0"/>
              <a:t>Understand how to use nested loops to help you index rows and columns</a:t>
            </a:r>
          </a:p>
          <a:p>
            <a:r>
              <a:rPr lang="en-US" sz="2200" dirty="0"/>
              <a:t>Continue to develop an understanding of loops</a:t>
            </a:r>
          </a:p>
        </p:txBody>
      </p:sp>
    </p:spTree>
    <p:extLst>
      <p:ext uri="{BB962C8B-B14F-4D97-AF65-F5344CB8AC3E}">
        <p14:creationId xmlns:p14="http://schemas.microsoft.com/office/powerpoint/2010/main" val="383244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BFBA-7512-49C5-8B38-A32DA7C0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63" y="421193"/>
            <a:ext cx="8596668" cy="1320800"/>
          </a:xfrm>
        </p:spPr>
        <p:txBody>
          <a:bodyPr>
            <a:noAutofit/>
          </a:bodyPr>
          <a:lstStyle/>
          <a:p>
            <a:r>
              <a:rPr lang="en-US" sz="4200" dirty="0"/>
              <a:t>Question 1: Function called “test”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A54D8-7BCE-C742-87B9-3CC181AF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69" y="1488613"/>
            <a:ext cx="4719891" cy="1533367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function [</a:t>
            </a:r>
            <a:r>
              <a:rPr lang="en-US" sz="1700" dirty="0" err="1"/>
              <a:t>my_output</a:t>
            </a:r>
            <a:r>
              <a:rPr lang="en-US" sz="1700" dirty="0"/>
              <a:t>] = test(</a:t>
            </a:r>
            <a:r>
              <a:rPr lang="en-US" sz="1700" dirty="0" err="1"/>
              <a:t>my_input</a:t>
            </a:r>
            <a:r>
              <a:rPr lang="en-US" sz="1700" dirty="0"/>
              <a:t>) </a:t>
            </a:r>
          </a:p>
          <a:p>
            <a:r>
              <a:rPr lang="en-US" sz="1700" dirty="0"/>
              <a:t>[output] = test(input)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(A)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8A06BD6-4174-9245-AD7D-914FCD19DB11}"/>
              </a:ext>
            </a:extLst>
          </p:cNvPr>
          <p:cNvSpPr txBox="1">
            <a:spLocks/>
          </p:cNvSpPr>
          <p:nvPr/>
        </p:nvSpPr>
        <p:spPr>
          <a:xfrm>
            <a:off x="5397225" y="1484895"/>
            <a:ext cx="4719891" cy="1533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function (</a:t>
            </a:r>
            <a:r>
              <a:rPr lang="en-US" sz="1700" dirty="0" err="1"/>
              <a:t>my_output</a:t>
            </a:r>
            <a:r>
              <a:rPr lang="en-US" sz="1700" dirty="0"/>
              <a:t>) = test[</a:t>
            </a:r>
            <a:r>
              <a:rPr lang="en-US" sz="1700" dirty="0" err="1"/>
              <a:t>my_input</a:t>
            </a:r>
            <a:r>
              <a:rPr lang="en-US" sz="1700" dirty="0"/>
              <a:t>] </a:t>
            </a:r>
          </a:p>
          <a:p>
            <a:r>
              <a:rPr lang="en-US" sz="1700" dirty="0"/>
              <a:t>[output] = test(input)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(B)</a:t>
            </a:r>
          </a:p>
          <a:p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C14587B-8BFC-C149-91A4-C7B6A2BD91BD}"/>
              </a:ext>
            </a:extLst>
          </p:cNvPr>
          <p:cNvSpPr txBox="1">
            <a:spLocks/>
          </p:cNvSpPr>
          <p:nvPr/>
        </p:nvSpPr>
        <p:spPr>
          <a:xfrm>
            <a:off x="409669" y="3429000"/>
            <a:ext cx="4719891" cy="153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function (</a:t>
            </a:r>
            <a:r>
              <a:rPr lang="en-US" sz="1700" dirty="0" err="1"/>
              <a:t>my_output</a:t>
            </a:r>
            <a:r>
              <a:rPr lang="en-US" sz="1700" dirty="0"/>
              <a:t>) = test[</a:t>
            </a:r>
            <a:r>
              <a:rPr lang="en-US" sz="1700" dirty="0" err="1"/>
              <a:t>my_input</a:t>
            </a:r>
            <a:r>
              <a:rPr lang="en-US" sz="1700" dirty="0"/>
              <a:t>] </a:t>
            </a:r>
          </a:p>
          <a:p>
            <a:r>
              <a:rPr lang="en-US" sz="1700" dirty="0"/>
              <a:t>test(input)</a:t>
            </a:r>
          </a:p>
          <a:p>
            <a:pPr marL="0" indent="0" algn="ctr">
              <a:buNone/>
            </a:pPr>
            <a:r>
              <a:rPr lang="en-US" dirty="0"/>
              <a:t>(C)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0191748-6113-1A49-AA19-BFF05F522BE3}"/>
              </a:ext>
            </a:extLst>
          </p:cNvPr>
          <p:cNvSpPr txBox="1">
            <a:spLocks/>
          </p:cNvSpPr>
          <p:nvPr/>
        </p:nvSpPr>
        <p:spPr>
          <a:xfrm>
            <a:off x="5397224" y="3429000"/>
            <a:ext cx="4719891" cy="1533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function [test] = </a:t>
            </a:r>
            <a:r>
              <a:rPr lang="en-US" sz="1700" dirty="0" err="1"/>
              <a:t>my_output</a:t>
            </a:r>
            <a:r>
              <a:rPr lang="en-US" sz="1700" dirty="0"/>
              <a:t>(</a:t>
            </a:r>
            <a:r>
              <a:rPr lang="en-US" sz="1700" dirty="0" err="1"/>
              <a:t>my_input</a:t>
            </a:r>
            <a:r>
              <a:rPr lang="en-US" sz="1700" dirty="0"/>
              <a:t>) </a:t>
            </a:r>
          </a:p>
          <a:p>
            <a:r>
              <a:rPr lang="en-US" sz="1700" dirty="0"/>
              <a:t>[output] = test(input)</a:t>
            </a:r>
          </a:p>
          <a:p>
            <a:pPr marL="0" indent="0" algn="ctr">
              <a:buNone/>
            </a:pPr>
            <a:r>
              <a:rPr lang="en-US" dirty="0"/>
              <a:t>(D)</a:t>
            </a:r>
          </a:p>
        </p:txBody>
      </p:sp>
      <p:pic>
        <p:nvPicPr>
          <p:cNvPr id="10" name="Picture 9" descr="Shape&#10;&#10;Description automatically generated with medium confidence">
            <a:extLst>
              <a:ext uri="{FF2B5EF4-FFF2-40B4-BE49-F238E27FC236}">
                <a16:creationId xmlns:a16="http://schemas.microsoft.com/office/drawing/2014/main" id="{8C569780-7F5E-5C4D-A0E0-713CF11D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99" y="4824538"/>
            <a:ext cx="7621084" cy="16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BFBA-7512-49C5-8B38-A32DA7C0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63" y="421193"/>
            <a:ext cx="8596668" cy="1320800"/>
          </a:xfrm>
        </p:spPr>
        <p:txBody>
          <a:bodyPr>
            <a:noAutofit/>
          </a:bodyPr>
          <a:lstStyle/>
          <a:p>
            <a:r>
              <a:rPr lang="en-US" sz="4200" dirty="0"/>
              <a:t>Question 2: Looping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BA54D8-7BCE-C742-87B9-3CC181AF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63" y="3830369"/>
            <a:ext cx="4719891" cy="1533367"/>
          </a:xfrm>
        </p:spPr>
        <p:txBody>
          <a:bodyPr>
            <a:noAutofit/>
          </a:bodyPr>
          <a:lstStyle/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=1:length(array)</a:t>
            </a:r>
          </a:p>
          <a:p>
            <a:pPr lvl="1"/>
            <a:r>
              <a:rPr lang="en-US" sz="1700" dirty="0"/>
              <a:t>if array(</a:t>
            </a:r>
            <a:r>
              <a:rPr lang="en-US" sz="1700" dirty="0" err="1"/>
              <a:t>i</a:t>
            </a:r>
            <a:r>
              <a:rPr lang="en-US" sz="1700" dirty="0"/>
              <a:t>) &gt; 0</a:t>
            </a:r>
          </a:p>
          <a:p>
            <a:pPr lvl="2"/>
            <a:r>
              <a:rPr lang="en-US" sz="1700" dirty="0" err="1"/>
              <a:t>disp</a:t>
            </a:r>
            <a:r>
              <a:rPr lang="en-US" sz="1700" dirty="0"/>
              <a:t>(‘hello’)</a:t>
            </a:r>
          </a:p>
          <a:p>
            <a:endParaRPr lang="en-US" sz="1700" dirty="0"/>
          </a:p>
          <a:p>
            <a:pPr marL="0" indent="0" algn="ctr">
              <a:buNone/>
            </a:pPr>
            <a:r>
              <a:rPr lang="en-US" sz="1700" dirty="0"/>
              <a:t>(C)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A80EC64-F0E6-DB4E-9913-085760CFD31C}"/>
              </a:ext>
            </a:extLst>
          </p:cNvPr>
          <p:cNvSpPr txBox="1">
            <a:spLocks/>
          </p:cNvSpPr>
          <p:nvPr/>
        </p:nvSpPr>
        <p:spPr>
          <a:xfrm>
            <a:off x="5546664" y="1488612"/>
            <a:ext cx="4719891" cy="153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=1:array</a:t>
            </a:r>
          </a:p>
          <a:p>
            <a:pPr lvl="1"/>
            <a:r>
              <a:rPr lang="en-US" sz="1700" dirty="0"/>
              <a:t>if array(</a:t>
            </a:r>
            <a:r>
              <a:rPr lang="en-US" sz="1700" dirty="0" err="1"/>
              <a:t>i</a:t>
            </a:r>
            <a:r>
              <a:rPr lang="en-US" sz="1700" dirty="0"/>
              <a:t>) &gt; 0</a:t>
            </a:r>
          </a:p>
          <a:p>
            <a:pPr lvl="2"/>
            <a:r>
              <a:rPr lang="en-US" sz="1700" dirty="0" err="1"/>
              <a:t>disp</a:t>
            </a:r>
            <a:r>
              <a:rPr lang="en-US" sz="1700" dirty="0"/>
              <a:t>(‘hello’)</a:t>
            </a:r>
          </a:p>
          <a:p>
            <a:endParaRPr lang="en-US" sz="1700" dirty="0"/>
          </a:p>
          <a:p>
            <a:pPr marL="0" indent="0" algn="ctr">
              <a:buFont typeface="Wingdings 3" charset="2"/>
              <a:buNone/>
            </a:pPr>
            <a:r>
              <a:rPr lang="en-US" sz="1700" dirty="0"/>
              <a:t>(B)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1F17D9C-042E-6149-84F6-6BD948210129}"/>
              </a:ext>
            </a:extLst>
          </p:cNvPr>
          <p:cNvSpPr txBox="1">
            <a:spLocks/>
          </p:cNvSpPr>
          <p:nvPr/>
        </p:nvSpPr>
        <p:spPr>
          <a:xfrm>
            <a:off x="487763" y="1615303"/>
            <a:ext cx="4719891" cy="153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=1:length(array)</a:t>
            </a:r>
          </a:p>
          <a:p>
            <a:pPr lvl="1"/>
            <a:r>
              <a:rPr lang="en-US" sz="1700" dirty="0"/>
              <a:t>if array &gt; 0</a:t>
            </a:r>
          </a:p>
          <a:p>
            <a:pPr lvl="2"/>
            <a:r>
              <a:rPr lang="en-US" sz="1700" dirty="0" err="1"/>
              <a:t>disp</a:t>
            </a:r>
            <a:r>
              <a:rPr lang="en-US" sz="1700" dirty="0"/>
              <a:t>(‘hello’)</a:t>
            </a:r>
          </a:p>
          <a:p>
            <a:endParaRPr lang="en-US" sz="1700" dirty="0"/>
          </a:p>
          <a:p>
            <a:pPr marL="0" indent="0" algn="ctr">
              <a:buFont typeface="Wingdings 3" charset="2"/>
              <a:buNone/>
            </a:pPr>
            <a:r>
              <a:rPr lang="en-US" sz="1700" dirty="0"/>
              <a:t>(A)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6C49E69A-DA33-B743-9A4C-350972987A7E}"/>
              </a:ext>
            </a:extLst>
          </p:cNvPr>
          <p:cNvSpPr txBox="1">
            <a:spLocks/>
          </p:cNvSpPr>
          <p:nvPr/>
        </p:nvSpPr>
        <p:spPr>
          <a:xfrm>
            <a:off x="5546663" y="3830368"/>
            <a:ext cx="4719891" cy="1533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for </a:t>
            </a:r>
            <a:r>
              <a:rPr lang="en-US" sz="1700" dirty="0" err="1"/>
              <a:t>i</a:t>
            </a:r>
            <a:r>
              <a:rPr lang="en-US" sz="1700" dirty="0"/>
              <a:t>=1:array</a:t>
            </a:r>
          </a:p>
          <a:p>
            <a:pPr lvl="1"/>
            <a:r>
              <a:rPr lang="en-US" sz="1700" dirty="0"/>
              <a:t>if array &gt; 0</a:t>
            </a:r>
          </a:p>
          <a:p>
            <a:pPr lvl="2"/>
            <a:r>
              <a:rPr lang="en-US" sz="1700" dirty="0" err="1"/>
              <a:t>disp</a:t>
            </a:r>
            <a:r>
              <a:rPr lang="en-US" sz="1700" dirty="0"/>
              <a:t>(‘hello’)</a:t>
            </a:r>
          </a:p>
          <a:p>
            <a:endParaRPr lang="en-US" sz="1700" dirty="0"/>
          </a:p>
          <a:p>
            <a:pPr marL="0" indent="0" algn="ctr">
              <a:buFont typeface="Wingdings 3" charset="2"/>
              <a:buNone/>
            </a:pPr>
            <a:r>
              <a:rPr lang="en-US" sz="1700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94620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677334" y="3196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1: Matrices in MATLAB</a:t>
            </a:r>
            <a:endParaRPr sz="4000" dirty="0"/>
          </a:p>
        </p:txBody>
      </p:sp>
      <p:sp>
        <p:nvSpPr>
          <p:cNvPr id="85" name="Google Shape;85;p1"/>
          <p:cNvSpPr txBox="1">
            <a:spLocks noGrp="1"/>
          </p:cNvSpPr>
          <p:nvPr>
            <p:ph idx="1"/>
          </p:nvPr>
        </p:nvSpPr>
        <p:spPr>
          <a:xfrm>
            <a:off x="677333" y="1761067"/>
            <a:ext cx="9113437" cy="463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C00000"/>
              </a:buClr>
              <a:buSzPct val="100000"/>
            </a:pPr>
            <a:r>
              <a:rPr lang="en-US" sz="2200" dirty="0"/>
              <a:t>The objective of this activity is to introduce how to create matrices (2D arrays) in MATLAB</a:t>
            </a:r>
            <a:endParaRPr sz="22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200" dirty="0"/>
              <a:t>1. Choose a basic geometric shape</a:t>
            </a:r>
            <a:endParaRPr sz="2200" dirty="0"/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2200" dirty="0"/>
              <a:t>Draw it on the whiteboard</a:t>
            </a:r>
            <a:endParaRPr sz="22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200" dirty="0"/>
              <a:t>2. Think about how you would create that shape with </a:t>
            </a:r>
            <a:r>
              <a:rPr lang="en-US" sz="2200" b="1" dirty="0"/>
              <a:t>numerical elements</a:t>
            </a:r>
            <a:r>
              <a:rPr lang="en-US" sz="2200" dirty="0"/>
              <a:t> in a 6 row x 6 column </a:t>
            </a:r>
            <a:r>
              <a:rPr lang="en-US" sz="2200" b="1" dirty="0"/>
              <a:t>matrix (2D array)</a:t>
            </a:r>
            <a:endParaRPr sz="2200" dirty="0"/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2200" dirty="0"/>
              <a:t>1’s represent the shape, 0’s represent the background</a:t>
            </a:r>
            <a:endParaRPr sz="2200" dirty="0"/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2200" dirty="0"/>
              <a:t>Draw this matrix on the whiteboard</a:t>
            </a:r>
            <a:endParaRPr sz="22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200" dirty="0"/>
              <a:t>3. Write code that creates this matrix in MATLAB</a:t>
            </a:r>
            <a:endParaRPr sz="2200" dirty="0"/>
          </a:p>
          <a:p>
            <a:pPr>
              <a:lnSpc>
                <a:spcPct val="90000"/>
              </a:lnSpc>
              <a:buClr>
                <a:srgbClr val="C00000"/>
              </a:buClr>
              <a:buSzPct val="100000"/>
            </a:pPr>
            <a:r>
              <a:rPr lang="en-US" sz="2200" dirty="0"/>
              <a:t>4. Once the matrix is stored as a </a:t>
            </a:r>
            <a:r>
              <a:rPr lang="en-US" sz="2200" b="1" dirty="0"/>
              <a:t>variable</a:t>
            </a:r>
            <a:r>
              <a:rPr lang="en-US" sz="2200" dirty="0"/>
              <a:t>, write the command </a:t>
            </a:r>
            <a:r>
              <a:rPr lang="en-US" sz="2200" b="1" dirty="0" err="1"/>
              <a:t>imagesc</a:t>
            </a:r>
            <a:r>
              <a:rPr lang="en-US" sz="2200" b="1" dirty="0"/>
              <a:t>(variable)</a:t>
            </a:r>
            <a:r>
              <a:rPr lang="en-US" sz="2200" dirty="0"/>
              <a:t>, where “variable” is the name of your variable to see a visualization of your shape </a:t>
            </a:r>
            <a:endParaRPr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6845" y="37028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Loops and Arrays</a:t>
            </a:r>
            <a:endParaRPr sz="4000" dirty="0"/>
          </a:p>
        </p:txBody>
      </p:sp>
      <p:sp>
        <p:nvSpPr>
          <p:cNvPr id="92" name="Google Shape;92;p2"/>
          <p:cNvSpPr txBox="1"/>
          <p:nvPr/>
        </p:nvSpPr>
        <p:spPr>
          <a:xfrm>
            <a:off x="2153201" y="3266435"/>
            <a:ext cx="807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146851" y="3861092"/>
            <a:ext cx="815022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2245276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51676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058076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3464476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3870876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278864" y="3927767"/>
            <a:ext cx="233363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6852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0916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4980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59044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63108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7172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7123664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531651" y="3927767"/>
            <a:ext cx="233363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7938051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344451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8750851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9157251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9563651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9970051" y="3927767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878563" y="3789655"/>
            <a:ext cx="274638" cy="55086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flipH="1">
            <a:off x="10164520" y="3789655"/>
            <a:ext cx="274638" cy="55086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 rot="5400000">
            <a:off x="10760017" y="412579"/>
            <a:ext cx="1400965" cy="1156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CA-C6E0-42FE-8761-8D5C5160B965}"/>
              </a:ext>
            </a:extLst>
          </p:cNvPr>
          <p:cNvSpPr txBox="1"/>
          <p:nvPr/>
        </p:nvSpPr>
        <p:spPr>
          <a:xfrm>
            <a:off x="1998482" y="1691083"/>
            <a:ext cx="5533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theNumbersBelow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1:1:length(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85185E-6 L 0.63489 -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50"/>
                            </p:stCondLst>
                            <p:childTnLst>
                              <p:par>
                                <p:cTn id="3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750"/>
                            </p:stCondLst>
                            <p:childTnLst>
                              <p:par>
                                <p:cTn id="6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25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687489" y="24868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dirty="0"/>
              <a:t>Loops and Arrays</a:t>
            </a:r>
            <a:endParaRPr sz="4000" dirty="0"/>
          </a:p>
        </p:txBody>
      </p:sp>
      <p:sp>
        <p:nvSpPr>
          <p:cNvPr id="125" name="Google Shape;125;p3"/>
          <p:cNvSpPr/>
          <p:nvPr/>
        </p:nvSpPr>
        <p:spPr>
          <a:xfrm>
            <a:off x="2005648" y="4094457"/>
            <a:ext cx="8150225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104073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2510473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2916873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3323273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729673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4137661" y="4161132"/>
            <a:ext cx="2333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5440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9504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3568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7632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1696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5760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6982461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390448" y="4161132"/>
            <a:ext cx="2333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7796848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8203248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8609648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016048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9422448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9828848" y="4161132"/>
            <a:ext cx="2349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104073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2510473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2916873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323273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3729673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4137661" y="4701674"/>
            <a:ext cx="233363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544061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4950461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5356861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5763261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6169661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6576061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6982461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390448" y="4701674"/>
            <a:ext cx="233363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7796848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203248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609648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9016048" y="4701674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9422448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9828848" y="4701674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2096135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2502535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908935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3315335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721735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4129723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/>
          <p:nvPr/>
        </p:nvSpPr>
        <p:spPr>
          <a:xfrm>
            <a:off x="4536123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4942523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5348923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5755323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6161723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6568123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6974523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7382510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7788910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8195310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8601710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9008110" y="5325199"/>
            <a:ext cx="117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9414510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9820910" y="5325199"/>
            <a:ext cx="23495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1990435" y="3566475"/>
            <a:ext cx="807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251283" y="3976824"/>
            <a:ext cx="27122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dirty="0"/>
          </a:p>
        </p:txBody>
      </p:sp>
      <p:sp>
        <p:nvSpPr>
          <p:cNvPr id="191" name="Google Shape;191;p3"/>
          <p:cNvSpPr/>
          <p:nvPr/>
        </p:nvSpPr>
        <p:spPr>
          <a:xfrm>
            <a:off x="1522511" y="4037489"/>
            <a:ext cx="573624" cy="166972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"/>
          <p:cNvSpPr/>
          <p:nvPr/>
        </p:nvSpPr>
        <p:spPr>
          <a:xfrm rot="10800000">
            <a:off x="9828848" y="4037469"/>
            <a:ext cx="573624" cy="166972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CE6AE5-32DA-4790-B5F5-4FA98E1F7778}"/>
              </a:ext>
            </a:extLst>
          </p:cNvPr>
          <p:cNvSpPr txBox="1"/>
          <p:nvPr/>
        </p:nvSpPr>
        <p:spPr>
          <a:xfrm>
            <a:off x="1907851" y="1569482"/>
            <a:ext cx="55331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theNumbersBelow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[rows, cols] = size(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1:1:rows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j = 1:1:cols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77" name="Google Shape;187;p3">
            <a:extLst>
              <a:ext uri="{FF2B5EF4-FFF2-40B4-BE49-F238E27FC236}">
                <a16:creationId xmlns:a16="http://schemas.microsoft.com/office/drawing/2014/main" id="{6DED14CB-8852-456C-9F00-73034403C652}"/>
              </a:ext>
            </a:extLst>
          </p:cNvPr>
          <p:cNvSpPr txBox="1"/>
          <p:nvPr/>
        </p:nvSpPr>
        <p:spPr>
          <a:xfrm>
            <a:off x="1990435" y="3557538"/>
            <a:ext cx="8077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187;p3">
            <a:extLst>
              <a:ext uri="{FF2B5EF4-FFF2-40B4-BE49-F238E27FC236}">
                <a16:creationId xmlns:a16="http://schemas.microsoft.com/office/drawing/2014/main" id="{875F10BA-BCD1-4398-AEFD-D6FC9F64004B}"/>
              </a:ext>
            </a:extLst>
          </p:cNvPr>
          <p:cNvSpPr txBox="1"/>
          <p:nvPr/>
        </p:nvSpPr>
        <p:spPr>
          <a:xfrm>
            <a:off x="1981655" y="3568282"/>
            <a:ext cx="80772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85185E-6 L 0.63659 -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3" y="-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5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44444E-6 L 0.00039 0.091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63659 -0.0023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25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25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25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5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5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5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5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5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5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25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250"/>
                            </p:stCondLst>
                            <p:childTnLst>
                              <p:par>
                                <p:cTn id="11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9143 L 0.00156 0.16504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0.63659 -0.0023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23" y="-11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2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2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2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2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7" grpId="0"/>
      <p:bldP spid="187" grpId="1"/>
      <p:bldP spid="187" grpId="2"/>
      <p:bldP spid="190" grpId="0"/>
      <p:bldP spid="190" grpId="1"/>
      <p:bldP spid="190" grpId="2"/>
      <p:bldP spid="77" grpId="0"/>
      <p:bldP spid="77" grpId="1"/>
      <p:bldP spid="77" grpId="2"/>
      <p:bldP spid="78" grpId="0"/>
      <p:bldP spid="7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543519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2: Nested Loops</a:t>
            </a:r>
            <a:endParaRPr sz="4000" dirty="0"/>
          </a:p>
        </p:txBody>
      </p:sp>
      <p:sp>
        <p:nvSpPr>
          <p:cNvPr id="199" name="Google Shape;199;p4"/>
          <p:cNvSpPr txBox="1">
            <a:spLocks noGrp="1"/>
          </p:cNvSpPr>
          <p:nvPr>
            <p:ph idx="1"/>
          </p:nvPr>
        </p:nvSpPr>
        <p:spPr>
          <a:xfrm>
            <a:off x="677334" y="1128243"/>
            <a:ext cx="10061290" cy="5540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C00000"/>
              </a:buClr>
              <a:buSzPct val="100000"/>
            </a:pPr>
            <a:r>
              <a:rPr lang="en-US" sz="1600" dirty="0"/>
              <a:t>Write a function called </a:t>
            </a:r>
            <a:r>
              <a:rPr lang="en-US" sz="1600" b="1" dirty="0" err="1"/>
              <a:t>matrixSum</a:t>
            </a:r>
            <a:r>
              <a:rPr lang="en-US" sz="1600" dirty="0"/>
              <a:t> with one input variable </a:t>
            </a:r>
            <a:r>
              <a:rPr lang="en-US" sz="1600" b="1" dirty="0" err="1"/>
              <a:t>my_matrix</a:t>
            </a:r>
            <a:r>
              <a:rPr lang="en-US" sz="1600" b="1" dirty="0"/>
              <a:t> </a:t>
            </a:r>
            <a:r>
              <a:rPr lang="en-US" sz="1600" dirty="0"/>
              <a:t>and output variable </a:t>
            </a:r>
            <a:r>
              <a:rPr lang="en-US" sz="1600" b="1" dirty="0" err="1"/>
              <a:t>matrix_sum</a:t>
            </a:r>
            <a:endParaRPr sz="1600" b="1" dirty="0"/>
          </a:p>
          <a:p>
            <a:pPr lvl="1"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dirty="0" err="1"/>
              <a:t>my_matrix</a:t>
            </a:r>
            <a:r>
              <a:rPr lang="en-US" dirty="0"/>
              <a:t>: matrix (2D array)</a:t>
            </a:r>
          </a:p>
          <a:p>
            <a:pPr lvl="1"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dirty="0" err="1"/>
              <a:t>matrix_sum</a:t>
            </a:r>
            <a:r>
              <a:rPr lang="en-US" dirty="0"/>
              <a:t>: double</a:t>
            </a:r>
            <a:endParaRPr dirty="0"/>
          </a:p>
          <a:p>
            <a:pPr>
              <a:buClr>
                <a:srgbClr val="C00000"/>
              </a:buClr>
              <a:buSzPct val="100000"/>
            </a:pPr>
            <a:r>
              <a:rPr lang="en-US" sz="1600" dirty="0"/>
              <a:t>We want this function to take the sum of all of the elements in our input matrix.</a:t>
            </a:r>
          </a:p>
          <a:p>
            <a:pPr>
              <a:buClr>
                <a:srgbClr val="C00000"/>
              </a:buClr>
              <a:buSzPct val="100000"/>
            </a:pPr>
            <a:r>
              <a:rPr lang="en-US" sz="1600" dirty="0"/>
              <a:t>Procedure</a:t>
            </a:r>
          </a:p>
          <a:p>
            <a:pPr marL="800100" lvl="1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dirty="0"/>
              <a:t>Write a line of code that determines the number of rows and columns in your matrix</a:t>
            </a:r>
            <a:endParaRPr dirty="0"/>
          </a:p>
          <a:p>
            <a:pPr lvl="2">
              <a:spcBef>
                <a:spcPts val="500"/>
              </a:spcBef>
              <a:buClr>
                <a:srgbClr val="C00000"/>
              </a:buClr>
              <a:buSzPct val="100000"/>
            </a:pPr>
            <a:r>
              <a:rPr lang="en-US" sz="1600" dirty="0"/>
              <a:t>[rows, cols] = size(matrix);</a:t>
            </a:r>
            <a:endParaRPr sz="1600" dirty="0"/>
          </a:p>
          <a:p>
            <a:pPr marL="800100" lvl="1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dirty="0"/>
              <a:t>Set up nested loops to count through indices of your matrix (i.e. every combination of row and column indices that exists)</a:t>
            </a:r>
            <a:endParaRPr dirty="0"/>
          </a:p>
          <a:p>
            <a:pPr marL="800100" lvl="1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b="1" dirty="0"/>
              <a:t>Before your loops </a:t>
            </a:r>
            <a:r>
              <a:rPr lang="en-US" dirty="0"/>
              <a:t>create a variable that will store the sum of every number in your matrix</a:t>
            </a:r>
          </a:p>
          <a:p>
            <a:pPr marL="800100" lvl="1" indent="-342900"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b="1" dirty="0"/>
              <a:t>Inside of your loops </a:t>
            </a:r>
            <a:r>
              <a:rPr lang="en-US" dirty="0"/>
              <a:t>add value of the element at the current index to the current value of your sum variable</a:t>
            </a:r>
            <a:endParaRPr dirty="0"/>
          </a:p>
          <a:p>
            <a:pPr>
              <a:buClr>
                <a:srgbClr val="C00000"/>
              </a:buClr>
              <a:buSzPct val="100000"/>
            </a:pPr>
            <a:r>
              <a:rPr lang="en-US" sz="1600" b="1" dirty="0"/>
              <a:t>Discuss and write test cases and test your function</a:t>
            </a:r>
          </a:p>
          <a:p>
            <a:pPr lvl="1">
              <a:buClr>
                <a:srgbClr val="C00000"/>
              </a:buClr>
              <a:buSzPct val="100000"/>
            </a:pPr>
            <a:r>
              <a:rPr lang="en-US" b="1" dirty="0"/>
              <a:t>Come up with at least 2 different test matrices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543519" y="18957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2: Solution</a:t>
            </a:r>
            <a:endParaRPr sz="40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5B61C6-792E-4545-822D-73416AED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306" y="1631950"/>
            <a:ext cx="58166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259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4705</TotalTime>
  <Words>829</Words>
  <Application>Microsoft Macintosh PowerPoint</Application>
  <PresentationFormat>Widescreen</PresentationFormat>
  <Paragraphs>178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Trebuchet MS</vt:lpstr>
      <vt:lpstr>Wingdings 3</vt:lpstr>
      <vt:lpstr>Facet</vt:lpstr>
      <vt:lpstr>Introduction to Computers for Engineers:  Recitation #6 </vt:lpstr>
      <vt:lpstr>Learning Objectives </vt:lpstr>
      <vt:lpstr>Question 1: Function called “test”</vt:lpstr>
      <vt:lpstr>Question 2: Looping arrays</vt:lpstr>
      <vt:lpstr>Activity 1: Matrices in MATLAB</vt:lpstr>
      <vt:lpstr>Loops and Arrays</vt:lpstr>
      <vt:lpstr>Loops and Arrays</vt:lpstr>
      <vt:lpstr>Activity 2: Nested Loops</vt:lpstr>
      <vt:lpstr>Activity 2: Solution</vt:lpstr>
      <vt:lpstr>Activity 3: Loops and Conditional Statements</vt:lpstr>
      <vt:lpstr>Activity 3: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</dc:title>
  <dc:creator>P B</dc:creator>
  <cp:lastModifiedBy>Soo Min Kwon</cp:lastModifiedBy>
  <cp:revision>10</cp:revision>
  <dcterms:created xsi:type="dcterms:W3CDTF">2020-07-29T15:27:45Z</dcterms:created>
  <dcterms:modified xsi:type="dcterms:W3CDTF">2021-10-20T20:44:02Z</dcterms:modified>
</cp:coreProperties>
</file>