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46"/>
  </p:normalViewPr>
  <p:slideViewPr>
    <p:cSldViewPr snapToGrid="0">
      <p:cViewPr varScale="1">
        <p:scale>
          <a:sx n="112" d="100"/>
          <a:sy n="112" d="100"/>
        </p:scale>
        <p:origin x="5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3/10/24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3/10/24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oomondi/syracuse/tree/main/IST%20664%20-%20Natural%20Language%20Processing/Final%20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oomondi/syracuse/tree/main/IST%20659%20-%20Data%20Admin%20Concepts%20%26%20Database%20Management/Final%20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oomondi/syracuse/tree/main/IST%20687%20-%20Applied%20Data%20Science/Final%20Proj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oomondi/syracuse/tree/main/IST%20707%20-%20Data%20Analytics/Final%20Projec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oomondi/syracuse/tree/main/IST%20772%20-%20Quantitative%20Reasoning%20in%20Data%20Science/Final%20Projec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oomondi/syracuse/tree/main/IST%20722%20-%20Data%20Warehouse/Final%20Project/STEPHEN_OMONDI_FINAL_PROJECT_SUBMISS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oomondi/syracuse/tree/main/IST%20736%20-%20Text%20Mining/Final%20Projec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oomondi/syracuse/tree/main/IST%20769%20-%20Advanced%20Database%20Management/Final%20Proje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oomondi/syracuse/tree/main/IST%20736%20-%20Text%20Mining/Final%20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E205-BB68-D18E-58D4-79467D738C07}"/>
              </a:ext>
            </a:extLst>
          </p:cNvPr>
          <p:cNvSpPr>
            <a:spLocks noGrp="1"/>
          </p:cNvSpPr>
          <p:nvPr>
            <p:ph type="ctrTitle"/>
          </p:nvPr>
        </p:nvSpPr>
        <p:spPr/>
        <p:txBody>
          <a:bodyPr/>
          <a:lstStyle/>
          <a:p>
            <a:pPr algn="ctr"/>
            <a:r>
              <a:rPr lang="en-US" dirty="0"/>
              <a:t>MS-ADS Project Portfolio</a:t>
            </a:r>
          </a:p>
        </p:txBody>
      </p:sp>
      <p:sp>
        <p:nvSpPr>
          <p:cNvPr id="3" name="Subtitle 2">
            <a:extLst>
              <a:ext uri="{FF2B5EF4-FFF2-40B4-BE49-F238E27FC236}">
                <a16:creationId xmlns:a16="http://schemas.microsoft.com/office/drawing/2014/main" id="{45D2E234-0470-419D-CF51-067C293D5586}"/>
              </a:ext>
            </a:extLst>
          </p:cNvPr>
          <p:cNvSpPr>
            <a:spLocks noGrp="1"/>
          </p:cNvSpPr>
          <p:nvPr>
            <p:ph type="subTitle" idx="1"/>
          </p:nvPr>
        </p:nvSpPr>
        <p:spPr/>
        <p:txBody>
          <a:bodyPr/>
          <a:lstStyle/>
          <a:p>
            <a:pPr algn="ctr"/>
            <a:r>
              <a:rPr lang="en-US" dirty="0"/>
              <a:t>Stephen Omondi| SUID: </a:t>
            </a:r>
            <a:r>
              <a:rPr lang="en-US" b="0" i="0" dirty="0">
                <a:effectLst/>
                <a:latin typeface="Calibri" panose="020F0502020204030204" pitchFamily="34" charset="0"/>
              </a:rPr>
              <a:t>946934043</a:t>
            </a:r>
            <a:r>
              <a:rPr lang="en-US" dirty="0"/>
              <a:t> | </a:t>
            </a:r>
            <a:r>
              <a:rPr lang="en-US" dirty="0" err="1"/>
              <a:t>somondi@syr.edu</a:t>
            </a:r>
            <a:r>
              <a:rPr lang="en-US" dirty="0"/>
              <a:t>|(251) 463-0351</a:t>
            </a:r>
          </a:p>
        </p:txBody>
      </p:sp>
    </p:spTree>
    <p:extLst>
      <p:ext uri="{BB962C8B-B14F-4D97-AF65-F5344CB8AC3E}">
        <p14:creationId xmlns:p14="http://schemas.microsoft.com/office/powerpoint/2010/main" val="229274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315D60A-7D7B-3B2D-6427-9FA814038E9E}"/>
              </a:ext>
            </a:extLst>
          </p:cNvPr>
          <p:cNvSpPr>
            <a:spLocks noGrp="1"/>
          </p:cNvSpPr>
          <p:nvPr>
            <p:ph type="title"/>
          </p:nvPr>
        </p:nvSpPr>
        <p:spPr>
          <a:xfrm>
            <a:off x="810000" y="447188"/>
            <a:ext cx="10571998" cy="970450"/>
          </a:xfrm>
        </p:spPr>
        <p:txBody>
          <a:bodyPr>
            <a:normAutofit/>
          </a:bodyPr>
          <a:lstStyle/>
          <a:p>
            <a:pPr marL="0" marR="0"/>
            <a:r>
              <a:rPr lang="en-US" sz="3400" b="1" kern="1800" dirty="0">
                <a:effectLst/>
                <a:latin typeface="Calibri" panose="020F0502020204030204" pitchFamily="34" charset="0"/>
                <a:ea typeface="Times New Roman" panose="02020603050405020304" pitchFamily="18" charset="0"/>
              </a:rPr>
              <a:t>IST 664 Natural Language Processing</a:t>
            </a:r>
            <a:r>
              <a:rPr lang="en-US" sz="3400" dirty="0">
                <a:effectLst/>
              </a:rPr>
              <a:t> </a:t>
            </a:r>
            <a:endParaRPr lang="en-US" sz="3400" b="1"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68076116-F519-217D-EBBC-42F52CAA7FA4}"/>
              </a:ext>
            </a:extLst>
          </p:cNvPr>
          <p:cNvSpPr>
            <a:spLocks/>
          </p:cNvSpPr>
          <p:nvPr/>
        </p:nvSpPr>
        <p:spPr>
          <a:xfrm>
            <a:off x="819150" y="2496790"/>
            <a:ext cx="4870886" cy="3542198"/>
          </a:xfrm>
          <a:prstGeom prst="rect">
            <a:avLst/>
          </a:prstGeom>
        </p:spPr>
        <p:txBody>
          <a:bodyPr>
            <a:normAutofit fontScale="55000" lnSpcReduction="20000"/>
          </a:bodyPr>
          <a:lstStyle/>
          <a:p>
            <a:pPr defTabSz="420624">
              <a:spcAft>
                <a:spcPts val="600"/>
              </a:spcAft>
            </a:pPr>
            <a:r>
              <a:rPr lang="en-US" b="1" kern="1200" dirty="0">
                <a:solidFill>
                  <a:schemeClr val="tx1"/>
                </a:solidFill>
                <a:latin typeface="+mn-lt"/>
                <a:ea typeface="+mn-ea"/>
                <a:cs typeface="+mn-cs"/>
              </a:rPr>
              <a:t>Lessons Learned</a:t>
            </a:r>
          </a:p>
          <a:p>
            <a:pPr marL="342900" marR="0" lvl="0" indent="-342900">
              <a:spcBef>
                <a:spcPts val="0"/>
              </a:spcBef>
              <a:spcAft>
                <a:spcPts val="0"/>
              </a:spcAft>
              <a:buFont typeface="+mj-lt"/>
              <a:buAutoNum type="arabicPeriod"/>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How to use the NLTK library for semantic and linguistic computational interpretation of text</a:t>
            </a:r>
          </a:p>
          <a:p>
            <a:pPr marL="342900" marR="0" lvl="0" indent="-342900">
              <a:spcBef>
                <a:spcPts val="0"/>
              </a:spcBef>
              <a:spcAft>
                <a:spcPts val="0"/>
              </a:spcAft>
              <a:buFont typeface="+mj-lt"/>
              <a:buAutoNum type="arabicPeriod"/>
            </a:pP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Understanding and working with text corpus</a:t>
            </a:r>
          </a:p>
          <a:p>
            <a:pPr marL="342900" marR="0" lvl="0" indent="-342900">
              <a:spcBef>
                <a:spcPts val="0"/>
              </a:spcBef>
              <a:spcAft>
                <a:spcPts val="0"/>
              </a:spcAft>
              <a:buFont typeface="+mj-lt"/>
              <a:buAutoNum type="arabicPeriod"/>
            </a:pP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Preprocessing of large text corpus</a:t>
            </a:r>
          </a:p>
          <a:p>
            <a:pPr marL="342900" marR="0" lvl="0" indent="-342900">
              <a:spcBef>
                <a:spcPts val="0"/>
              </a:spcBef>
              <a:spcAft>
                <a:spcPts val="0"/>
              </a:spcAft>
              <a:buFont typeface="+mj-lt"/>
              <a:buAutoNum type="arabicPeriod"/>
            </a:pP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Tokenization using different approaches such as the </a:t>
            </a:r>
            <a:r>
              <a:rPr lang="en-US" sz="2200" kern="1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Count vectorizer, NLTK Word Tokenizer, </a:t>
            </a:r>
            <a:r>
              <a:rPr lang="en-US" sz="2200" kern="100" dirty="0" err="1">
                <a:effectLst/>
                <a:latin typeface="Calibri" panose="020F0502020204030204" pitchFamily="34" charset="0"/>
                <a:ea typeface="Calibri" panose="020F0502020204030204" pitchFamily="34" charset="0"/>
                <a:cs typeface="Times New Roman" panose="02020603050405020304" pitchFamily="18" charset="0"/>
              </a:rPr>
              <a:t>Wordpunct</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Tokenizer,</a:t>
            </a:r>
          </a:p>
          <a:p>
            <a:pPr marL="342900" marR="0" lvl="0" indent="-342900">
              <a:spcBef>
                <a:spcPts val="0"/>
              </a:spcBef>
              <a:spcAft>
                <a:spcPts val="0"/>
              </a:spcAft>
              <a:buFont typeface="+mj-lt"/>
              <a:buAutoNum type="arabicPeriod"/>
            </a:pP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Using the Regular Expression library of Python</a:t>
            </a:r>
          </a:p>
          <a:p>
            <a:pPr marL="342900" marR="0" lvl="0" indent="-342900">
              <a:spcBef>
                <a:spcPts val="0"/>
              </a:spcBef>
              <a:spcAft>
                <a:spcPts val="0"/>
              </a:spcAft>
              <a:buFont typeface="+mj-lt"/>
              <a:buAutoNum type="arabicPeriod"/>
            </a:pP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Stemming and Lemmatization</a:t>
            </a:r>
          </a:p>
          <a:p>
            <a:pPr marL="342900" marR="0" lvl="0" indent="-342900">
              <a:spcBef>
                <a:spcPts val="0"/>
              </a:spcBef>
              <a:spcAft>
                <a:spcPts val="0"/>
              </a:spcAft>
              <a:buFont typeface="+mj-lt"/>
              <a:buAutoNum type="arabicPeriod"/>
            </a:pP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Feature selection</a:t>
            </a:r>
          </a:p>
          <a:p>
            <a:pPr marL="342900" marR="0" lvl="0" indent="-342900">
              <a:spcBef>
                <a:spcPts val="0"/>
              </a:spcBef>
              <a:spcAft>
                <a:spcPts val="0"/>
              </a:spcAft>
              <a:buFont typeface="+mj-lt"/>
              <a:buAutoNum type="arabicPeriod"/>
            </a:pP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Sentiment/Subjectivity analysis</a:t>
            </a:r>
          </a:p>
          <a:p>
            <a:pPr marL="342900" marR="0" lvl="0" indent="-342900">
              <a:spcBef>
                <a:spcPts val="0"/>
              </a:spcBef>
              <a:spcAft>
                <a:spcPts val="0"/>
              </a:spcAft>
              <a:buFont typeface="+mj-lt"/>
              <a:buAutoNum type="arabicPeriod"/>
            </a:pP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Parts of Speech Tagging</a:t>
            </a:r>
          </a:p>
          <a:p>
            <a:pPr marL="342900" marR="0" lvl="0" indent="-342900">
              <a:spcBef>
                <a:spcPts val="0"/>
              </a:spcBef>
              <a:spcAft>
                <a:spcPts val="0"/>
              </a:spcAft>
              <a:buFont typeface="+mj-lt"/>
              <a:buAutoNum type="arabicPeriod"/>
            </a:pP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Classification with Naive Bayes</a:t>
            </a:r>
          </a:p>
        </p:txBody>
      </p:sp>
      <p:sp>
        <p:nvSpPr>
          <p:cNvPr id="4" name="TextBox 3">
            <a:extLst>
              <a:ext uri="{FF2B5EF4-FFF2-40B4-BE49-F238E27FC236}">
                <a16:creationId xmlns:a16="http://schemas.microsoft.com/office/drawing/2014/main" id="{8499D2E0-649A-E0CF-C6E2-5A96FD040C71}"/>
              </a:ext>
            </a:extLst>
          </p:cNvPr>
          <p:cNvSpPr txBox="1"/>
          <p:nvPr/>
        </p:nvSpPr>
        <p:spPr>
          <a:xfrm>
            <a:off x="7110739" y="2496790"/>
            <a:ext cx="4262111" cy="3132652"/>
          </a:xfrm>
          <a:prstGeom prst="rect">
            <a:avLst/>
          </a:prstGeom>
          <a:noFill/>
        </p:spPr>
        <p:txBody>
          <a:bodyPr wrap="square" rtlCol="0">
            <a:spAutoFit/>
          </a:bodyPr>
          <a:lstStyle/>
          <a:p>
            <a:pPr marR="0" defTabSz="420624">
              <a:lnSpc>
                <a:spcPct val="80000"/>
              </a:lnSpc>
              <a:spcBef>
                <a:spcPts val="200"/>
              </a:spcBef>
              <a:spcAft>
                <a:spcPts val="600"/>
              </a:spcAft>
            </a:pPr>
            <a:r>
              <a:rPr lang="en-US" sz="1200" b="1" dirty="0"/>
              <a:t>Course Outcome:</a:t>
            </a:r>
          </a:p>
          <a:p>
            <a:pPr>
              <a:lnSpc>
                <a:spcPct val="80000"/>
              </a:lnSpc>
            </a:pPr>
            <a:r>
              <a:rPr lang="en-US" sz="1200" kern="100" dirty="0">
                <a:latin typeface="Calibri" panose="020F0502020204030204" pitchFamily="34" charset="0"/>
                <a:cs typeface="Times New Roman" panose="02020603050405020304" pitchFamily="18" charset="0"/>
              </a:rPr>
              <a:t>89%</a:t>
            </a:r>
          </a:p>
          <a:p>
            <a:pPr marR="0" defTabSz="420624">
              <a:lnSpc>
                <a:spcPct val="80000"/>
              </a:lnSpc>
              <a:spcBef>
                <a:spcPts val="200"/>
              </a:spcBef>
              <a:spcAft>
                <a:spcPts val="600"/>
              </a:spcAft>
            </a:pPr>
            <a:endParaRPr lang="en-US" sz="1200" b="1" dirty="0"/>
          </a:p>
          <a:p>
            <a:pPr marR="0" defTabSz="420624">
              <a:lnSpc>
                <a:spcPct val="80000"/>
              </a:lnSpc>
              <a:spcBef>
                <a:spcPts val="200"/>
              </a:spcBef>
              <a:spcAft>
                <a:spcPts val="600"/>
              </a:spcAft>
            </a:pPr>
            <a:r>
              <a:rPr lang="en-US" sz="1200" b="1" dirty="0"/>
              <a:t>Final Project: </a:t>
            </a:r>
          </a:p>
          <a:p>
            <a:pPr marR="0" defTabSz="420624">
              <a:lnSpc>
                <a:spcPct val="80000"/>
              </a:lnSpc>
              <a:spcBef>
                <a:spcPts val="200"/>
              </a:spcBef>
              <a:spcAft>
                <a:spcPts val="600"/>
              </a:spcAft>
            </a:pPr>
            <a:r>
              <a:rPr lang="en-US" sz="1200" b="1" dirty="0"/>
              <a:t>Kaggle Movie Review</a:t>
            </a:r>
          </a:p>
          <a:p>
            <a:r>
              <a:rPr lang="en-US" sz="1290" kern="100" dirty="0">
                <a:latin typeface="Calibri" panose="020F0502020204030204" pitchFamily="34" charset="0"/>
                <a:cs typeface="Times New Roman" panose="02020603050405020304" pitchFamily="18" charset="0"/>
              </a:rPr>
              <a:t>I conducted an analysis of Kaggle Movie Review Data based on reviews from rotten tomatoes website. Deployed a training data consisting of 156K phrases for analysis.</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defTabSz="420624">
              <a:lnSpc>
                <a:spcPct val="80000"/>
              </a:lnSpc>
              <a:spcBef>
                <a:spcPts val="200"/>
              </a:spcBef>
              <a:spcAft>
                <a:spcPts val="600"/>
              </a:spcAft>
            </a:pPr>
            <a:r>
              <a:rPr lang="en-US" sz="1200" b="1" dirty="0"/>
              <a:t>Tools and techniques used:</a:t>
            </a:r>
          </a:p>
          <a:p>
            <a:pPr marL="0" marR="0">
              <a:spcBef>
                <a:spcPts val="0"/>
              </a:spcBef>
              <a:spcAft>
                <a:spcPts val="0"/>
              </a:spcAft>
            </a:pPr>
            <a:r>
              <a:rPr lang="en-US" sz="1290" kern="100" dirty="0">
                <a:effectLst/>
                <a:latin typeface="Calibri" panose="020F0502020204030204" pitchFamily="34" charset="0"/>
                <a:ea typeface="Calibri" panose="020F0502020204030204" pitchFamily="34" charset="0"/>
                <a:cs typeface="Times New Roman" panose="02020603050405020304" pitchFamily="18" charset="0"/>
              </a:rPr>
              <a:t>NLTK, </a:t>
            </a:r>
            <a:r>
              <a:rPr lang="en-US" sz="1290" kern="100" dirty="0" err="1">
                <a:effectLst/>
                <a:latin typeface="Calibri" panose="020F0502020204030204" pitchFamily="34" charset="0"/>
                <a:ea typeface="Calibri" panose="020F0502020204030204" pitchFamily="34" charset="0"/>
                <a:cs typeface="Times New Roman" panose="02020603050405020304" pitchFamily="18" charset="0"/>
              </a:rPr>
              <a:t>ScikitLearn</a:t>
            </a:r>
            <a:r>
              <a:rPr lang="en-US" sz="1290" kern="100" dirty="0">
                <a:effectLst/>
                <a:latin typeface="Calibri" panose="020F0502020204030204" pitchFamily="34" charset="0"/>
                <a:ea typeface="Calibri" panose="020F0502020204030204" pitchFamily="34" charset="0"/>
                <a:cs typeface="Times New Roman" panose="02020603050405020304" pitchFamily="18" charset="0"/>
              </a:rPr>
              <a:t>, Classification, Model training, feature engineering, visualization, Sentiment/Subjectivity Analysis, Tokenization, Lemmatization, Stemming, Regular Expression, POS tagging.</a:t>
            </a:r>
          </a:p>
        </p:txBody>
      </p:sp>
      <p:grpSp>
        <p:nvGrpSpPr>
          <p:cNvPr id="6" name="Group 5">
            <a:extLst>
              <a:ext uri="{FF2B5EF4-FFF2-40B4-BE49-F238E27FC236}">
                <a16:creationId xmlns:a16="http://schemas.microsoft.com/office/drawing/2014/main" id="{01378D31-4698-F9F1-3823-8BE6546416DD}"/>
              </a:ext>
            </a:extLst>
          </p:cNvPr>
          <p:cNvGrpSpPr/>
          <p:nvPr/>
        </p:nvGrpSpPr>
        <p:grpSpPr>
          <a:xfrm>
            <a:off x="819150" y="6025187"/>
            <a:ext cx="4665479" cy="771250"/>
            <a:chOff x="1275588" y="5904463"/>
            <a:chExt cx="4665479" cy="838962"/>
          </a:xfrm>
        </p:grpSpPr>
        <p:sp>
          <p:nvSpPr>
            <p:cNvPr id="5" name="TextBox 4">
              <a:extLst>
                <a:ext uri="{FF2B5EF4-FFF2-40B4-BE49-F238E27FC236}">
                  <a16:creationId xmlns:a16="http://schemas.microsoft.com/office/drawing/2014/main" id="{6AB65C7C-7921-BF19-EBEC-4A8BB242E713}"/>
                </a:ext>
              </a:extLst>
            </p:cNvPr>
            <p:cNvSpPr txBox="1"/>
            <p:nvPr/>
          </p:nvSpPr>
          <p:spPr>
            <a:xfrm>
              <a:off x="2194079" y="6164056"/>
              <a:ext cx="3746988" cy="401758"/>
            </a:xfrm>
            <a:prstGeom prst="rect">
              <a:avLst/>
            </a:prstGeom>
            <a:solidFill>
              <a:schemeClr val="tx1"/>
            </a:solidFill>
          </p:spPr>
          <p:txBody>
            <a:bodyPr wrap="none" rtlCol="0">
              <a:spAutoFit/>
            </a:bodyPr>
            <a:lstStyle/>
            <a:p>
              <a:pPr marL="0" marR="0">
                <a:spcBef>
                  <a:spcPts val="0"/>
                </a:spcBef>
                <a:spcAft>
                  <a:spcPts val="0"/>
                </a:spcAft>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Click here to view the course portfolio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02096F38-0006-33A0-E605-917D9041C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588" y="5904463"/>
              <a:ext cx="838962" cy="8389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6839581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315D60A-7D7B-3B2D-6427-9FA814038E9E}"/>
              </a:ext>
            </a:extLst>
          </p:cNvPr>
          <p:cNvSpPr>
            <a:spLocks noGrp="1"/>
          </p:cNvSpPr>
          <p:nvPr>
            <p:ph type="title"/>
          </p:nvPr>
        </p:nvSpPr>
        <p:spPr>
          <a:xfrm>
            <a:off x="810000" y="447188"/>
            <a:ext cx="10571998" cy="970450"/>
          </a:xfrm>
        </p:spPr>
        <p:txBody>
          <a:bodyPr>
            <a:normAutofit/>
          </a:bodyPr>
          <a:lstStyle/>
          <a:p>
            <a:pPr>
              <a:lnSpc>
                <a:spcPct val="90000"/>
              </a:lnSpc>
            </a:pPr>
            <a:r>
              <a:rPr lang="en-US" sz="3400" b="1" dirty="0">
                <a:effectLst/>
                <a:latin typeface="Calibri" panose="020F0502020204030204" pitchFamily="34" charset="0"/>
                <a:ea typeface="Times New Roman" panose="02020603050405020304" pitchFamily="18" charset="0"/>
              </a:rPr>
              <a:t>IST 659 Data Admin Concepts &amp; Database Management</a:t>
            </a:r>
            <a:endParaRPr lang="en-US" sz="3400" dirty="0"/>
          </a:p>
        </p:txBody>
      </p:sp>
      <p:sp>
        <p:nvSpPr>
          <p:cNvPr id="3" name="Content Placeholder 2">
            <a:extLst>
              <a:ext uri="{FF2B5EF4-FFF2-40B4-BE49-F238E27FC236}">
                <a16:creationId xmlns:a16="http://schemas.microsoft.com/office/drawing/2014/main" id="{68076116-F519-217D-EBBC-42F52CAA7FA4}"/>
              </a:ext>
            </a:extLst>
          </p:cNvPr>
          <p:cNvSpPr>
            <a:spLocks/>
          </p:cNvSpPr>
          <p:nvPr/>
        </p:nvSpPr>
        <p:spPr>
          <a:xfrm>
            <a:off x="819150" y="2496790"/>
            <a:ext cx="4870886" cy="3356464"/>
          </a:xfrm>
          <a:prstGeom prst="rect">
            <a:avLst/>
          </a:prstGeom>
        </p:spPr>
        <p:txBody>
          <a:bodyPr>
            <a:normAutofit/>
          </a:bodyPr>
          <a:lstStyle/>
          <a:p>
            <a:pPr defTabSz="420624">
              <a:spcAft>
                <a:spcPts val="600"/>
              </a:spcAft>
            </a:pPr>
            <a:r>
              <a:rPr lang="en-US" sz="1288" b="1" kern="1200" dirty="0">
                <a:solidFill>
                  <a:schemeClr val="tx1"/>
                </a:solidFill>
                <a:latin typeface="+mn-lt"/>
                <a:ea typeface="+mn-ea"/>
                <a:cs typeface="+mn-cs"/>
              </a:rPr>
              <a:t>Lessons Learned</a:t>
            </a:r>
          </a:p>
          <a:p>
            <a:pPr marL="315468" indent="-315468" defTabSz="420624">
              <a:spcAft>
                <a:spcPts val="600"/>
              </a:spcAft>
              <a:buFont typeface="+mj-lt"/>
              <a:buAutoNum type="arabicPeriod"/>
            </a:pPr>
            <a:r>
              <a:rPr lang="en-US" sz="1288" kern="100" dirty="0">
                <a:solidFill>
                  <a:schemeClr val="tx1"/>
                </a:solidFill>
                <a:latin typeface="Calibri" panose="020F0502020204030204" pitchFamily="34" charset="0"/>
                <a:ea typeface="+mn-ea"/>
                <a:cs typeface="Calibri" panose="020F0502020204030204" pitchFamily="34" charset="0"/>
              </a:rPr>
              <a:t>Understanding the fundamental data and database concepts</a:t>
            </a:r>
            <a:endParaRPr lang="en-US" sz="1288" kern="100" dirty="0">
              <a:solidFill>
                <a:schemeClr val="tx1"/>
              </a:solidFill>
              <a:latin typeface="Calibri" panose="020F0502020204030204" pitchFamily="34" charset="0"/>
              <a:ea typeface="+mn-ea"/>
              <a:cs typeface="Times New Roman" panose="02020603050405020304" pitchFamily="18" charset="0"/>
            </a:endParaRPr>
          </a:p>
          <a:p>
            <a:pPr marL="315468" indent="-315468" defTabSz="420624">
              <a:spcAft>
                <a:spcPts val="600"/>
              </a:spcAft>
              <a:buFont typeface="+mj-lt"/>
              <a:buAutoNum type="arabicPeriod"/>
            </a:pPr>
            <a:r>
              <a:rPr lang="en-US" sz="1288" kern="100" dirty="0">
                <a:solidFill>
                  <a:schemeClr val="tx1"/>
                </a:solidFill>
                <a:latin typeface="Calibri" panose="020F0502020204030204" pitchFamily="34" charset="0"/>
                <a:ea typeface="+mn-ea"/>
                <a:cs typeface="Calibri" panose="020F0502020204030204" pitchFamily="34" charset="0"/>
              </a:rPr>
              <a:t>Understanding the database development lifecycle</a:t>
            </a:r>
            <a:endParaRPr lang="en-US" sz="1288" kern="100" dirty="0">
              <a:solidFill>
                <a:schemeClr val="tx1"/>
              </a:solidFill>
              <a:latin typeface="Calibri" panose="020F0502020204030204" pitchFamily="34" charset="0"/>
              <a:ea typeface="+mn-ea"/>
              <a:cs typeface="Times New Roman" panose="02020603050405020304" pitchFamily="18" charset="0"/>
            </a:endParaRPr>
          </a:p>
          <a:p>
            <a:pPr marL="315468" indent="-315468" defTabSz="420624">
              <a:spcAft>
                <a:spcPts val="600"/>
              </a:spcAft>
              <a:buFont typeface="+mj-lt"/>
              <a:buAutoNum type="arabicPeriod"/>
            </a:pPr>
            <a:r>
              <a:rPr lang="en-US" sz="1288" kern="100" dirty="0">
                <a:solidFill>
                  <a:schemeClr val="tx1"/>
                </a:solidFill>
                <a:latin typeface="Calibri" panose="020F0502020204030204" pitchFamily="34" charset="0"/>
                <a:ea typeface="+mn-ea"/>
                <a:cs typeface="Calibri" panose="020F0502020204030204" pitchFamily="34" charset="0"/>
              </a:rPr>
              <a:t>How to create databases and database objects using popular database management system products</a:t>
            </a:r>
            <a:endParaRPr lang="en-US" sz="1288" kern="100" dirty="0">
              <a:solidFill>
                <a:schemeClr val="tx1"/>
              </a:solidFill>
              <a:latin typeface="Calibri" panose="020F0502020204030204" pitchFamily="34" charset="0"/>
              <a:ea typeface="+mn-ea"/>
              <a:cs typeface="Times New Roman" panose="02020603050405020304" pitchFamily="18" charset="0"/>
            </a:endParaRPr>
          </a:p>
          <a:p>
            <a:pPr marL="315468" indent="-315468" defTabSz="420624">
              <a:spcAft>
                <a:spcPts val="600"/>
              </a:spcAft>
              <a:buFont typeface="+mj-lt"/>
              <a:buAutoNum type="arabicPeriod"/>
            </a:pPr>
            <a:r>
              <a:rPr lang="en-US" sz="1288" kern="100" dirty="0">
                <a:solidFill>
                  <a:schemeClr val="tx1"/>
                </a:solidFill>
                <a:latin typeface="Calibri" panose="020F0502020204030204" pitchFamily="34" charset="0"/>
                <a:ea typeface="+mn-ea"/>
                <a:cs typeface="Calibri" panose="020F0502020204030204" pitchFamily="34" charset="0"/>
              </a:rPr>
              <a:t>How to solve problems using data modeling and data normalization techniques</a:t>
            </a:r>
            <a:endParaRPr lang="en-US" sz="1288" kern="100" dirty="0">
              <a:solidFill>
                <a:schemeClr val="tx1"/>
              </a:solidFill>
              <a:latin typeface="Calibri" panose="020F0502020204030204" pitchFamily="34" charset="0"/>
              <a:ea typeface="+mn-ea"/>
              <a:cs typeface="Times New Roman" panose="02020603050405020304" pitchFamily="18" charset="0"/>
            </a:endParaRPr>
          </a:p>
          <a:p>
            <a:pPr marL="315468" indent="-315468" defTabSz="420624">
              <a:spcAft>
                <a:spcPts val="600"/>
              </a:spcAft>
              <a:buFont typeface="+mj-lt"/>
              <a:buAutoNum type="arabicPeriod"/>
            </a:pPr>
            <a:r>
              <a:rPr lang="en-US" sz="1288" kern="100" dirty="0">
                <a:solidFill>
                  <a:schemeClr val="tx1"/>
                </a:solidFill>
                <a:latin typeface="Calibri" panose="020F0502020204030204" pitchFamily="34" charset="0"/>
                <a:ea typeface="+mn-ea"/>
                <a:cs typeface="Calibri" panose="020F0502020204030204" pitchFamily="34" charset="0"/>
              </a:rPr>
              <a:t>Developing insights into future data management tool and technique trends.</a:t>
            </a:r>
            <a:endParaRPr lang="en-US" sz="1288" kern="100" dirty="0">
              <a:solidFill>
                <a:schemeClr val="tx1"/>
              </a:solidFill>
              <a:latin typeface="Calibri" panose="020F0502020204030204" pitchFamily="34" charset="0"/>
              <a:ea typeface="+mn-ea"/>
              <a:cs typeface="Times New Roman" panose="02020603050405020304" pitchFamily="18" charset="0"/>
            </a:endParaRPr>
          </a:p>
          <a:p>
            <a:pPr marL="315468" indent="-315468" defTabSz="420624">
              <a:spcAft>
                <a:spcPts val="600"/>
              </a:spcAft>
              <a:buFont typeface="+mj-lt"/>
              <a:buAutoNum type="arabicPeriod"/>
            </a:pPr>
            <a:r>
              <a:rPr lang="en-US" sz="1288" kern="100" dirty="0">
                <a:solidFill>
                  <a:schemeClr val="tx1"/>
                </a:solidFill>
                <a:latin typeface="Calibri" panose="020F0502020204030204" pitchFamily="34" charset="0"/>
                <a:ea typeface="+mn-ea"/>
                <a:cs typeface="Calibri" panose="020F0502020204030204" pitchFamily="34" charset="0"/>
              </a:rPr>
              <a:t>How to recommend and justify strategies for managing data security, privacy, audit control, fraud detection, backup, and recovery.</a:t>
            </a:r>
            <a:endParaRPr lang="en-US" sz="1288" kern="100" dirty="0">
              <a:solidFill>
                <a:schemeClr val="tx1"/>
              </a:solidFill>
              <a:latin typeface="Calibri" panose="020F0502020204030204" pitchFamily="34" charset="0"/>
              <a:ea typeface="+mn-ea"/>
              <a:cs typeface="Times New Roman" panose="02020603050405020304" pitchFamily="18" charset="0"/>
            </a:endParaRPr>
          </a:p>
          <a:p>
            <a:pPr>
              <a:spcAft>
                <a:spcPts val="600"/>
              </a:spcAft>
            </a:pPr>
            <a:endParaRPr lang="en-US" sz="1400" dirty="0"/>
          </a:p>
        </p:txBody>
      </p:sp>
      <p:sp>
        <p:nvSpPr>
          <p:cNvPr id="4" name="TextBox 3">
            <a:extLst>
              <a:ext uri="{FF2B5EF4-FFF2-40B4-BE49-F238E27FC236}">
                <a16:creationId xmlns:a16="http://schemas.microsoft.com/office/drawing/2014/main" id="{8499D2E0-649A-E0CF-C6E2-5A96FD040C71}"/>
              </a:ext>
            </a:extLst>
          </p:cNvPr>
          <p:cNvSpPr txBox="1"/>
          <p:nvPr/>
        </p:nvSpPr>
        <p:spPr>
          <a:xfrm>
            <a:off x="7110739" y="2496790"/>
            <a:ext cx="4262111" cy="3360605"/>
          </a:xfrm>
          <a:prstGeom prst="rect">
            <a:avLst/>
          </a:prstGeom>
          <a:noFill/>
        </p:spPr>
        <p:txBody>
          <a:bodyPr wrap="square" rtlCol="0">
            <a:spAutoFit/>
          </a:bodyPr>
          <a:lstStyle/>
          <a:p>
            <a:pPr defTabSz="420624">
              <a:spcBef>
                <a:spcPct val="20000"/>
              </a:spcBef>
              <a:spcAft>
                <a:spcPts val="552"/>
              </a:spcAft>
              <a:buClr>
                <a:schemeClr val="accent1"/>
              </a:buClr>
            </a:pPr>
            <a:r>
              <a:rPr lang="en-US" sz="1288" b="1" kern="1200" dirty="0">
                <a:solidFill>
                  <a:schemeClr val="tx1"/>
                </a:solidFill>
                <a:latin typeface="+mn-lt"/>
                <a:ea typeface="+mn-ea"/>
                <a:cs typeface="+mn-cs"/>
              </a:rPr>
              <a:t>Course Outcomes</a:t>
            </a:r>
          </a:p>
          <a:p>
            <a:pPr defTabSz="420624"/>
            <a:r>
              <a:rPr lang="en-US" sz="1288" kern="1200" dirty="0">
                <a:solidFill>
                  <a:schemeClr val="tx1"/>
                </a:solidFill>
                <a:latin typeface="Calibri" panose="020F0502020204030204" pitchFamily="34" charset="0"/>
                <a:ea typeface="+mn-ea"/>
                <a:cs typeface="Calibri" panose="020F0502020204030204" pitchFamily="34" charset="0"/>
              </a:rPr>
              <a:t>96.67%</a:t>
            </a:r>
          </a:p>
          <a:p>
            <a:pPr defTabSz="420624"/>
            <a:r>
              <a:rPr lang="en-US" sz="1288" kern="1200" dirty="0">
                <a:solidFill>
                  <a:schemeClr val="tx1"/>
                </a:solidFill>
                <a:latin typeface="Calibri" panose="020F0502020204030204" pitchFamily="34" charset="0"/>
                <a:ea typeface="+mn-ea"/>
                <a:cs typeface="Calibri" panose="020F0502020204030204" pitchFamily="34" charset="0"/>
              </a:rPr>
              <a:t> </a:t>
            </a:r>
          </a:p>
          <a:p>
            <a:pPr defTabSz="420624">
              <a:spcBef>
                <a:spcPct val="20000"/>
              </a:spcBef>
              <a:spcAft>
                <a:spcPts val="552"/>
              </a:spcAft>
              <a:buClr>
                <a:schemeClr val="accent1"/>
              </a:buClr>
            </a:pPr>
            <a:r>
              <a:rPr lang="en-US" sz="1288" b="1" kern="1200" dirty="0">
                <a:solidFill>
                  <a:schemeClr val="tx1"/>
                </a:solidFill>
                <a:latin typeface="+mn-lt"/>
                <a:ea typeface="+mn-ea"/>
                <a:cs typeface="+mn-cs"/>
              </a:rPr>
              <a:t>Final Project:</a:t>
            </a:r>
          </a:p>
          <a:p>
            <a:pPr defTabSz="420624"/>
            <a:r>
              <a:rPr lang="en-US" sz="1288" kern="1200" dirty="0">
                <a:solidFill>
                  <a:schemeClr val="tx1"/>
                </a:solidFill>
                <a:latin typeface="Calibri" panose="020F0502020204030204" pitchFamily="34" charset="0"/>
                <a:ea typeface="+mn-ea"/>
                <a:cs typeface="Calibri" panose="020F0502020204030204" pitchFamily="34" charset="0"/>
              </a:rPr>
              <a:t>I built a complete database for a fictional logistic company with entities such as employees, drivers, routes and packages. I included entire CRUD operations to build and manage the database.</a:t>
            </a:r>
          </a:p>
          <a:p>
            <a:pPr defTabSz="420624"/>
            <a:r>
              <a:rPr lang="en-US" sz="1288" kern="1200" dirty="0">
                <a:solidFill>
                  <a:schemeClr val="tx1"/>
                </a:solidFill>
                <a:latin typeface="Calibri" panose="020F0502020204030204" pitchFamily="34" charset="0"/>
                <a:ea typeface="+mn-ea"/>
                <a:cs typeface="Calibri" panose="020F0502020204030204" pitchFamily="34" charset="0"/>
              </a:rPr>
              <a:t> </a:t>
            </a:r>
          </a:p>
          <a:p>
            <a:pPr defTabSz="420624">
              <a:spcBef>
                <a:spcPct val="20000"/>
              </a:spcBef>
              <a:spcAft>
                <a:spcPts val="552"/>
              </a:spcAft>
              <a:buClr>
                <a:schemeClr val="accent1"/>
              </a:buClr>
            </a:pPr>
            <a:r>
              <a:rPr lang="en-US" sz="1288" b="1" kern="1200" dirty="0">
                <a:solidFill>
                  <a:schemeClr val="tx1"/>
                </a:solidFill>
                <a:latin typeface="+mn-lt"/>
                <a:ea typeface="+mn-ea"/>
                <a:cs typeface="+mn-cs"/>
              </a:rPr>
              <a:t>Tools and techniques used:</a:t>
            </a:r>
          </a:p>
          <a:p>
            <a:pPr defTabSz="420624"/>
            <a:r>
              <a:rPr lang="en-US" sz="1288" kern="1200" dirty="0">
                <a:solidFill>
                  <a:schemeClr val="tx1"/>
                </a:solidFill>
                <a:latin typeface="Calibri" panose="020F0502020204030204" pitchFamily="34" charset="0"/>
                <a:ea typeface="+mn-ea"/>
                <a:cs typeface="Calibri" panose="020F0502020204030204" pitchFamily="34" charset="0"/>
              </a:rPr>
              <a:t>SQL-server, Visio, </a:t>
            </a:r>
            <a:r>
              <a:rPr lang="en-US" sz="1288" kern="1200" dirty="0" err="1">
                <a:solidFill>
                  <a:schemeClr val="tx1"/>
                </a:solidFill>
                <a:latin typeface="Calibri" panose="020F0502020204030204" pitchFamily="34" charset="0"/>
                <a:ea typeface="+mn-ea"/>
                <a:cs typeface="Calibri" panose="020F0502020204030204" pitchFamily="34" charset="0"/>
              </a:rPr>
              <a:t>draw.io</a:t>
            </a:r>
            <a:r>
              <a:rPr lang="en-US" sz="1288" kern="1200" dirty="0">
                <a:solidFill>
                  <a:schemeClr val="tx1"/>
                </a:solidFill>
                <a:latin typeface="Calibri" panose="020F0502020204030204" pitchFamily="34" charset="0"/>
                <a:ea typeface="+mn-ea"/>
                <a:cs typeface="Calibri" panose="020F0502020204030204" pitchFamily="34" charset="0"/>
              </a:rPr>
              <a:t>, Access, data modeling, SQL, relational data models, normalization, ERD, Transaction Management, Concurrency, distributed databases, multitier client/server architectures, web-based database applications, data warehousing, NoSQL</a:t>
            </a:r>
            <a:endParaRPr lang="en-US" sz="1400" dirty="0">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01378D31-4698-F9F1-3823-8BE6546416DD}"/>
              </a:ext>
            </a:extLst>
          </p:cNvPr>
          <p:cNvGrpSpPr/>
          <p:nvPr/>
        </p:nvGrpSpPr>
        <p:grpSpPr>
          <a:xfrm>
            <a:off x="819150" y="6025187"/>
            <a:ext cx="4414448" cy="771250"/>
            <a:chOff x="1275588" y="5904463"/>
            <a:chExt cx="4414448" cy="838962"/>
          </a:xfrm>
        </p:grpSpPr>
        <p:sp>
          <p:nvSpPr>
            <p:cNvPr id="5" name="TextBox 4">
              <a:extLst>
                <a:ext uri="{FF2B5EF4-FFF2-40B4-BE49-F238E27FC236}">
                  <a16:creationId xmlns:a16="http://schemas.microsoft.com/office/drawing/2014/main" id="{6AB65C7C-7921-BF19-EBEC-4A8BB242E713}"/>
                </a:ext>
              </a:extLst>
            </p:cNvPr>
            <p:cNvSpPr txBox="1"/>
            <p:nvPr/>
          </p:nvSpPr>
          <p:spPr>
            <a:xfrm>
              <a:off x="2194079" y="6164056"/>
              <a:ext cx="3495957" cy="401758"/>
            </a:xfrm>
            <a:prstGeom prst="rect">
              <a:avLst/>
            </a:prstGeom>
            <a:solidFill>
              <a:schemeClr val="tx1"/>
            </a:solidFill>
          </p:spPr>
          <p:txBody>
            <a:bodyPr wrap="none" rtlCol="0">
              <a:spAutoFit/>
            </a:bodyPr>
            <a:lstStyle/>
            <a:p>
              <a:r>
                <a:rPr lang="en-US" sz="1800" u="sng" kern="100"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2"/>
                </a:rPr>
                <a:t>Click here to view Project in GitHub</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02096F38-0006-33A0-E605-917D9041C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588" y="5904463"/>
              <a:ext cx="838962" cy="8389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4977042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D60A-7D7B-3B2D-6427-9FA814038E9E}"/>
              </a:ext>
            </a:extLst>
          </p:cNvPr>
          <p:cNvSpPr>
            <a:spLocks noGrp="1"/>
          </p:cNvSpPr>
          <p:nvPr>
            <p:ph type="title"/>
          </p:nvPr>
        </p:nvSpPr>
        <p:spPr>
          <a:xfrm>
            <a:off x="810000" y="447188"/>
            <a:ext cx="10571998" cy="970450"/>
          </a:xfrm>
        </p:spPr>
        <p:txBody>
          <a:bodyPr>
            <a:normAutofit/>
          </a:bodyPr>
          <a:lstStyle/>
          <a:p>
            <a:pPr marL="0" marR="0"/>
            <a:r>
              <a:rPr lang="en-US" sz="3400" b="1">
                <a:effectLst/>
                <a:latin typeface="Calibri" panose="020F0502020204030204" pitchFamily="34" charset="0"/>
                <a:ea typeface="Times New Roman" panose="02020603050405020304" pitchFamily="18" charset="0"/>
              </a:rPr>
              <a:t>IST 687 Applied Data Science</a:t>
            </a:r>
            <a:endParaRPr lang="en-US" sz="3400" b="1"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68076116-F519-217D-EBBC-42F52CAA7FA4}"/>
              </a:ext>
            </a:extLst>
          </p:cNvPr>
          <p:cNvSpPr>
            <a:spLocks/>
          </p:cNvSpPr>
          <p:nvPr/>
        </p:nvSpPr>
        <p:spPr>
          <a:xfrm>
            <a:off x="819150" y="2496790"/>
            <a:ext cx="4870886" cy="3356464"/>
          </a:xfrm>
          <a:prstGeom prst="rect">
            <a:avLst/>
          </a:prstGeom>
        </p:spPr>
        <p:txBody>
          <a:bodyPr>
            <a:normAutofit fontScale="92500"/>
          </a:bodyPr>
          <a:lstStyle/>
          <a:p>
            <a:pPr defTabSz="420624">
              <a:spcAft>
                <a:spcPts val="600"/>
              </a:spcAft>
            </a:pPr>
            <a:r>
              <a:rPr lang="en-US" sz="1500" b="1" dirty="0">
                <a:solidFill>
                  <a:schemeClr val="bg1"/>
                </a:solidFill>
              </a:rPr>
              <a:t>Lessons Learned</a:t>
            </a:r>
          </a:p>
          <a:p>
            <a:pPr marL="342900" marR="0" lvl="0" indent="-342900">
              <a:spcBef>
                <a:spcPts val="0"/>
              </a:spcBef>
              <a:spcAft>
                <a:spcPts val="0"/>
              </a:spcAft>
              <a:buFont typeface="+mj-lt"/>
              <a:buAutoNum type="arabicPeriod"/>
            </a:pPr>
            <a:r>
              <a:rPr lang="en-US" sz="14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Essential concepts and characteristics of data.</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4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Scripting/code development for data management using R and R-Studio.</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4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Principles and practices in data screening, cleaning, and linking.</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4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Communication of results to decision makers.</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4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How to identify a problem and the data needed for addressing the problem.</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4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How to perform basic computational scripting using R and other optional tools.</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4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How to transform data through processing, linking, aggregation, summarization, and searching.</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4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How to organize and manage data at various stages of a project lifecycle.</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4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How to determine appropriate techniques for analyzing data.</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endParaRPr lang="en-US" sz="1400" dirty="0">
              <a:solidFill>
                <a:schemeClr val="bg1"/>
              </a:solidFill>
            </a:endParaRPr>
          </a:p>
        </p:txBody>
      </p:sp>
      <p:sp>
        <p:nvSpPr>
          <p:cNvPr id="4" name="TextBox 3">
            <a:extLst>
              <a:ext uri="{FF2B5EF4-FFF2-40B4-BE49-F238E27FC236}">
                <a16:creationId xmlns:a16="http://schemas.microsoft.com/office/drawing/2014/main" id="{8499D2E0-649A-E0CF-C6E2-5A96FD040C71}"/>
              </a:ext>
            </a:extLst>
          </p:cNvPr>
          <p:cNvSpPr txBox="1"/>
          <p:nvPr/>
        </p:nvSpPr>
        <p:spPr>
          <a:xfrm>
            <a:off x="7110739" y="2496790"/>
            <a:ext cx="4262111" cy="2690865"/>
          </a:xfrm>
          <a:prstGeom prst="rect">
            <a:avLst/>
          </a:prstGeom>
          <a:noFill/>
        </p:spPr>
        <p:txBody>
          <a:bodyPr wrap="square" rtlCol="0">
            <a:spAutoFit/>
          </a:bodyPr>
          <a:lstStyle/>
          <a:p>
            <a:pPr defTabSz="420624">
              <a:spcBef>
                <a:spcPct val="20000"/>
              </a:spcBef>
              <a:spcAft>
                <a:spcPts val="552"/>
              </a:spcAft>
              <a:buClr>
                <a:schemeClr val="accent1"/>
              </a:buClr>
            </a:pPr>
            <a:r>
              <a:rPr lang="en-US" sz="1400" b="1" kern="1200" dirty="0">
                <a:solidFill>
                  <a:schemeClr val="bg1"/>
                </a:solidFill>
                <a:latin typeface="+mn-lt"/>
                <a:ea typeface="+mn-ea"/>
                <a:cs typeface="+mn-cs"/>
              </a:rPr>
              <a:t>Course Outcomes</a:t>
            </a:r>
          </a:p>
          <a:p>
            <a:pPr defTabSz="420624"/>
            <a:r>
              <a:rPr lang="en-US" sz="1290" kern="1200" dirty="0">
                <a:solidFill>
                  <a:schemeClr val="bg1"/>
                </a:solidFill>
                <a:latin typeface="Calibri" panose="020F0502020204030204" pitchFamily="34" charset="0"/>
                <a:ea typeface="+mn-ea"/>
                <a:cs typeface="Calibri" panose="020F0502020204030204" pitchFamily="34" charset="0"/>
              </a:rPr>
              <a:t>90.89%</a:t>
            </a:r>
          </a:p>
          <a:p>
            <a:pPr defTabSz="420624"/>
            <a:r>
              <a:rPr lang="en-US" sz="1288" kern="1200" dirty="0">
                <a:solidFill>
                  <a:schemeClr val="bg1"/>
                </a:solidFill>
                <a:latin typeface="Calibri" panose="020F0502020204030204" pitchFamily="34" charset="0"/>
                <a:ea typeface="+mn-ea"/>
                <a:cs typeface="Calibri" panose="020F0502020204030204" pitchFamily="34" charset="0"/>
              </a:rPr>
              <a:t> </a:t>
            </a:r>
          </a:p>
          <a:p>
            <a:pPr defTabSz="420624">
              <a:spcBef>
                <a:spcPct val="20000"/>
              </a:spcBef>
              <a:spcAft>
                <a:spcPts val="552"/>
              </a:spcAft>
              <a:buClr>
                <a:schemeClr val="accent1"/>
              </a:buClr>
            </a:pPr>
            <a:r>
              <a:rPr lang="en-US" sz="1400" b="1" dirty="0">
                <a:solidFill>
                  <a:schemeClr val="bg1"/>
                </a:solidFill>
              </a:rPr>
              <a:t>Final Project:</a:t>
            </a:r>
          </a:p>
          <a:p>
            <a:pPr marL="0" marR="0">
              <a:spcBef>
                <a:spcPts val="0"/>
              </a:spcBef>
              <a:spcAft>
                <a:spcPts val="0"/>
              </a:spcAft>
            </a:pPr>
            <a:r>
              <a:rPr lang="en-US" sz="129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 series of incremental learning how to use R for statistical analysis via homework assignments of incremental complexity.</a:t>
            </a:r>
            <a:endParaRPr lang="en-US" sz="129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defTabSz="420624"/>
            <a:r>
              <a:rPr lang="en-US" sz="1288" kern="1200" dirty="0">
                <a:solidFill>
                  <a:schemeClr val="bg1"/>
                </a:solidFill>
                <a:latin typeface="Calibri" panose="020F0502020204030204" pitchFamily="34" charset="0"/>
                <a:ea typeface="+mn-ea"/>
                <a:cs typeface="Calibri" panose="020F0502020204030204" pitchFamily="34" charset="0"/>
              </a:rPr>
              <a:t> </a:t>
            </a:r>
          </a:p>
          <a:p>
            <a:pPr defTabSz="420624">
              <a:spcBef>
                <a:spcPct val="20000"/>
              </a:spcBef>
              <a:spcAft>
                <a:spcPts val="600"/>
              </a:spcAft>
              <a:buClr>
                <a:schemeClr val="accent1"/>
              </a:buClr>
            </a:pPr>
            <a:r>
              <a:rPr lang="en-US" sz="1400" b="1" dirty="0">
                <a:solidFill>
                  <a:schemeClr val="bg1"/>
                </a:solidFill>
              </a:rPr>
              <a:t>Tools and techniques used:</a:t>
            </a:r>
          </a:p>
          <a:p>
            <a:pPr marL="0" marR="0">
              <a:spcBef>
                <a:spcPts val="0"/>
              </a:spcBef>
              <a:spcAft>
                <a:spcPts val="0"/>
              </a:spcAft>
            </a:pPr>
            <a:r>
              <a:rPr lang="en-US" sz="129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 and R-studio set up, Sampling, Linear Modelling, Data Mining, Text Mining </a:t>
            </a:r>
            <a:endParaRPr lang="en-US" sz="129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6" name="Group 5">
            <a:extLst>
              <a:ext uri="{FF2B5EF4-FFF2-40B4-BE49-F238E27FC236}">
                <a16:creationId xmlns:a16="http://schemas.microsoft.com/office/drawing/2014/main" id="{01378D31-4698-F9F1-3823-8BE6546416DD}"/>
              </a:ext>
            </a:extLst>
          </p:cNvPr>
          <p:cNvGrpSpPr/>
          <p:nvPr/>
        </p:nvGrpSpPr>
        <p:grpSpPr>
          <a:xfrm>
            <a:off x="1266034" y="6086751"/>
            <a:ext cx="4424002" cy="771249"/>
            <a:chOff x="1275588" y="5904463"/>
            <a:chExt cx="4424002" cy="838962"/>
          </a:xfrm>
          <a:solidFill>
            <a:schemeClr val="bg1"/>
          </a:solidFill>
        </p:grpSpPr>
        <p:sp>
          <p:nvSpPr>
            <p:cNvPr id="5" name="TextBox 4">
              <a:extLst>
                <a:ext uri="{FF2B5EF4-FFF2-40B4-BE49-F238E27FC236}">
                  <a16:creationId xmlns:a16="http://schemas.microsoft.com/office/drawing/2014/main" id="{6AB65C7C-7921-BF19-EBEC-4A8BB242E713}"/>
                </a:ext>
              </a:extLst>
            </p:cNvPr>
            <p:cNvSpPr txBox="1"/>
            <p:nvPr/>
          </p:nvSpPr>
          <p:spPr>
            <a:xfrm>
              <a:off x="2194079" y="6164056"/>
              <a:ext cx="3505511" cy="401758"/>
            </a:xfrm>
            <a:prstGeom prst="rect">
              <a:avLst/>
            </a:prstGeom>
            <a:grpFill/>
          </p:spPr>
          <p:txBody>
            <a:bodyPr wrap="none" rtlCol="0">
              <a:spAutoFit/>
            </a:bodyPr>
            <a:lstStyle/>
            <a:p>
              <a:r>
                <a:rPr lang="en-US" sz="1800" u="sng" kern="1800" dirty="0">
                  <a:solidFill>
                    <a:srgbClr val="0000FF"/>
                  </a:solidFill>
                  <a:effectLst/>
                  <a:latin typeface="Calibri" panose="020F0502020204030204" pitchFamily="34" charset="0"/>
                  <a:ea typeface="Times New Roman" panose="02020603050405020304" pitchFamily="18" charset="0"/>
                  <a:hlinkClick r:id="rId2"/>
                </a:rPr>
                <a:t>Click here to view course portfolio</a:t>
              </a:r>
              <a:r>
                <a:rPr lang="en-US" dirty="0">
                  <a:effectLst/>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02096F38-0006-33A0-E605-917D9041C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588" y="5904463"/>
              <a:ext cx="838962" cy="838962"/>
            </a:xfrm>
            <a:prstGeom prst="rect">
              <a:avLst/>
            </a:prstGeom>
            <a:grp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06404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315D60A-7D7B-3B2D-6427-9FA814038E9E}"/>
              </a:ext>
            </a:extLst>
          </p:cNvPr>
          <p:cNvSpPr>
            <a:spLocks noGrp="1"/>
          </p:cNvSpPr>
          <p:nvPr>
            <p:ph type="title"/>
          </p:nvPr>
        </p:nvSpPr>
        <p:spPr>
          <a:xfrm>
            <a:off x="810000" y="447188"/>
            <a:ext cx="10571998" cy="970450"/>
          </a:xfrm>
        </p:spPr>
        <p:txBody>
          <a:bodyPr>
            <a:normAutofit/>
          </a:bodyPr>
          <a:lstStyle/>
          <a:p>
            <a:pPr marL="0" marR="0"/>
            <a:r>
              <a:rPr lang="en-US" sz="3400" b="1" dirty="0">
                <a:effectLst/>
                <a:latin typeface="Calibri" panose="020F0502020204030204" pitchFamily="34" charset="0"/>
                <a:ea typeface="Times New Roman" panose="02020603050405020304" pitchFamily="18" charset="0"/>
              </a:rPr>
              <a:t> IST 707 Data Analytics</a:t>
            </a:r>
            <a:endParaRPr lang="en-US" sz="3400" b="1"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68076116-F519-217D-EBBC-42F52CAA7FA4}"/>
              </a:ext>
            </a:extLst>
          </p:cNvPr>
          <p:cNvSpPr>
            <a:spLocks/>
          </p:cNvSpPr>
          <p:nvPr/>
        </p:nvSpPr>
        <p:spPr>
          <a:xfrm>
            <a:off x="819150" y="2496790"/>
            <a:ext cx="4870886" cy="3356464"/>
          </a:xfrm>
          <a:prstGeom prst="rect">
            <a:avLst/>
          </a:prstGeom>
        </p:spPr>
        <p:txBody>
          <a:bodyPr>
            <a:normAutofit/>
          </a:bodyPr>
          <a:lstStyle/>
          <a:p>
            <a:pPr defTabSz="420624">
              <a:spcAft>
                <a:spcPts val="600"/>
              </a:spcAft>
            </a:pPr>
            <a:r>
              <a:rPr lang="en-US" sz="1600" b="1" kern="1200" dirty="0">
                <a:solidFill>
                  <a:schemeClr val="tx1"/>
                </a:solidFill>
                <a:latin typeface="+mn-lt"/>
                <a:ea typeface="+mn-ea"/>
                <a:cs typeface="+mn-cs"/>
              </a:rPr>
              <a:t>Lessons Learned</a:t>
            </a:r>
          </a:p>
          <a:p>
            <a:pPr marL="342900" marR="0" lvl="0" indent="-342900">
              <a:spcBef>
                <a:spcPts val="0"/>
              </a:spcBef>
              <a:spcAft>
                <a:spcPts val="0"/>
              </a:spcAft>
              <a:buFont typeface="+mj-lt"/>
              <a:buAutoNum type="arabicPeriod"/>
            </a:pPr>
            <a:r>
              <a:rPr lang="en-US" sz="1290" kern="100" dirty="0">
                <a:effectLst/>
                <a:latin typeface="Calibri" panose="020F0502020204030204" pitchFamily="34" charset="0"/>
                <a:ea typeface="Calibri" panose="020F0502020204030204" pitchFamily="34" charset="0"/>
                <a:cs typeface="Calibri" panose="020F0502020204030204" pitchFamily="34" charset="0"/>
              </a:rPr>
              <a:t>How to document, analyze, and translate data mining needs into technical designs and solutions.</a:t>
            </a:r>
          </a:p>
          <a:p>
            <a:pPr marL="342900" marR="0" lvl="0" indent="-342900">
              <a:spcBef>
                <a:spcPts val="0"/>
              </a:spcBef>
              <a:spcAft>
                <a:spcPts val="0"/>
              </a:spcAft>
              <a:buFont typeface="+mj-lt"/>
              <a:buAutoNum type="arabicPeriod"/>
            </a:pPr>
            <a:endParaRPr lang="en-US" sz="129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mj-lt"/>
              <a:buAutoNum type="arabicPeriod"/>
            </a:pPr>
            <a:r>
              <a:rPr lang="en-US" sz="1290" kern="100" dirty="0">
                <a:effectLst/>
                <a:latin typeface="Calibri" panose="020F0502020204030204" pitchFamily="34" charset="0"/>
                <a:ea typeface="Calibri" panose="020F0502020204030204" pitchFamily="34" charset="0"/>
                <a:cs typeface="Calibri" panose="020F0502020204030204" pitchFamily="34" charset="0"/>
              </a:rPr>
              <a:t>How to apply data mining concepts, algorithms, and evaluation methods to real-world problems.</a:t>
            </a:r>
            <a:endParaRPr lang="en-US" sz="129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sz="129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mj-lt"/>
              <a:buAutoNum type="arabicPeriod"/>
            </a:pPr>
            <a:r>
              <a:rPr lang="en-US" sz="1290" kern="100" dirty="0">
                <a:effectLst/>
                <a:latin typeface="Calibri" panose="020F0502020204030204" pitchFamily="34" charset="0"/>
                <a:ea typeface="Calibri" panose="020F0502020204030204" pitchFamily="34" charset="0"/>
                <a:cs typeface="Calibri" panose="020F0502020204030204" pitchFamily="34" charset="0"/>
              </a:rPr>
              <a:t>How to employ data storytelling and dive into the data, find useful patterns, and articulate what patterns have been found, how they are found, and why they are valuable and trustworthy.</a:t>
            </a:r>
            <a:endParaRPr lang="en-US" sz="129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endParaRPr lang="en-US" sz="1400" dirty="0"/>
          </a:p>
        </p:txBody>
      </p:sp>
      <p:sp>
        <p:nvSpPr>
          <p:cNvPr id="4" name="TextBox 3">
            <a:extLst>
              <a:ext uri="{FF2B5EF4-FFF2-40B4-BE49-F238E27FC236}">
                <a16:creationId xmlns:a16="http://schemas.microsoft.com/office/drawing/2014/main" id="{8499D2E0-649A-E0CF-C6E2-5A96FD040C71}"/>
              </a:ext>
            </a:extLst>
          </p:cNvPr>
          <p:cNvSpPr txBox="1"/>
          <p:nvPr/>
        </p:nvSpPr>
        <p:spPr>
          <a:xfrm>
            <a:off x="7110739" y="2496790"/>
            <a:ext cx="4262111" cy="3810787"/>
          </a:xfrm>
          <a:prstGeom prst="rect">
            <a:avLst/>
          </a:prstGeom>
          <a:noFill/>
        </p:spPr>
        <p:txBody>
          <a:bodyPr wrap="square" rtlCol="0">
            <a:spAutoFit/>
          </a:bodyPr>
          <a:lstStyle/>
          <a:p>
            <a:pPr marL="0" marR="0">
              <a:spcBef>
                <a:spcPts val="200"/>
              </a:spcBef>
              <a:spcAft>
                <a:spcPts val="0"/>
              </a:spcAft>
            </a:pPr>
            <a:r>
              <a:rPr lang="en-US" sz="1600" b="1" dirty="0"/>
              <a:t>Course Outcomes</a:t>
            </a:r>
          </a:p>
          <a:p>
            <a:pPr marL="0" marR="0">
              <a:spcBef>
                <a:spcPts val="0"/>
              </a:spcBef>
              <a:spcAft>
                <a:spcPts val="0"/>
              </a:spcAft>
            </a:pPr>
            <a:r>
              <a:rPr lang="en-US" sz="1290" kern="100" dirty="0">
                <a:effectLst/>
                <a:latin typeface="Calibri" panose="020F0502020204030204" pitchFamily="34" charset="0"/>
                <a:ea typeface="Calibri" panose="020F0502020204030204" pitchFamily="34" charset="0"/>
                <a:cs typeface="Calibri" panose="020F0502020204030204" pitchFamily="34" charset="0"/>
              </a:rPr>
              <a:t>94.90%</a:t>
            </a:r>
            <a:endParaRPr lang="en-US" sz="129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4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200"/>
              </a:spcBef>
            </a:pPr>
            <a:r>
              <a:rPr lang="en-US" sz="1600" b="1" dirty="0"/>
              <a:t>Final Project</a:t>
            </a:r>
          </a:p>
          <a:p>
            <a:pPr marL="0" marR="0">
              <a:spcBef>
                <a:spcPts val="0"/>
              </a:spcBef>
              <a:spcAft>
                <a:spcPts val="0"/>
              </a:spcAft>
            </a:pPr>
            <a:r>
              <a:rPr lang="en-US" sz="1290" kern="100" dirty="0">
                <a:effectLst/>
                <a:latin typeface="Calibri" panose="020F0502020204030204" pitchFamily="34" charset="0"/>
                <a:ea typeface="Calibri" panose="020F0502020204030204" pitchFamily="34" charset="0"/>
                <a:cs typeface="Calibri" panose="020F0502020204030204" pitchFamily="34" charset="0"/>
              </a:rPr>
              <a:t>Worked on a Pre-diabetes prediction models with machine learning using Kaggle data taken from hospitals in Frankfurt, Germany. Conducted training and splitting of the dataset and employed different machine learning algorithms to model and analyze the data such as Naive Bayes, Decision Trees, SVM polynomial, SVM Linear, SVM radial Kernel, and Random Forest. I provided discussion on accuracy of each approach.</a:t>
            </a:r>
            <a:endParaRPr lang="en-US" sz="129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400" b="1" kern="1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200"/>
              </a:spcBef>
              <a:spcAft>
                <a:spcPts val="0"/>
              </a:spcAft>
            </a:pPr>
            <a:r>
              <a:rPr lang="en-US" sz="1600" b="1" dirty="0"/>
              <a:t>Tools and techniques used</a:t>
            </a:r>
          </a:p>
          <a:p>
            <a:pPr marL="0" marR="0">
              <a:spcBef>
                <a:spcPts val="0"/>
              </a:spcBef>
              <a:spcAft>
                <a:spcPts val="0"/>
              </a:spcAft>
            </a:pPr>
            <a:r>
              <a:rPr lang="en-US" sz="1290" kern="100" dirty="0">
                <a:effectLst/>
                <a:latin typeface="Calibri" panose="020F0502020204030204" pitchFamily="34" charset="0"/>
                <a:ea typeface="Calibri" panose="020F0502020204030204" pitchFamily="34" charset="0"/>
                <a:cs typeface="Calibri" panose="020F0502020204030204" pitchFamily="34" charset="0"/>
              </a:rPr>
              <a:t>Data mining, data preparation, concept description, association rule mining, classification, clustering, evaluation, and analysis. Waka, Rapid Miner, SVM, Random Forest, Decision Trees, Naive Bayes.</a:t>
            </a:r>
            <a:endParaRPr lang="en-US" sz="129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6" name="Group 5">
            <a:extLst>
              <a:ext uri="{FF2B5EF4-FFF2-40B4-BE49-F238E27FC236}">
                <a16:creationId xmlns:a16="http://schemas.microsoft.com/office/drawing/2014/main" id="{01378D31-4698-F9F1-3823-8BE6546416DD}"/>
              </a:ext>
            </a:extLst>
          </p:cNvPr>
          <p:cNvGrpSpPr/>
          <p:nvPr/>
        </p:nvGrpSpPr>
        <p:grpSpPr>
          <a:xfrm>
            <a:off x="819150" y="6025187"/>
            <a:ext cx="4424002" cy="771250"/>
            <a:chOff x="1275588" y="5904463"/>
            <a:chExt cx="4424002" cy="838962"/>
          </a:xfrm>
        </p:grpSpPr>
        <p:sp>
          <p:nvSpPr>
            <p:cNvPr id="5" name="TextBox 4">
              <a:extLst>
                <a:ext uri="{FF2B5EF4-FFF2-40B4-BE49-F238E27FC236}">
                  <a16:creationId xmlns:a16="http://schemas.microsoft.com/office/drawing/2014/main" id="{6AB65C7C-7921-BF19-EBEC-4A8BB242E713}"/>
                </a:ext>
              </a:extLst>
            </p:cNvPr>
            <p:cNvSpPr txBox="1"/>
            <p:nvPr/>
          </p:nvSpPr>
          <p:spPr>
            <a:xfrm>
              <a:off x="2194079" y="6164056"/>
              <a:ext cx="3505511" cy="401758"/>
            </a:xfrm>
            <a:prstGeom prst="rect">
              <a:avLst/>
            </a:prstGeom>
            <a:solidFill>
              <a:schemeClr val="tx1"/>
            </a:solidFill>
          </p:spPr>
          <p:txBody>
            <a:bodyPr wrap="none" rtlCol="0">
              <a:spAutoFit/>
            </a:bodyPr>
            <a:lstStyle/>
            <a:p>
              <a:r>
                <a:rPr lang="en-US" sz="1800" u="sng" dirty="0">
                  <a:solidFill>
                    <a:srgbClr val="0000FF"/>
                  </a:solidFill>
                  <a:effectLst/>
                  <a:latin typeface="Calibri" panose="020F0502020204030204" pitchFamily="34" charset="0"/>
                  <a:ea typeface="Calibri" panose="020F0502020204030204" pitchFamily="34" charset="0"/>
                  <a:hlinkClick r:id="rId2"/>
                </a:rPr>
                <a:t>Click here to view course portfolio</a:t>
              </a:r>
              <a:r>
                <a:rPr lang="en-US" dirty="0">
                  <a:effectLst/>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02096F38-0006-33A0-E605-917D9041C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588" y="5904463"/>
              <a:ext cx="838962" cy="8389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4961365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D60A-7D7B-3B2D-6427-9FA814038E9E}"/>
              </a:ext>
            </a:extLst>
          </p:cNvPr>
          <p:cNvSpPr>
            <a:spLocks noGrp="1"/>
          </p:cNvSpPr>
          <p:nvPr>
            <p:ph type="title"/>
          </p:nvPr>
        </p:nvSpPr>
        <p:spPr>
          <a:xfrm>
            <a:off x="810000" y="447188"/>
            <a:ext cx="10571998" cy="970450"/>
          </a:xfrm>
        </p:spPr>
        <p:txBody>
          <a:bodyPr>
            <a:normAutofit/>
          </a:bodyPr>
          <a:lstStyle/>
          <a:p>
            <a:pPr marL="0" marR="0"/>
            <a:r>
              <a:rPr lang="en-US" sz="3400" b="1" dirty="0">
                <a:effectLst/>
                <a:latin typeface="Calibri" panose="020F0502020204030204" pitchFamily="34" charset="0"/>
                <a:ea typeface="Times New Roman" panose="02020603050405020304" pitchFamily="18" charset="0"/>
              </a:rPr>
              <a:t>IST 772 Quantitative Reasoning in Data Science</a:t>
            </a:r>
            <a:endParaRPr lang="en-US" sz="3400" b="1"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68076116-F519-217D-EBBC-42F52CAA7FA4}"/>
              </a:ext>
            </a:extLst>
          </p:cNvPr>
          <p:cNvSpPr>
            <a:spLocks/>
          </p:cNvSpPr>
          <p:nvPr/>
        </p:nvSpPr>
        <p:spPr>
          <a:xfrm>
            <a:off x="819150" y="2496790"/>
            <a:ext cx="4870886" cy="3828602"/>
          </a:xfrm>
          <a:prstGeom prst="rect">
            <a:avLst/>
          </a:prstGeom>
        </p:spPr>
        <p:txBody>
          <a:bodyPr>
            <a:normAutofit fontScale="62500" lnSpcReduction="20000"/>
          </a:bodyPr>
          <a:lstStyle/>
          <a:p>
            <a:pPr defTabSz="420624">
              <a:spcAft>
                <a:spcPts val="600"/>
              </a:spcAft>
            </a:pPr>
            <a:r>
              <a:rPr lang="en-US" sz="2900" b="1" dirty="0">
                <a:solidFill>
                  <a:schemeClr val="bg1"/>
                </a:solidFill>
              </a:rPr>
              <a:t>Lessons Learned</a:t>
            </a:r>
          </a:p>
          <a:p>
            <a:pPr marL="342900" marR="0" lvl="0" indent="-342900">
              <a:spcBef>
                <a:spcPts val="0"/>
              </a:spcBef>
              <a:spcAft>
                <a:spcPts val="0"/>
              </a:spcAft>
              <a:buFont typeface="+mj-lt"/>
              <a:buAutoNum type="arabicPeriod"/>
            </a:pPr>
            <a:r>
              <a:rPr lang="en-US" sz="21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Gained knowledge of contemporary inferential statistical concepts (from the perspective of two contemporary philosophies) and data analysis strategies by making sensible choices about:</a:t>
            </a:r>
            <a:endParaRPr lang="en-US" sz="2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Symbol" pitchFamily="2" charset="2"/>
              <a:buChar char=""/>
            </a:pPr>
            <a:r>
              <a:rPr lang="en-US" sz="21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How data collection, the data themselves, and the analysis processes relate to the kinds of inferences that can be drawn</a:t>
            </a:r>
            <a:endParaRPr lang="en-US" sz="2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Symbol" pitchFamily="2" charset="2"/>
              <a:buChar char=""/>
            </a:pPr>
            <a:r>
              <a:rPr lang="en-US" sz="21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What kinds of analysis will be feasible and developing the skill of planning data collection and measurement to facilitate appropriate analysis.</a:t>
            </a:r>
            <a:endParaRPr lang="en-US" sz="2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sz="21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mj-lt"/>
              <a:buAutoNum type="arabicPeriod"/>
            </a:pPr>
            <a:r>
              <a:rPr lang="en-US" sz="21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How to prepare data for analysis, including screening data, dealing with missing data, </a:t>
            </a:r>
            <a:r>
              <a:rPr lang="en-US" sz="2100" kern="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doing data transformations</a:t>
            </a:r>
            <a:endParaRPr lang="en-US" sz="2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sz="2100" kern="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mj-lt"/>
              <a:buAutoNum type="arabicPeriod"/>
            </a:pPr>
            <a:r>
              <a:rPr lang="en-US" sz="2100" kern="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How to test assumptions that data must meet for analyses and inferences to be reasonable.</a:t>
            </a:r>
            <a:endParaRPr lang="en-US" sz="2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sz="2100" kern="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mj-lt"/>
              <a:buAutoNum type="arabicPeriod"/>
            </a:pPr>
            <a:r>
              <a:rPr lang="en-US" sz="2100" kern="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How to interpret data analysis results and outputs and communicating them to others using language that accurately describes uncertainty.</a:t>
            </a:r>
            <a:endParaRPr lang="en-US" sz="2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endParaRPr lang="en-US" sz="1400" dirty="0">
              <a:solidFill>
                <a:schemeClr val="bg1"/>
              </a:solidFill>
            </a:endParaRPr>
          </a:p>
        </p:txBody>
      </p:sp>
      <p:sp>
        <p:nvSpPr>
          <p:cNvPr id="4" name="TextBox 3">
            <a:extLst>
              <a:ext uri="{FF2B5EF4-FFF2-40B4-BE49-F238E27FC236}">
                <a16:creationId xmlns:a16="http://schemas.microsoft.com/office/drawing/2014/main" id="{8499D2E0-649A-E0CF-C6E2-5A96FD040C71}"/>
              </a:ext>
            </a:extLst>
          </p:cNvPr>
          <p:cNvSpPr txBox="1"/>
          <p:nvPr/>
        </p:nvSpPr>
        <p:spPr>
          <a:xfrm>
            <a:off x="7110739" y="2496790"/>
            <a:ext cx="4262111" cy="3511731"/>
          </a:xfrm>
          <a:prstGeom prst="rect">
            <a:avLst/>
          </a:prstGeom>
          <a:noFill/>
        </p:spPr>
        <p:txBody>
          <a:bodyPr wrap="square" rtlCol="0">
            <a:spAutoFit/>
          </a:bodyPr>
          <a:lstStyle/>
          <a:p>
            <a:pPr>
              <a:spcBef>
                <a:spcPts val="200"/>
              </a:spcBef>
            </a:pPr>
            <a:r>
              <a:rPr lang="en-US" sz="1600" b="1" dirty="0">
                <a:solidFill>
                  <a:schemeClr val="bg1"/>
                </a:solidFill>
              </a:rPr>
              <a:t>Course Outcomes</a:t>
            </a:r>
          </a:p>
          <a:p>
            <a:pPr marL="0" marR="0">
              <a:spcBef>
                <a:spcPts val="0"/>
              </a:spcBef>
              <a:spcAft>
                <a:spcPts val="0"/>
              </a:spcAft>
            </a:pPr>
            <a:r>
              <a:rPr lang="en-US" sz="129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81%</a:t>
            </a:r>
          </a:p>
          <a:p>
            <a:pPr marL="0" marR="0">
              <a:spcBef>
                <a:spcPts val="0"/>
              </a:spcBef>
              <a:spcAft>
                <a:spcPts val="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R="0">
              <a:spcBef>
                <a:spcPts val="200"/>
              </a:spcBef>
              <a:spcAft>
                <a:spcPts val="0"/>
              </a:spcAft>
            </a:pPr>
            <a:r>
              <a:rPr lang="en-US" sz="1600" b="1" dirty="0">
                <a:solidFill>
                  <a:schemeClr val="bg1"/>
                </a:solidFill>
              </a:rPr>
              <a:t>Final Project</a:t>
            </a:r>
          </a:p>
          <a:p>
            <a:pPr marL="0" marR="0">
              <a:spcBef>
                <a:spcPts val="0"/>
              </a:spcBef>
              <a:spcAft>
                <a:spcPts val="0"/>
              </a:spcAft>
            </a:pPr>
            <a:r>
              <a:rPr lang="en-US" sz="129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conducted a statistical analysis of vaccine reporting data from kindergartens in California - analyzing proportions of private and public participation. Investigated conditional, medical, and religious factors in predicting whether a school is private or public. Investigated conditional percentages based on percentage of specific vaccines that are missing. Used both Frequentist and Bayesian approaches to all predictions.</a:t>
            </a:r>
          </a:p>
          <a:p>
            <a:pPr marL="0" marR="0">
              <a:spcBef>
                <a:spcPts val="0"/>
              </a:spcBef>
              <a:spcAft>
                <a:spcPts val="0"/>
              </a:spcAft>
            </a:pPr>
            <a:endParaRPr lang="en-US"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spcBef>
                <a:spcPts val="200"/>
              </a:spcBef>
            </a:pPr>
            <a:r>
              <a:rPr lang="en-US" sz="1600" b="1" dirty="0">
                <a:solidFill>
                  <a:schemeClr val="bg1"/>
                </a:solidFill>
              </a:rPr>
              <a:t>Tools and techniques used: </a:t>
            </a:r>
          </a:p>
          <a:p>
            <a:pPr>
              <a:spcBef>
                <a:spcPts val="200"/>
              </a:spcBef>
            </a:pPr>
            <a:endParaRPr lang="en-US" sz="1600" b="1" dirty="0">
              <a:solidFill>
                <a:schemeClr val="bg1"/>
              </a:solidFill>
            </a:endParaRPr>
          </a:p>
        </p:txBody>
      </p:sp>
      <p:grpSp>
        <p:nvGrpSpPr>
          <p:cNvPr id="6" name="Group 5">
            <a:extLst>
              <a:ext uri="{FF2B5EF4-FFF2-40B4-BE49-F238E27FC236}">
                <a16:creationId xmlns:a16="http://schemas.microsoft.com/office/drawing/2014/main" id="{01378D31-4698-F9F1-3823-8BE6546416DD}"/>
              </a:ext>
            </a:extLst>
          </p:cNvPr>
          <p:cNvGrpSpPr/>
          <p:nvPr/>
        </p:nvGrpSpPr>
        <p:grpSpPr>
          <a:xfrm>
            <a:off x="7110739" y="6086751"/>
            <a:ext cx="3837367" cy="771249"/>
            <a:chOff x="1275588" y="5904463"/>
            <a:chExt cx="3837367" cy="838962"/>
          </a:xfrm>
          <a:solidFill>
            <a:schemeClr val="bg1"/>
          </a:solidFill>
        </p:grpSpPr>
        <p:sp>
          <p:nvSpPr>
            <p:cNvPr id="5" name="TextBox 4">
              <a:extLst>
                <a:ext uri="{FF2B5EF4-FFF2-40B4-BE49-F238E27FC236}">
                  <a16:creationId xmlns:a16="http://schemas.microsoft.com/office/drawing/2014/main" id="{6AB65C7C-7921-BF19-EBEC-4A8BB242E713}"/>
                </a:ext>
              </a:extLst>
            </p:cNvPr>
            <p:cNvSpPr txBox="1"/>
            <p:nvPr/>
          </p:nvSpPr>
          <p:spPr>
            <a:xfrm>
              <a:off x="2194079" y="6164056"/>
              <a:ext cx="2918876" cy="401758"/>
            </a:xfrm>
            <a:prstGeom prst="rect">
              <a:avLst/>
            </a:prstGeom>
            <a:grpFill/>
          </p:spPr>
          <p:txBody>
            <a:bodyPr wrap="none" rtlCol="0">
              <a:spAutoFit/>
            </a:bodyPr>
            <a:lstStyle/>
            <a:p>
              <a:pPr marL="0" marR="0">
                <a:spcBef>
                  <a:spcPts val="0"/>
                </a:spcBef>
                <a:spcAft>
                  <a:spcPts val="0"/>
                </a:spcAft>
              </a:pPr>
              <a:r>
                <a:rPr lang="en-US" sz="1800" u="sng" kern="100"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2"/>
                </a:rPr>
                <a:t>Click here to view the Project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02096F38-0006-33A0-E605-917D9041C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588" y="5904463"/>
              <a:ext cx="838962" cy="838962"/>
            </a:xfrm>
            <a:prstGeom prst="rect">
              <a:avLst/>
            </a:prstGeom>
            <a:grpFill/>
          </p:spPr>
        </p:pic>
      </p:grpSp>
    </p:spTree>
    <p:extLst>
      <p:ext uri="{BB962C8B-B14F-4D97-AF65-F5344CB8AC3E}">
        <p14:creationId xmlns:p14="http://schemas.microsoft.com/office/powerpoint/2010/main" val="136683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315D60A-7D7B-3B2D-6427-9FA814038E9E}"/>
              </a:ext>
            </a:extLst>
          </p:cNvPr>
          <p:cNvSpPr>
            <a:spLocks noGrp="1"/>
          </p:cNvSpPr>
          <p:nvPr>
            <p:ph type="title"/>
          </p:nvPr>
        </p:nvSpPr>
        <p:spPr>
          <a:xfrm>
            <a:off x="810000" y="447188"/>
            <a:ext cx="10571998" cy="970450"/>
          </a:xfrm>
        </p:spPr>
        <p:txBody>
          <a:bodyPr>
            <a:normAutofit/>
          </a:bodyPr>
          <a:lstStyle/>
          <a:p>
            <a:pPr marL="0" marR="0"/>
            <a:r>
              <a:rPr lang="en-US" sz="3400" b="1" dirty="0">
                <a:effectLst/>
                <a:latin typeface="Calibri" panose="020F0502020204030204" pitchFamily="34" charset="0"/>
                <a:ea typeface="Times New Roman" panose="02020603050405020304" pitchFamily="18" charset="0"/>
              </a:rPr>
              <a:t>IST 722 Data Warehouse</a:t>
            </a:r>
            <a:endParaRPr lang="en-US" sz="3400" b="1"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68076116-F519-217D-EBBC-42F52CAA7FA4}"/>
              </a:ext>
            </a:extLst>
          </p:cNvPr>
          <p:cNvSpPr>
            <a:spLocks/>
          </p:cNvSpPr>
          <p:nvPr/>
        </p:nvSpPr>
        <p:spPr>
          <a:xfrm>
            <a:off x="819150" y="2496790"/>
            <a:ext cx="4870886" cy="3356464"/>
          </a:xfrm>
          <a:prstGeom prst="rect">
            <a:avLst/>
          </a:prstGeom>
        </p:spPr>
        <p:txBody>
          <a:bodyPr>
            <a:normAutofit/>
          </a:bodyPr>
          <a:lstStyle/>
          <a:p>
            <a:pPr defTabSz="420624">
              <a:spcAft>
                <a:spcPts val="600"/>
              </a:spcAft>
            </a:pPr>
            <a:r>
              <a:rPr lang="en-US" sz="1700" b="1" kern="1200" dirty="0">
                <a:solidFill>
                  <a:schemeClr val="tx1"/>
                </a:solidFill>
                <a:latin typeface="+mn-lt"/>
                <a:ea typeface="+mn-ea"/>
                <a:cs typeface="+mn-cs"/>
              </a:rPr>
              <a:t>Lessons Learned</a:t>
            </a:r>
          </a:p>
          <a:p>
            <a:pPr marL="342900" marR="0" lvl="0" indent="-342900">
              <a:spcBef>
                <a:spcPts val="0"/>
              </a:spcBef>
              <a:spcAft>
                <a:spcPts val="0"/>
              </a:spcAft>
              <a:buFont typeface="+mj-lt"/>
              <a:buAutoNum type="arabicPeriod"/>
            </a:pPr>
            <a:r>
              <a:rPr lang="en-US" sz="1290" kern="0" dirty="0">
                <a:effectLst/>
                <a:latin typeface="Calibri" panose="020F0502020204030204" pitchFamily="34" charset="0"/>
                <a:ea typeface="Calibri" panose="020F0502020204030204" pitchFamily="34" charset="0"/>
                <a:cs typeface="Calibri" panose="020F0502020204030204" pitchFamily="34" charset="0"/>
              </a:rPr>
              <a:t>Expert work with SQL</a:t>
            </a:r>
          </a:p>
          <a:p>
            <a:pPr marL="342900" marR="0" lvl="0" indent="-342900">
              <a:spcBef>
                <a:spcPts val="0"/>
              </a:spcBef>
              <a:spcAft>
                <a:spcPts val="0"/>
              </a:spcAft>
              <a:buFont typeface="+mj-lt"/>
              <a:buAutoNum type="arabicPeriod"/>
            </a:pPr>
            <a:endParaRPr lang="en-US" sz="129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290" kern="0" dirty="0">
                <a:effectLst/>
                <a:latin typeface="Calibri" panose="020F0502020204030204" pitchFamily="34" charset="0"/>
                <a:ea typeface="Calibri" panose="020F0502020204030204" pitchFamily="34" charset="0"/>
                <a:cs typeface="Calibri" panose="020F0502020204030204" pitchFamily="34" charset="0"/>
              </a:rPr>
              <a:t>Understanding Data warehousing architectures</a:t>
            </a:r>
            <a:endParaRPr lang="en-US" sz="129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sz="1290" kern="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mj-lt"/>
              <a:buAutoNum type="arabicPeriod"/>
            </a:pPr>
            <a:r>
              <a:rPr lang="en-US" sz="1290" kern="0" dirty="0">
                <a:effectLst/>
                <a:latin typeface="Calibri" panose="020F0502020204030204" pitchFamily="34" charset="0"/>
                <a:ea typeface="Calibri" panose="020F0502020204030204" pitchFamily="34" charset="0"/>
                <a:cs typeface="Calibri" panose="020F0502020204030204" pitchFamily="34" charset="0"/>
              </a:rPr>
              <a:t>Building a modern data warehouse</a:t>
            </a:r>
            <a:endParaRPr lang="en-US" sz="129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sz="1290" kern="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mj-lt"/>
              <a:buAutoNum type="arabicPeriod"/>
            </a:pPr>
            <a:r>
              <a:rPr lang="en-US" sz="1290" kern="0" dirty="0">
                <a:effectLst/>
                <a:latin typeface="Calibri" panose="020F0502020204030204" pitchFamily="34" charset="0"/>
                <a:ea typeface="Calibri" panose="020F0502020204030204" pitchFamily="34" charset="0"/>
                <a:cs typeface="Calibri" panose="020F0502020204030204" pitchFamily="34" charset="0"/>
              </a:rPr>
              <a:t>Dimensional Modeling and development</a:t>
            </a:r>
            <a:endParaRPr lang="en-US" sz="129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sz="1290" kern="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mj-lt"/>
              <a:buAutoNum type="arabicPeriod"/>
            </a:pPr>
            <a:r>
              <a:rPr lang="en-US" sz="1290" kern="0" dirty="0">
                <a:effectLst/>
                <a:latin typeface="Calibri" panose="020F0502020204030204" pitchFamily="34" charset="0"/>
                <a:ea typeface="Calibri" panose="020F0502020204030204" pitchFamily="34" charset="0"/>
                <a:cs typeface="Calibri" panose="020F0502020204030204" pitchFamily="34" charset="0"/>
              </a:rPr>
              <a:t>ETL Development</a:t>
            </a:r>
            <a:endParaRPr lang="en-US" sz="129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sz="1290" kern="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mj-lt"/>
              <a:buAutoNum type="arabicPeriod"/>
            </a:pPr>
            <a:r>
              <a:rPr lang="en-US" sz="1290" kern="0" dirty="0">
                <a:effectLst/>
                <a:latin typeface="Calibri" panose="020F0502020204030204" pitchFamily="34" charset="0"/>
                <a:ea typeface="Calibri" panose="020F0502020204030204" pitchFamily="34" charset="0"/>
                <a:cs typeface="Calibri" panose="020F0502020204030204" pitchFamily="34" charset="0"/>
              </a:rPr>
              <a:t>Business Intelligence</a:t>
            </a:r>
            <a:endParaRPr lang="en-US" sz="129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sz="1290" kern="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mj-lt"/>
              <a:buAutoNum type="arabicPeriod"/>
            </a:pPr>
            <a:r>
              <a:rPr lang="en-US" sz="1290" kern="0" dirty="0">
                <a:effectLst/>
                <a:latin typeface="Calibri" panose="020F0502020204030204" pitchFamily="34" charset="0"/>
                <a:ea typeface="Calibri" panose="020F0502020204030204" pitchFamily="34" charset="0"/>
                <a:cs typeface="Calibri" panose="020F0502020204030204" pitchFamily="34" charset="0"/>
              </a:rPr>
              <a:t>Big Data and the Data Warehouse</a:t>
            </a:r>
            <a:endParaRPr lang="en-US" sz="129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499D2E0-649A-E0CF-C6E2-5A96FD040C71}"/>
              </a:ext>
            </a:extLst>
          </p:cNvPr>
          <p:cNvSpPr txBox="1"/>
          <p:nvPr/>
        </p:nvSpPr>
        <p:spPr>
          <a:xfrm>
            <a:off x="7110739" y="2496790"/>
            <a:ext cx="4262111" cy="2987485"/>
          </a:xfrm>
          <a:prstGeom prst="rect">
            <a:avLst/>
          </a:prstGeom>
          <a:noFill/>
        </p:spPr>
        <p:txBody>
          <a:bodyPr wrap="square" rtlCol="0">
            <a:spAutoFit/>
          </a:bodyPr>
          <a:lstStyle/>
          <a:p>
            <a:pPr marR="0" defTabSz="420624">
              <a:lnSpc>
                <a:spcPct val="80000"/>
              </a:lnSpc>
              <a:spcBef>
                <a:spcPts val="200"/>
              </a:spcBef>
              <a:spcAft>
                <a:spcPts val="600"/>
              </a:spcAft>
            </a:pPr>
            <a:r>
              <a:rPr lang="en-US" sz="1600" b="1" dirty="0"/>
              <a:t>Course Outcomes</a:t>
            </a:r>
          </a:p>
          <a:p>
            <a:pPr marL="0" marR="0">
              <a:spcBef>
                <a:spcPts val="0"/>
              </a:spcBef>
              <a:spcAft>
                <a:spcPts val="0"/>
              </a:spcAft>
            </a:pPr>
            <a:r>
              <a:rPr lang="en-US" sz="1290" kern="100" dirty="0">
                <a:effectLst/>
                <a:latin typeface="Calibri" panose="020F0502020204030204" pitchFamily="34" charset="0"/>
                <a:ea typeface="Calibri" panose="020F0502020204030204" pitchFamily="34" charset="0"/>
                <a:cs typeface="Times New Roman" panose="02020603050405020304" pitchFamily="18" charset="0"/>
              </a:rPr>
              <a:t>96.70%</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defTabSz="420624">
              <a:lnSpc>
                <a:spcPct val="80000"/>
              </a:lnSpc>
              <a:spcBef>
                <a:spcPts val="200"/>
              </a:spcBef>
              <a:spcAft>
                <a:spcPts val="600"/>
              </a:spcAft>
            </a:pPr>
            <a:r>
              <a:rPr lang="en-US" sz="1600" b="1" dirty="0"/>
              <a:t>Final Project</a:t>
            </a:r>
          </a:p>
          <a:p>
            <a:pPr marL="0" marR="0">
              <a:spcBef>
                <a:spcPts val="0"/>
              </a:spcBef>
              <a:spcAft>
                <a:spcPts val="0"/>
              </a:spcAft>
            </a:pPr>
            <a:r>
              <a:rPr lang="en-US" sz="1290" kern="100" dirty="0">
                <a:effectLst/>
                <a:latin typeface="Calibri" panose="020F0502020204030204" pitchFamily="34" charset="0"/>
                <a:ea typeface="Calibri" panose="020F0502020204030204" pitchFamily="34" charset="0"/>
                <a:cs typeface="Times New Roman" panose="02020603050405020304" pitchFamily="18" charset="0"/>
              </a:rPr>
              <a:t>I created a data warehouse that facilitated corporate analysis across businesses and conducted a BI analysis of those businesses.</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R="0" defTabSz="420624">
              <a:lnSpc>
                <a:spcPct val="80000"/>
              </a:lnSpc>
              <a:spcBef>
                <a:spcPts val="200"/>
              </a:spcBef>
              <a:spcAft>
                <a:spcPts val="600"/>
              </a:spcAft>
            </a:pPr>
            <a:r>
              <a:rPr lang="en-US" sz="1600" b="1" dirty="0"/>
              <a:t>Tools and techniques used: </a:t>
            </a:r>
          </a:p>
          <a:p>
            <a:pPr marL="0" marR="0">
              <a:spcBef>
                <a:spcPts val="0"/>
              </a:spcBef>
              <a:spcAft>
                <a:spcPts val="0"/>
              </a:spcAft>
            </a:pPr>
            <a:r>
              <a:rPr lang="en-US" sz="1290" kern="100" dirty="0">
                <a:effectLst/>
                <a:latin typeface="Calibri" panose="020F0502020204030204" pitchFamily="34" charset="0"/>
                <a:ea typeface="Calibri" panose="020F0502020204030204" pitchFamily="34" charset="0"/>
                <a:cs typeface="Calibri" panose="020F0502020204030204" pitchFamily="34" charset="0"/>
              </a:rPr>
              <a:t>Data profiling, High level Dimensional Modeling, Detailed dimensional modeling, ETL (Extract, Transform, Load), Business Intelligence</a:t>
            </a:r>
            <a:endParaRPr lang="en-US" sz="129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6" name="Group 5">
            <a:extLst>
              <a:ext uri="{FF2B5EF4-FFF2-40B4-BE49-F238E27FC236}">
                <a16:creationId xmlns:a16="http://schemas.microsoft.com/office/drawing/2014/main" id="{01378D31-4698-F9F1-3823-8BE6546416DD}"/>
              </a:ext>
            </a:extLst>
          </p:cNvPr>
          <p:cNvGrpSpPr/>
          <p:nvPr/>
        </p:nvGrpSpPr>
        <p:grpSpPr>
          <a:xfrm>
            <a:off x="819150" y="6025187"/>
            <a:ext cx="4795899" cy="771250"/>
            <a:chOff x="1275588" y="5904463"/>
            <a:chExt cx="4795899" cy="838962"/>
          </a:xfrm>
        </p:grpSpPr>
        <p:sp>
          <p:nvSpPr>
            <p:cNvPr id="5" name="TextBox 4">
              <a:extLst>
                <a:ext uri="{FF2B5EF4-FFF2-40B4-BE49-F238E27FC236}">
                  <a16:creationId xmlns:a16="http://schemas.microsoft.com/office/drawing/2014/main" id="{6AB65C7C-7921-BF19-EBEC-4A8BB242E713}"/>
                </a:ext>
              </a:extLst>
            </p:cNvPr>
            <p:cNvSpPr txBox="1"/>
            <p:nvPr/>
          </p:nvSpPr>
          <p:spPr>
            <a:xfrm>
              <a:off x="2194079" y="6164056"/>
              <a:ext cx="3877408" cy="401758"/>
            </a:xfrm>
            <a:prstGeom prst="rect">
              <a:avLst/>
            </a:prstGeom>
            <a:solidFill>
              <a:schemeClr val="tx1"/>
            </a:solidFill>
          </p:spPr>
          <p:txBody>
            <a:bodyPr wrap="none" rtlCol="0">
              <a:spAutoFit/>
            </a:bodyPr>
            <a:lstStyle/>
            <a:p>
              <a:r>
                <a:rPr lang="en-US" sz="1800" u="sng" kern="1800" dirty="0">
                  <a:solidFill>
                    <a:srgbClr val="0000FF"/>
                  </a:solidFill>
                  <a:effectLst/>
                  <a:latin typeface="Calibri" panose="020F0502020204030204" pitchFamily="34" charset="0"/>
                  <a:ea typeface="Times New Roman" panose="02020603050405020304" pitchFamily="18" charset="0"/>
                  <a:hlinkClick r:id="rId2"/>
                </a:rPr>
                <a:t>Click here to view the course portfolio</a:t>
              </a:r>
              <a:r>
                <a:rPr lang="en-US" dirty="0">
                  <a:effectLst/>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02096F38-0006-33A0-E605-917D9041C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588" y="5904463"/>
              <a:ext cx="838962" cy="8389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9148265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D60A-7D7B-3B2D-6427-9FA814038E9E}"/>
              </a:ext>
            </a:extLst>
          </p:cNvPr>
          <p:cNvSpPr>
            <a:spLocks noGrp="1"/>
          </p:cNvSpPr>
          <p:nvPr>
            <p:ph type="title"/>
          </p:nvPr>
        </p:nvSpPr>
        <p:spPr>
          <a:xfrm>
            <a:off x="810000" y="447188"/>
            <a:ext cx="10571998" cy="970450"/>
          </a:xfrm>
        </p:spPr>
        <p:txBody>
          <a:bodyPr>
            <a:normAutofit/>
          </a:bodyPr>
          <a:lstStyle/>
          <a:p>
            <a:pPr marL="0" marR="0"/>
            <a:r>
              <a:rPr lang="en-US" sz="3400" b="1" dirty="0">
                <a:effectLst/>
                <a:latin typeface="Calibri" panose="020F0502020204030204" pitchFamily="34" charset="0"/>
                <a:ea typeface="Times New Roman" panose="02020603050405020304" pitchFamily="18" charset="0"/>
              </a:rPr>
              <a:t>IST 736 Text Mining</a:t>
            </a:r>
            <a:endParaRPr lang="en-US" sz="3400" b="1"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68076116-F519-217D-EBBC-42F52CAA7FA4}"/>
              </a:ext>
            </a:extLst>
          </p:cNvPr>
          <p:cNvSpPr>
            <a:spLocks/>
          </p:cNvSpPr>
          <p:nvPr/>
        </p:nvSpPr>
        <p:spPr>
          <a:xfrm>
            <a:off x="819150" y="2496790"/>
            <a:ext cx="4870886" cy="3828602"/>
          </a:xfrm>
          <a:prstGeom prst="rect">
            <a:avLst/>
          </a:prstGeom>
        </p:spPr>
        <p:txBody>
          <a:bodyPr>
            <a:normAutofit/>
          </a:bodyPr>
          <a:lstStyle/>
          <a:p>
            <a:pPr defTabSz="420624">
              <a:spcAft>
                <a:spcPts val="600"/>
              </a:spcAft>
            </a:pPr>
            <a:r>
              <a:rPr lang="en-US" sz="1400" b="1" dirty="0">
                <a:solidFill>
                  <a:schemeClr val="bg1"/>
                </a:solidFill>
              </a:rPr>
              <a:t>Lessons Learned</a:t>
            </a:r>
          </a:p>
          <a:p>
            <a:pPr marL="342900" marR="0" lvl="0" indent="-342900">
              <a:spcBef>
                <a:spcPts val="0"/>
              </a:spcBef>
              <a:spcAft>
                <a:spcPts val="0"/>
              </a:spcAft>
              <a:buFont typeface="+mj-lt"/>
              <a:buAutoNum type="arabicPeriod"/>
            </a:pPr>
            <a:r>
              <a:rPr lang="en-US" sz="129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Computational methods to find patters in large text corpora</a:t>
            </a:r>
          </a:p>
          <a:p>
            <a:pPr marL="342900" marR="0" lvl="0" indent="-342900">
              <a:spcBef>
                <a:spcPts val="0"/>
              </a:spcBef>
              <a:spcAft>
                <a:spcPts val="0"/>
              </a:spcAft>
              <a:buFont typeface="+mj-lt"/>
              <a:buAutoNum type="arabicPeriod"/>
            </a:pPr>
            <a:endParaRPr lang="en-US" sz="129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29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How to use Machine learning and Natural Language processing to process text corpora</a:t>
            </a:r>
            <a:endParaRPr lang="en-US" sz="129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sz="129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mj-lt"/>
              <a:buAutoNum type="arabicPeriod"/>
            </a:pPr>
            <a:r>
              <a:rPr lang="en-US" sz="129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How to use statistical design in analyzing text tokens</a:t>
            </a:r>
            <a:endParaRPr lang="en-US" sz="129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endParaRPr lang="en-US" sz="1400" dirty="0">
              <a:solidFill>
                <a:schemeClr val="bg1"/>
              </a:solidFill>
            </a:endParaRPr>
          </a:p>
        </p:txBody>
      </p:sp>
      <p:sp>
        <p:nvSpPr>
          <p:cNvPr id="4" name="TextBox 3">
            <a:extLst>
              <a:ext uri="{FF2B5EF4-FFF2-40B4-BE49-F238E27FC236}">
                <a16:creationId xmlns:a16="http://schemas.microsoft.com/office/drawing/2014/main" id="{8499D2E0-649A-E0CF-C6E2-5A96FD040C71}"/>
              </a:ext>
            </a:extLst>
          </p:cNvPr>
          <p:cNvSpPr txBox="1"/>
          <p:nvPr/>
        </p:nvSpPr>
        <p:spPr>
          <a:xfrm>
            <a:off x="7110739" y="2496790"/>
            <a:ext cx="4262111" cy="3159326"/>
          </a:xfrm>
          <a:prstGeom prst="rect">
            <a:avLst/>
          </a:prstGeom>
          <a:noFill/>
        </p:spPr>
        <p:txBody>
          <a:bodyPr wrap="square" rtlCol="0">
            <a:spAutoFit/>
          </a:bodyPr>
          <a:lstStyle/>
          <a:p>
            <a:pPr>
              <a:spcBef>
                <a:spcPts val="200"/>
              </a:spcBef>
            </a:pPr>
            <a:r>
              <a:rPr lang="en-US" sz="1400" b="1" dirty="0">
                <a:solidFill>
                  <a:schemeClr val="bg1"/>
                </a:solidFill>
              </a:rPr>
              <a:t>Course Outcomes</a:t>
            </a:r>
          </a:p>
          <a:p>
            <a:pPr marL="0" marR="0">
              <a:spcBef>
                <a:spcPts val="0"/>
              </a:spcBef>
              <a:spcAft>
                <a:spcPts val="0"/>
              </a:spcAft>
            </a:pPr>
            <a:r>
              <a:rPr lang="en-US" sz="129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84.60%</a:t>
            </a:r>
          </a:p>
          <a:p>
            <a:pPr marL="0" marR="0">
              <a:spcBef>
                <a:spcPts val="0"/>
              </a:spcBef>
              <a:spcAft>
                <a:spcPts val="0"/>
              </a:spcAf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R="0">
              <a:spcBef>
                <a:spcPts val="200"/>
              </a:spcBef>
              <a:spcAft>
                <a:spcPts val="0"/>
              </a:spcAft>
            </a:pPr>
            <a:r>
              <a:rPr lang="en-US" sz="1400" b="1" dirty="0">
                <a:solidFill>
                  <a:schemeClr val="bg1"/>
                </a:solidFill>
              </a:rPr>
              <a:t>Final Project</a:t>
            </a:r>
          </a:p>
          <a:p>
            <a:pPr marL="0" marR="0">
              <a:spcBef>
                <a:spcPts val="0"/>
              </a:spcBef>
              <a:spcAft>
                <a:spcPts val="0"/>
              </a:spcAft>
            </a:pPr>
            <a:r>
              <a:rPr lang="en-US" sz="129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analyzed public tweets in 2019 democratic presidential debates immediately after the debates. I leverage Twitter posts with public sentiment on policy issues, options, support and criticism of the positions taken by the candidates.</a:t>
            </a:r>
          </a:p>
          <a:p>
            <a:pPr marL="0" marR="0">
              <a:spcBef>
                <a:spcPts val="0"/>
              </a:spcBef>
              <a:spcAft>
                <a:spcPts val="0"/>
              </a:spcAft>
            </a:pPr>
            <a:r>
              <a:rPr lang="en-US" sz="1600" b="1" kern="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Bef>
                <a:spcPts val="200"/>
              </a:spcBef>
            </a:pPr>
            <a:r>
              <a:rPr lang="en-US" sz="1400" b="1" dirty="0">
                <a:solidFill>
                  <a:schemeClr val="bg1"/>
                </a:solidFill>
              </a:rPr>
              <a:t>Tools and techniques used: </a:t>
            </a:r>
          </a:p>
          <a:p>
            <a:pPr marL="0" marR="0">
              <a:spcBef>
                <a:spcPts val="0"/>
              </a:spcBef>
              <a:spcAft>
                <a:spcPts val="0"/>
              </a:spcAft>
            </a:pPr>
            <a:r>
              <a:rPr lang="en-US" sz="129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Machine Learning, Natural Language Processing, Statistics, Business Intelligence, information organization and access, social behavior analysis, digital humanities.</a:t>
            </a:r>
          </a:p>
          <a:p>
            <a:pPr>
              <a:spcBef>
                <a:spcPts val="200"/>
              </a:spcBef>
            </a:pPr>
            <a:endParaRPr lang="en-US" sz="1400" b="1" dirty="0">
              <a:solidFill>
                <a:schemeClr val="bg1"/>
              </a:solidFill>
            </a:endParaRPr>
          </a:p>
        </p:txBody>
      </p:sp>
      <p:grpSp>
        <p:nvGrpSpPr>
          <p:cNvPr id="6" name="Group 5">
            <a:extLst>
              <a:ext uri="{FF2B5EF4-FFF2-40B4-BE49-F238E27FC236}">
                <a16:creationId xmlns:a16="http://schemas.microsoft.com/office/drawing/2014/main" id="{01378D31-4698-F9F1-3823-8BE6546416DD}"/>
              </a:ext>
            </a:extLst>
          </p:cNvPr>
          <p:cNvGrpSpPr/>
          <p:nvPr/>
        </p:nvGrpSpPr>
        <p:grpSpPr>
          <a:xfrm>
            <a:off x="810000" y="6025187"/>
            <a:ext cx="4424002" cy="771249"/>
            <a:chOff x="1275588" y="5904463"/>
            <a:chExt cx="4424002" cy="838962"/>
          </a:xfrm>
          <a:solidFill>
            <a:schemeClr val="bg1"/>
          </a:solidFill>
        </p:grpSpPr>
        <p:sp>
          <p:nvSpPr>
            <p:cNvPr id="5" name="TextBox 4">
              <a:extLst>
                <a:ext uri="{FF2B5EF4-FFF2-40B4-BE49-F238E27FC236}">
                  <a16:creationId xmlns:a16="http://schemas.microsoft.com/office/drawing/2014/main" id="{6AB65C7C-7921-BF19-EBEC-4A8BB242E713}"/>
                </a:ext>
              </a:extLst>
            </p:cNvPr>
            <p:cNvSpPr txBox="1"/>
            <p:nvPr/>
          </p:nvSpPr>
          <p:spPr>
            <a:xfrm>
              <a:off x="2194079" y="6164056"/>
              <a:ext cx="3505511" cy="401758"/>
            </a:xfrm>
            <a:prstGeom prst="rect">
              <a:avLst/>
            </a:prstGeom>
            <a:grpFill/>
          </p:spPr>
          <p:txBody>
            <a:bodyPr wrap="none" rtlCol="0">
              <a:spAutoFit/>
            </a:bodyPr>
            <a:lstStyle/>
            <a:p>
              <a:pPr marL="0" marR="0">
                <a:spcBef>
                  <a:spcPts val="0"/>
                </a:spcBef>
                <a:spcAft>
                  <a:spcPts val="0"/>
                </a:spcAft>
              </a:pPr>
              <a:r>
                <a:rPr lang="en-US" sz="1800" u="sng" kern="1800" dirty="0">
                  <a:solidFill>
                    <a:srgbClr val="0000FF"/>
                  </a:solidFill>
                  <a:effectLst/>
                  <a:latin typeface="Calibri" panose="020F0502020204030204" pitchFamily="34" charset="0"/>
                  <a:ea typeface="Times New Roman" panose="02020603050405020304" pitchFamily="18" charset="0"/>
                  <a:hlinkClick r:id="rId2"/>
                </a:rPr>
                <a:t>Click here to view course portfolio</a:t>
              </a:r>
              <a:r>
                <a:rPr lang="en-US" dirty="0">
                  <a:effectLst/>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02096F38-0006-33A0-E605-917D9041C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588" y="5904463"/>
              <a:ext cx="838962" cy="838962"/>
            </a:xfrm>
            <a:prstGeom prst="rect">
              <a:avLst/>
            </a:prstGeom>
            <a:grpFill/>
          </p:spPr>
        </p:pic>
      </p:grpSp>
    </p:spTree>
    <p:extLst>
      <p:ext uri="{BB962C8B-B14F-4D97-AF65-F5344CB8AC3E}">
        <p14:creationId xmlns:p14="http://schemas.microsoft.com/office/powerpoint/2010/main" val="3401976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315D60A-7D7B-3B2D-6427-9FA814038E9E}"/>
              </a:ext>
            </a:extLst>
          </p:cNvPr>
          <p:cNvSpPr>
            <a:spLocks noGrp="1"/>
          </p:cNvSpPr>
          <p:nvPr>
            <p:ph type="title"/>
          </p:nvPr>
        </p:nvSpPr>
        <p:spPr>
          <a:xfrm>
            <a:off x="810000" y="447188"/>
            <a:ext cx="10571998" cy="970450"/>
          </a:xfrm>
        </p:spPr>
        <p:txBody>
          <a:bodyPr>
            <a:normAutofit/>
          </a:bodyPr>
          <a:lstStyle/>
          <a:p>
            <a:pPr marL="0" marR="0"/>
            <a:r>
              <a:rPr lang="en-US" sz="3400" b="1" dirty="0">
                <a:effectLst/>
                <a:latin typeface="Calibri" panose="020F0502020204030204" pitchFamily="34" charset="0"/>
                <a:ea typeface="Times New Roman" panose="02020603050405020304" pitchFamily="18" charset="0"/>
              </a:rPr>
              <a:t>IST 769 Advanced Database Management</a:t>
            </a:r>
            <a:endParaRPr lang="en-US" sz="3400" b="1"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68076116-F519-217D-EBBC-42F52CAA7FA4}"/>
              </a:ext>
            </a:extLst>
          </p:cNvPr>
          <p:cNvSpPr>
            <a:spLocks/>
          </p:cNvSpPr>
          <p:nvPr/>
        </p:nvSpPr>
        <p:spPr>
          <a:xfrm>
            <a:off x="819150" y="2496790"/>
            <a:ext cx="4870886" cy="3356464"/>
          </a:xfrm>
          <a:prstGeom prst="rect">
            <a:avLst/>
          </a:prstGeom>
        </p:spPr>
        <p:txBody>
          <a:bodyPr>
            <a:normAutofit/>
          </a:bodyPr>
          <a:lstStyle/>
          <a:p>
            <a:pPr defTabSz="420624">
              <a:spcAft>
                <a:spcPts val="600"/>
              </a:spcAft>
            </a:pPr>
            <a:r>
              <a:rPr lang="en-US" sz="1400" b="1" kern="1200" dirty="0">
                <a:solidFill>
                  <a:schemeClr val="tx1"/>
                </a:solidFill>
                <a:latin typeface="+mn-lt"/>
                <a:ea typeface="+mn-ea"/>
                <a:cs typeface="+mn-cs"/>
              </a:rPr>
              <a:t>Lessons Learned</a:t>
            </a:r>
          </a:p>
          <a:p>
            <a:pPr marL="342900" marR="0" lvl="0" indent="-342900">
              <a:spcBef>
                <a:spcPts val="0"/>
              </a:spcBef>
              <a:spcAft>
                <a:spcPts val="0"/>
              </a:spcAft>
              <a:buFont typeface="+mj-lt"/>
              <a:buAutoNum type="arabicPeriod"/>
            </a:pPr>
            <a:r>
              <a:rPr lang="en-US" sz="1290" kern="100" dirty="0">
                <a:effectLst/>
                <a:latin typeface="Calibri" panose="020F0502020204030204" pitchFamily="34" charset="0"/>
                <a:ea typeface="Calibri" panose="020F0502020204030204" pitchFamily="34" charset="0"/>
                <a:cs typeface="Calibri" panose="020F0502020204030204" pitchFamily="34" charset="0"/>
              </a:rPr>
              <a:t>How to work with relational, document, key-value, columnar, and streaming database systems through the lens of CAP theorem.</a:t>
            </a:r>
          </a:p>
          <a:p>
            <a:pPr marL="342900" marR="0" lvl="0" indent="-342900">
              <a:spcBef>
                <a:spcPts val="0"/>
              </a:spcBef>
              <a:spcAft>
                <a:spcPts val="0"/>
              </a:spcAft>
              <a:buFont typeface="+mj-lt"/>
              <a:buAutoNum type="arabicPeriod"/>
            </a:pPr>
            <a:endParaRPr lang="en-US" sz="129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290" kern="100" dirty="0">
                <a:effectLst/>
                <a:latin typeface="Calibri" panose="020F0502020204030204" pitchFamily="34" charset="0"/>
                <a:ea typeface="Calibri" panose="020F0502020204030204" pitchFamily="34" charset="0"/>
                <a:cs typeface="Calibri" panose="020F0502020204030204" pitchFamily="34" charset="0"/>
              </a:rPr>
              <a:t>Working with relational, Hadoop and NoSQL databases.</a:t>
            </a:r>
            <a:endParaRPr lang="en-US" sz="129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499D2E0-649A-E0CF-C6E2-5A96FD040C71}"/>
              </a:ext>
            </a:extLst>
          </p:cNvPr>
          <p:cNvSpPr txBox="1"/>
          <p:nvPr/>
        </p:nvSpPr>
        <p:spPr>
          <a:xfrm>
            <a:off x="7110739" y="2496790"/>
            <a:ext cx="4262111" cy="2536592"/>
          </a:xfrm>
          <a:prstGeom prst="rect">
            <a:avLst/>
          </a:prstGeom>
          <a:noFill/>
        </p:spPr>
        <p:txBody>
          <a:bodyPr wrap="square" rtlCol="0">
            <a:spAutoFit/>
          </a:bodyPr>
          <a:lstStyle/>
          <a:p>
            <a:pPr marR="0" defTabSz="420624">
              <a:spcBef>
                <a:spcPts val="200"/>
              </a:spcBef>
              <a:spcAft>
                <a:spcPts val="600"/>
              </a:spcAft>
            </a:pPr>
            <a:r>
              <a:rPr lang="en-US" sz="1400" b="1" dirty="0"/>
              <a:t>Course Outcomes</a:t>
            </a:r>
          </a:p>
          <a:p>
            <a:pPr marL="0" marR="0">
              <a:spcBef>
                <a:spcPts val="0"/>
              </a:spcBef>
              <a:spcAft>
                <a:spcPts val="0"/>
              </a:spcAft>
            </a:pPr>
            <a:r>
              <a:rPr lang="en-US" sz="1290" kern="100" dirty="0">
                <a:effectLst/>
                <a:latin typeface="Calibri" panose="020F0502020204030204" pitchFamily="34" charset="0"/>
                <a:ea typeface="Calibri" panose="020F0502020204030204" pitchFamily="34" charset="0"/>
                <a:cs typeface="Times New Roman" panose="02020603050405020304" pitchFamily="18" charset="0"/>
              </a:rPr>
              <a:t>87.50%</a:t>
            </a:r>
          </a:p>
          <a:p>
            <a:pPr marL="0" marR="0">
              <a:spcBef>
                <a:spcPts val="0"/>
              </a:spcBef>
              <a:spcAft>
                <a:spcPts val="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defTabSz="420624">
              <a:spcBef>
                <a:spcPts val="200"/>
              </a:spcBef>
              <a:spcAft>
                <a:spcPts val="600"/>
              </a:spcAft>
            </a:pPr>
            <a:r>
              <a:rPr lang="en-US" sz="1400" b="1" dirty="0"/>
              <a:t>Final Project</a:t>
            </a:r>
          </a:p>
          <a:p>
            <a:pPr marL="0" marR="0">
              <a:spcBef>
                <a:spcPts val="0"/>
              </a:spcBef>
              <a:spcAft>
                <a:spcPts val="0"/>
              </a:spcAft>
            </a:pPr>
            <a:r>
              <a:rPr lang="en-US" sz="1290" kern="100" dirty="0">
                <a:effectLst/>
                <a:latin typeface="Calibri" panose="020F0502020204030204" pitchFamily="34" charset="0"/>
                <a:ea typeface="Calibri" panose="020F0502020204030204" pitchFamily="34" charset="0"/>
                <a:cs typeface="Times New Roman" panose="02020603050405020304" pitchFamily="18" charset="0"/>
              </a:rPr>
              <a:t>Hands-on work writing SQL and NoSQL variants for Streaming (Kafka), document (Mongo), columnar (Cassandra), relational (SQL) database systems. </a:t>
            </a:r>
          </a:p>
          <a:p>
            <a:pPr marL="0" marR="0">
              <a:spcBef>
                <a:spcPts val="0"/>
              </a:spcBef>
              <a:spcAft>
                <a:spcPts val="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R="0" defTabSz="420624">
              <a:spcBef>
                <a:spcPts val="200"/>
              </a:spcBef>
              <a:spcAft>
                <a:spcPts val="600"/>
              </a:spcAft>
            </a:pPr>
            <a:r>
              <a:rPr lang="en-US" sz="1400" b="1" dirty="0"/>
              <a:t>Tools and techniques used:</a:t>
            </a:r>
          </a:p>
          <a:p>
            <a:pPr marL="0" marR="0">
              <a:spcBef>
                <a:spcPts val="0"/>
              </a:spcBef>
              <a:spcAft>
                <a:spcPts val="0"/>
              </a:spcAft>
            </a:pPr>
            <a:r>
              <a:rPr lang="en-US" sz="1290" kern="100" dirty="0">
                <a:effectLst/>
                <a:latin typeface="Calibri" panose="020F0502020204030204" pitchFamily="34" charset="0"/>
                <a:ea typeface="Calibri" panose="020F0502020204030204" pitchFamily="34" charset="0"/>
                <a:cs typeface="Times New Roman" panose="02020603050405020304" pitchFamily="18" charset="0"/>
              </a:rPr>
              <a:t>Kafka, Cassandra, Hadoop, Mongo, SQL, CAP Theorem</a:t>
            </a:r>
          </a:p>
        </p:txBody>
      </p:sp>
      <p:grpSp>
        <p:nvGrpSpPr>
          <p:cNvPr id="6" name="Group 5">
            <a:extLst>
              <a:ext uri="{FF2B5EF4-FFF2-40B4-BE49-F238E27FC236}">
                <a16:creationId xmlns:a16="http://schemas.microsoft.com/office/drawing/2014/main" id="{01378D31-4698-F9F1-3823-8BE6546416DD}"/>
              </a:ext>
            </a:extLst>
          </p:cNvPr>
          <p:cNvGrpSpPr/>
          <p:nvPr/>
        </p:nvGrpSpPr>
        <p:grpSpPr>
          <a:xfrm>
            <a:off x="819150" y="6025187"/>
            <a:ext cx="4424002" cy="771250"/>
            <a:chOff x="1275588" y="5904463"/>
            <a:chExt cx="4424002" cy="838962"/>
          </a:xfrm>
        </p:grpSpPr>
        <p:sp>
          <p:nvSpPr>
            <p:cNvPr id="5" name="TextBox 4">
              <a:extLst>
                <a:ext uri="{FF2B5EF4-FFF2-40B4-BE49-F238E27FC236}">
                  <a16:creationId xmlns:a16="http://schemas.microsoft.com/office/drawing/2014/main" id="{6AB65C7C-7921-BF19-EBEC-4A8BB242E713}"/>
                </a:ext>
              </a:extLst>
            </p:cNvPr>
            <p:cNvSpPr txBox="1"/>
            <p:nvPr/>
          </p:nvSpPr>
          <p:spPr>
            <a:xfrm>
              <a:off x="2194079" y="6164056"/>
              <a:ext cx="3505511" cy="401758"/>
            </a:xfrm>
            <a:prstGeom prst="rect">
              <a:avLst/>
            </a:prstGeom>
            <a:solidFill>
              <a:schemeClr val="tx1"/>
            </a:solidFill>
          </p:spPr>
          <p:txBody>
            <a:bodyPr wrap="none" rtlCol="0">
              <a:spAutoFit/>
            </a:bodyPr>
            <a:lstStyle/>
            <a:p>
              <a:r>
                <a:rPr lang="en-US" sz="1800" u="sng" kern="1800" dirty="0">
                  <a:solidFill>
                    <a:srgbClr val="0000FF"/>
                  </a:solidFill>
                  <a:effectLst/>
                  <a:latin typeface="Calibri" panose="020F0502020204030204" pitchFamily="34" charset="0"/>
                  <a:ea typeface="Times New Roman" panose="02020603050405020304" pitchFamily="18" charset="0"/>
                  <a:hlinkClick r:id="rId2"/>
                </a:rPr>
                <a:t>Click here to view course portfolio</a:t>
              </a:r>
              <a:r>
                <a:rPr lang="en-US" dirty="0">
                  <a:effectLst/>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02096F38-0006-33A0-E605-917D9041C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588" y="5904463"/>
              <a:ext cx="838962" cy="8389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7116308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D60A-7D7B-3B2D-6427-9FA814038E9E}"/>
              </a:ext>
            </a:extLst>
          </p:cNvPr>
          <p:cNvSpPr>
            <a:spLocks noGrp="1"/>
          </p:cNvSpPr>
          <p:nvPr>
            <p:ph type="title"/>
          </p:nvPr>
        </p:nvSpPr>
        <p:spPr>
          <a:xfrm>
            <a:off x="810000" y="447188"/>
            <a:ext cx="10571998" cy="970450"/>
          </a:xfrm>
        </p:spPr>
        <p:txBody>
          <a:bodyPr>
            <a:normAutofit/>
          </a:bodyPr>
          <a:lstStyle/>
          <a:p>
            <a:pPr marL="0" marR="0"/>
            <a:r>
              <a:rPr lang="en-US" sz="3400" b="1" kern="1800" dirty="0">
                <a:effectLst/>
                <a:latin typeface="Calibri" panose="020F0502020204030204" pitchFamily="34" charset="0"/>
                <a:ea typeface="Times New Roman" panose="02020603050405020304" pitchFamily="18" charset="0"/>
              </a:rPr>
              <a:t>IST 652 Scripting for Data Analysis</a:t>
            </a:r>
            <a:r>
              <a:rPr lang="en-US" sz="3400" dirty="0">
                <a:effectLst/>
              </a:rPr>
              <a:t> </a:t>
            </a:r>
            <a:endParaRPr lang="en-US" sz="3400" b="1"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68076116-F519-217D-EBBC-42F52CAA7FA4}"/>
              </a:ext>
            </a:extLst>
          </p:cNvPr>
          <p:cNvSpPr>
            <a:spLocks/>
          </p:cNvSpPr>
          <p:nvPr/>
        </p:nvSpPr>
        <p:spPr>
          <a:xfrm>
            <a:off x="819150" y="2496790"/>
            <a:ext cx="4870886" cy="3828602"/>
          </a:xfrm>
          <a:prstGeom prst="rect">
            <a:avLst/>
          </a:prstGeom>
        </p:spPr>
        <p:txBody>
          <a:bodyPr>
            <a:normAutofit/>
          </a:bodyPr>
          <a:lstStyle/>
          <a:p>
            <a:pPr defTabSz="420624">
              <a:spcAft>
                <a:spcPts val="600"/>
              </a:spcAft>
            </a:pPr>
            <a:r>
              <a:rPr lang="en-US" sz="1400" b="1" dirty="0">
                <a:solidFill>
                  <a:schemeClr val="bg1"/>
                </a:solidFill>
              </a:rPr>
              <a:t>Lessons Learned</a:t>
            </a:r>
          </a:p>
          <a:p>
            <a:pPr marL="342900" marR="0" lvl="0" indent="-342900">
              <a:spcBef>
                <a:spcPts val="0"/>
              </a:spcBef>
              <a:spcAft>
                <a:spcPts val="0"/>
              </a:spcAft>
              <a:buFont typeface="+mj-lt"/>
              <a:buAutoNum type="arabicPeriod"/>
            </a:pPr>
            <a:r>
              <a:rPr lang="en-US" sz="129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How to work with Structured, Semi-structured and unstructured data</a:t>
            </a:r>
          </a:p>
          <a:p>
            <a:pPr marL="342900" marR="0" lvl="0" indent="-342900">
              <a:spcBef>
                <a:spcPts val="0"/>
              </a:spcBef>
              <a:spcAft>
                <a:spcPts val="0"/>
              </a:spcAft>
              <a:buFont typeface="+mj-lt"/>
              <a:buAutoNum type="arabicPeriod"/>
            </a:pPr>
            <a:endParaRPr lang="en-US" sz="129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29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How to handle and process structured numeric text data from spreadsheets and databases</a:t>
            </a:r>
          </a:p>
          <a:p>
            <a:pPr marL="342900" marR="0" lvl="0" indent="-342900">
              <a:spcBef>
                <a:spcPts val="0"/>
              </a:spcBef>
              <a:spcAft>
                <a:spcPts val="0"/>
              </a:spcAft>
              <a:buFont typeface="+mj-lt"/>
              <a:buAutoNum type="arabicPeriod"/>
            </a:pPr>
            <a:endParaRPr lang="en-US" sz="129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29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How to use data obtained through standard data exchange formats such as HTML or XML from web pages or JSON from web-based APIs</a:t>
            </a:r>
          </a:p>
          <a:p>
            <a:pPr marL="342900" marR="0" lvl="0" indent="-342900">
              <a:spcBef>
                <a:spcPts val="0"/>
              </a:spcBef>
              <a:spcAft>
                <a:spcPts val="0"/>
              </a:spcAft>
              <a:buFont typeface="+mj-lt"/>
              <a:buAutoNum type="arabicPeriod"/>
            </a:pPr>
            <a:endParaRPr lang="en-US" sz="129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29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How to use data obtained by pattern matching from text or log files.</a:t>
            </a:r>
          </a:p>
          <a:p>
            <a:pPr>
              <a:spcAft>
                <a:spcPts val="600"/>
              </a:spcAft>
            </a:pPr>
            <a:endParaRPr lang="en-US" sz="1200" dirty="0">
              <a:solidFill>
                <a:schemeClr val="bg1"/>
              </a:solidFill>
            </a:endParaRPr>
          </a:p>
        </p:txBody>
      </p:sp>
      <p:sp>
        <p:nvSpPr>
          <p:cNvPr id="4" name="TextBox 3">
            <a:extLst>
              <a:ext uri="{FF2B5EF4-FFF2-40B4-BE49-F238E27FC236}">
                <a16:creationId xmlns:a16="http://schemas.microsoft.com/office/drawing/2014/main" id="{8499D2E0-649A-E0CF-C6E2-5A96FD040C71}"/>
              </a:ext>
            </a:extLst>
          </p:cNvPr>
          <p:cNvSpPr txBox="1"/>
          <p:nvPr/>
        </p:nvSpPr>
        <p:spPr>
          <a:xfrm>
            <a:off x="7110739" y="2496790"/>
            <a:ext cx="4262111" cy="4314001"/>
          </a:xfrm>
          <a:prstGeom prst="rect">
            <a:avLst/>
          </a:prstGeom>
          <a:noFill/>
        </p:spPr>
        <p:txBody>
          <a:bodyPr wrap="square" rtlCol="0">
            <a:spAutoFit/>
          </a:bodyPr>
          <a:lstStyle/>
          <a:p>
            <a:pPr marR="0" defTabSz="420624">
              <a:spcBef>
                <a:spcPts val="200"/>
              </a:spcBef>
              <a:spcAft>
                <a:spcPts val="600"/>
              </a:spcAft>
            </a:pPr>
            <a:r>
              <a:rPr lang="en-US" sz="1400" b="1" dirty="0">
                <a:solidFill>
                  <a:schemeClr val="bg1"/>
                </a:solidFill>
              </a:rPr>
              <a:t>Course Outcomes</a:t>
            </a:r>
          </a:p>
          <a:p>
            <a:pPr marL="0" marR="0">
              <a:spcBef>
                <a:spcPts val="0"/>
              </a:spcBef>
              <a:spcAft>
                <a:spcPts val="0"/>
              </a:spcAft>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94.80%</a:t>
            </a: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defTabSz="420624">
              <a:spcBef>
                <a:spcPts val="200"/>
              </a:spcBef>
              <a:spcAft>
                <a:spcPts val="600"/>
              </a:spcAft>
            </a:pPr>
            <a:r>
              <a:rPr lang="en-US" sz="1400" b="1" dirty="0">
                <a:solidFill>
                  <a:schemeClr val="bg1"/>
                </a:solidFill>
              </a:rPr>
              <a:t>Final Project: Analysis of Tweeter Data: </a:t>
            </a:r>
          </a:p>
          <a:p>
            <a:pPr marL="0" marR="0">
              <a:spcBef>
                <a:spcPts val="0"/>
              </a:spcBef>
              <a:spcAft>
                <a:spcPts val="0"/>
              </a:spcAft>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analyzed tweets based on the "#</a:t>
            </a:r>
            <a:r>
              <a:rPr lang="en-US"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KarenStrikesAgain</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hashtag. I logged into the twitter API and searched for tweets based on the "</a:t>
            </a:r>
            <a:r>
              <a:rPr lang="en-US"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karen</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meme as a search term. I collected raw tweets and placed them into a neat pandas </a:t>
            </a:r>
            <a:r>
              <a:rPr lang="en-US"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dataframe</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then summarized the top 20 tweets based on location and date of tweets. I further performed analysis of the tweets over time, breaking down the tweets by years, months, weeks and hours. I answered questions such as when and where the tweets surged or waned and provided visualizations using pandas </a:t>
            </a:r>
            <a:r>
              <a:rPr lang="en-US"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plotly</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to demonstrate this. Also provided sentiment analysis of the tweets which turned out to be mostly negative - only 5% of the </a:t>
            </a:r>
            <a:r>
              <a:rPr lang="en-US"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KarenStrikesAgain</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had a positive connotation.</a:t>
            </a:r>
          </a:p>
          <a:p>
            <a:pPr marL="228600" marR="0">
              <a:spcBef>
                <a:spcPts val="0"/>
              </a:spcBef>
              <a:spcAft>
                <a:spcPts val="0"/>
              </a:spcAft>
            </a:pPr>
            <a:r>
              <a:rPr lang="en-US" sz="1200" b="1" kern="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R="0" defTabSz="420624">
              <a:spcBef>
                <a:spcPts val="200"/>
              </a:spcBef>
              <a:spcAft>
                <a:spcPts val="600"/>
              </a:spcAft>
            </a:pPr>
            <a:r>
              <a:rPr lang="en-US" sz="1400" b="1" dirty="0">
                <a:solidFill>
                  <a:schemeClr val="bg1"/>
                </a:solidFill>
              </a:rPr>
              <a:t>Tools and techniques used:</a:t>
            </a:r>
          </a:p>
          <a:p>
            <a:pPr marL="0" marR="0">
              <a:spcBef>
                <a:spcPts val="0"/>
              </a:spcBef>
              <a:spcAft>
                <a:spcPts val="0"/>
              </a:spcAft>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Python programming, pandas, </a:t>
            </a:r>
            <a:r>
              <a:rPr lang="en-US"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plotly</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matplotlib, </a:t>
            </a:r>
            <a:r>
              <a:rPr lang="en-US"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seabon,sentiment</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analysis, text mining with NLTK, parts of speech tagging, working with csv, data prep before analysis.</a:t>
            </a:r>
          </a:p>
        </p:txBody>
      </p:sp>
      <p:grpSp>
        <p:nvGrpSpPr>
          <p:cNvPr id="6" name="Group 5">
            <a:extLst>
              <a:ext uri="{FF2B5EF4-FFF2-40B4-BE49-F238E27FC236}">
                <a16:creationId xmlns:a16="http://schemas.microsoft.com/office/drawing/2014/main" id="{01378D31-4698-F9F1-3823-8BE6546416DD}"/>
              </a:ext>
            </a:extLst>
          </p:cNvPr>
          <p:cNvGrpSpPr/>
          <p:nvPr/>
        </p:nvGrpSpPr>
        <p:grpSpPr>
          <a:xfrm>
            <a:off x="810000" y="6025187"/>
            <a:ext cx="4424002" cy="771249"/>
            <a:chOff x="1275588" y="5904463"/>
            <a:chExt cx="4424002" cy="838962"/>
          </a:xfrm>
          <a:solidFill>
            <a:schemeClr val="bg1"/>
          </a:solidFill>
        </p:grpSpPr>
        <p:sp>
          <p:nvSpPr>
            <p:cNvPr id="5" name="TextBox 4">
              <a:extLst>
                <a:ext uri="{FF2B5EF4-FFF2-40B4-BE49-F238E27FC236}">
                  <a16:creationId xmlns:a16="http://schemas.microsoft.com/office/drawing/2014/main" id="{6AB65C7C-7921-BF19-EBEC-4A8BB242E713}"/>
                </a:ext>
              </a:extLst>
            </p:cNvPr>
            <p:cNvSpPr txBox="1"/>
            <p:nvPr/>
          </p:nvSpPr>
          <p:spPr>
            <a:xfrm>
              <a:off x="2194079" y="6164056"/>
              <a:ext cx="3505511" cy="401758"/>
            </a:xfrm>
            <a:prstGeom prst="rect">
              <a:avLst/>
            </a:prstGeom>
            <a:grpFill/>
          </p:spPr>
          <p:txBody>
            <a:bodyPr wrap="none" rtlCol="0">
              <a:spAutoFit/>
            </a:bodyPr>
            <a:lstStyle/>
            <a:p>
              <a:pPr marL="0" marR="0">
                <a:spcBef>
                  <a:spcPts val="0"/>
                </a:spcBef>
                <a:spcAft>
                  <a:spcPts val="0"/>
                </a:spcAft>
              </a:pPr>
              <a:r>
                <a:rPr lang="en-US" sz="1800" u="sng" kern="1800" dirty="0">
                  <a:solidFill>
                    <a:srgbClr val="0000FF"/>
                  </a:solidFill>
                  <a:effectLst/>
                  <a:latin typeface="Calibri" panose="020F0502020204030204" pitchFamily="34" charset="0"/>
                  <a:ea typeface="Times New Roman" panose="02020603050405020304" pitchFamily="18" charset="0"/>
                  <a:hlinkClick r:id="rId2"/>
                </a:rPr>
                <a:t>Click here to view course portfolio</a:t>
              </a:r>
              <a:r>
                <a:rPr lang="en-US" dirty="0">
                  <a:effectLst/>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02096F38-0006-33A0-E605-917D9041C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588" y="5904463"/>
              <a:ext cx="838962" cy="838962"/>
            </a:xfrm>
            <a:prstGeom prst="rect">
              <a:avLst/>
            </a:prstGeom>
            <a:grpFill/>
          </p:spPr>
        </p:pic>
      </p:grpSp>
    </p:spTree>
    <p:extLst>
      <p:ext uri="{BB962C8B-B14F-4D97-AF65-F5344CB8AC3E}">
        <p14:creationId xmlns:p14="http://schemas.microsoft.com/office/powerpoint/2010/main" val="2722872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90</TotalTime>
  <Words>1508</Words>
  <Application>Microsoft Macintosh PowerPoint</Application>
  <PresentationFormat>Widescreen</PresentationFormat>
  <Paragraphs>177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Symbol</vt:lpstr>
      <vt:lpstr>Times New Roman</vt:lpstr>
      <vt:lpstr>Wingdings 2</vt:lpstr>
      <vt:lpstr>Quotable</vt:lpstr>
      <vt:lpstr>MS-ADS Project Portfolio</vt:lpstr>
      <vt:lpstr>IST 659 Data Admin Concepts &amp; Database Management</vt:lpstr>
      <vt:lpstr>IST 687 Applied Data Science</vt:lpstr>
      <vt:lpstr> IST 707 Data Analytics</vt:lpstr>
      <vt:lpstr>IST 772 Quantitative Reasoning in Data Science</vt:lpstr>
      <vt:lpstr>IST 722 Data Warehouse</vt:lpstr>
      <vt:lpstr>IST 736 Text Mining</vt:lpstr>
      <vt:lpstr>IST 769 Advanced Database Management</vt:lpstr>
      <vt:lpstr>IST 652 Scripting for Data Analysis </vt:lpstr>
      <vt:lpstr>IST 664 Natural Language Processing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MS-ADS Project Portfolio</dc:title>
  <dc:creator>OBONGO OMONDI</dc:creator>
  <cp:lastModifiedBy>OBONGO OMONDI</cp:lastModifiedBy>
  <cp:revision>8</cp:revision>
  <dcterms:created xsi:type="dcterms:W3CDTF">2024-03-10T08:20:15Z</dcterms:created>
  <dcterms:modified xsi:type="dcterms:W3CDTF">2024-03-10T09:50:17Z</dcterms:modified>
</cp:coreProperties>
</file>