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87" r:id="rId5"/>
    <p:sldId id="288" r:id="rId6"/>
    <p:sldId id="299" r:id="rId7"/>
    <p:sldId id="290" r:id="rId8"/>
    <p:sldId id="293" r:id="rId9"/>
    <p:sldId id="302" r:id="rId10"/>
    <p:sldId id="298" r:id="rId11"/>
    <p:sldId id="301" r:id="rId12"/>
    <p:sldId id="304" r:id="rId13"/>
    <p:sldId id="305" r:id="rId14"/>
    <p:sldId id="303" r:id="rId15"/>
    <p:sldId id="286" r:id="rId1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 autoAdjust="0"/>
    <p:restoredTop sz="89085" autoAdjust="0"/>
  </p:normalViewPr>
  <p:slideViewPr>
    <p:cSldViewPr>
      <p:cViewPr varScale="1">
        <p:scale>
          <a:sx n="65" d="100"/>
          <a:sy n="65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sv-SE"/>
  <c:chart>
    <c:title>
      <c:layout/>
    </c:title>
    <c:view3D>
      <c:rotX val="40"/>
      <c:perspective val="0"/>
    </c:view3D>
    <c:plotArea>
      <c:layout>
        <c:manualLayout>
          <c:layoutTarget val="inner"/>
          <c:xMode val="edge"/>
          <c:yMode val="edge"/>
          <c:x val="0"/>
          <c:y val="0.11359827304195688"/>
          <c:w val="0.62000578971746156"/>
          <c:h val="0.747115143215793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Effort</c:v>
                </c:pt>
              </c:strCache>
            </c:strRef>
          </c:tx>
          <c:explosion val="13"/>
          <c:dLbls>
            <c:showPercent val="1"/>
            <c:showLeaderLines val="1"/>
          </c:dLbls>
          <c:cat>
            <c:strRef>
              <c:f>Sheet1!$A$2:$A$8</c:f>
              <c:strCache>
                <c:ptCount val="7"/>
                <c:pt idx="0">
                  <c:v>Management - 275 (10%)</c:v>
                </c:pt>
                <c:pt idx="1">
                  <c:v>Prj. Initiation - 30 (1%)</c:v>
                </c:pt>
                <c:pt idx="2">
                  <c:v>Req. Refinement - 25 (1%)</c:v>
                </c:pt>
                <c:pt idx="3">
                  <c:v>A&amp;D - 200 (7%)</c:v>
                </c:pt>
                <c:pt idx="4">
                  <c:v>Implement - 1350 (48%)</c:v>
                </c:pt>
                <c:pt idx="5">
                  <c:v>Test - 500 (18%)</c:v>
                </c:pt>
                <c:pt idx="6">
                  <c:v>Training - 420 (15%)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275</c:v>
                </c:pt>
                <c:pt idx="1">
                  <c:v>30</c:v>
                </c:pt>
                <c:pt idx="2">
                  <c:v>25</c:v>
                </c:pt>
                <c:pt idx="3">
                  <c:v>200</c:v>
                </c:pt>
                <c:pt idx="4" formatCode="#,##0">
                  <c:v>1350</c:v>
                </c:pt>
                <c:pt idx="5">
                  <c:v>500</c:v>
                </c:pt>
                <c:pt idx="6">
                  <c:v>420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61730803870104467"/>
          <c:y val="0.24526398874053804"/>
          <c:w val="0.36145013123359582"/>
          <c:h val="0.46929076800182584"/>
        </c:manualLayout>
      </c:layout>
    </c:legend>
    <c:plotVisOnly val="1"/>
  </c:chart>
  <c:txPr>
    <a:bodyPr/>
    <a:lstStyle/>
    <a:p>
      <a:pPr>
        <a:defRPr sz="1800"/>
      </a:pPr>
      <a:endParaRPr lang="sv-SE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sv-SE"/>
  <c:chart>
    <c:plotArea>
      <c:layout>
        <c:manualLayout>
          <c:layoutTarget val="inner"/>
          <c:xMode val="edge"/>
          <c:yMode val="edge"/>
          <c:x val="7.7277510450082632E-2"/>
          <c:y val="5.3279489911870696E-2"/>
          <c:w val="0.72559285992028777"/>
          <c:h val="0.81574661569261608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Scheduled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I 1</c:v>
                </c:pt>
                <c:pt idx="1">
                  <c:v>I 2</c:v>
                </c:pt>
                <c:pt idx="2">
                  <c:v>I 3</c:v>
                </c:pt>
                <c:pt idx="3">
                  <c:v>I 4</c:v>
                </c:pt>
                <c:pt idx="4">
                  <c:v>I 5</c:v>
                </c:pt>
                <c:pt idx="5">
                  <c:v>I 6</c:v>
                </c:pt>
                <c:pt idx="6">
                  <c:v>I 7</c:v>
                </c:pt>
                <c:pt idx="7">
                  <c:v>I 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20</c:v>
                </c:pt>
                <c:pt idx="4">
                  <c:v>30</c:v>
                </c:pt>
                <c:pt idx="5">
                  <c:v>50</c:v>
                </c:pt>
                <c:pt idx="6">
                  <c:v>65</c:v>
                </c:pt>
                <c:pt idx="7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I 1</c:v>
                </c:pt>
                <c:pt idx="1">
                  <c:v>I 2</c:v>
                </c:pt>
                <c:pt idx="2">
                  <c:v>I 3</c:v>
                </c:pt>
                <c:pt idx="3">
                  <c:v>I 4</c:v>
                </c:pt>
                <c:pt idx="4">
                  <c:v>I 5</c:v>
                </c:pt>
                <c:pt idx="5">
                  <c:v>I 6</c:v>
                </c:pt>
                <c:pt idx="6">
                  <c:v>I 7</c:v>
                </c:pt>
                <c:pt idx="7">
                  <c:v>I 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25</c:v>
                </c:pt>
                <c:pt idx="6">
                  <c:v>61</c:v>
                </c:pt>
              </c:numCache>
            </c:numRef>
          </c:val>
        </c:ser>
        <c:marker val="1"/>
        <c:axId val="97345920"/>
        <c:axId val="97347456"/>
      </c:lineChart>
      <c:catAx>
        <c:axId val="97345920"/>
        <c:scaling>
          <c:orientation val="minMax"/>
        </c:scaling>
        <c:axPos val="b"/>
        <c:tickLblPos val="nextTo"/>
        <c:crossAx val="97347456"/>
        <c:crosses val="autoZero"/>
        <c:auto val="1"/>
        <c:lblAlgn val="ctr"/>
        <c:lblOffset val="100"/>
      </c:catAx>
      <c:valAx>
        <c:axId val="97347456"/>
        <c:scaling>
          <c:orientation val="minMax"/>
        </c:scaling>
        <c:axPos val="l"/>
        <c:majorGridlines/>
        <c:numFmt formatCode="General" sourceLinked="1"/>
        <c:tickLblPos val="nextTo"/>
        <c:crossAx val="9734592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sv-SE"/>
    </a:p>
  </c:tx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0.15888</cdr:x>
      <cdr:y>0.8871</cdr:y>
    </cdr:from>
    <cdr:to>
      <cdr:x>0.78159</cdr:x>
      <cdr:y>0.97179</cdr:y>
    </cdr:to>
    <cdr:sp macro="" textlink="">
      <cdr:nvSpPr>
        <cdr:cNvPr id="2" name="TextBox 5"/>
        <cdr:cNvSpPr txBox="1"/>
      </cdr:nvSpPr>
      <cdr:spPr>
        <a:xfrm xmlns:a="http://schemas.openxmlformats.org/drawingml/2006/main">
          <a:off x="1295412" y="4191015"/>
          <a:ext cx="5077224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fr-FR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ysClr val="windowText" lastClr="000000"/>
              </a:solidFill>
              <a:latin typeface="Arial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ysClr val="windowText" lastClr="000000"/>
              </a:solidFill>
              <a:latin typeface="Arial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ysClr val="windowText" lastClr="000000"/>
              </a:solidFill>
              <a:latin typeface="Arial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ysClr val="windowText" lastClr="000000"/>
              </a:solidFill>
              <a:latin typeface="Arial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ysClr val="windowText" lastClr="000000"/>
              </a:solidFill>
              <a:latin typeface="Arial" charset="0"/>
            </a:defRPr>
          </a:lvl5pPr>
          <a:lvl6pPr marL="2286000" algn="l" defTabSz="914400" rtl="0" eaLnBrk="1" latinLnBrk="0" hangingPunct="1">
            <a:defRPr kern="1200">
              <a:solidFill>
                <a:sysClr val="windowText" lastClr="000000"/>
              </a:solidFill>
              <a:latin typeface="Arial" charset="0"/>
            </a:defRPr>
          </a:lvl6pPr>
          <a:lvl7pPr marL="2743200" algn="l" defTabSz="914400" rtl="0" eaLnBrk="1" latinLnBrk="0" hangingPunct="1">
            <a:defRPr kern="1200">
              <a:solidFill>
                <a:sysClr val="windowText" lastClr="000000"/>
              </a:solidFill>
              <a:latin typeface="Arial" charset="0"/>
            </a:defRPr>
          </a:lvl7pPr>
          <a:lvl8pPr marL="3200400" algn="l" defTabSz="914400" rtl="0" eaLnBrk="1" latinLnBrk="0" hangingPunct="1">
            <a:defRPr kern="1200">
              <a:solidFill>
                <a:sysClr val="windowText" lastClr="000000"/>
              </a:solidFill>
              <a:latin typeface="Arial" charset="0"/>
            </a:defRPr>
          </a:lvl8pPr>
          <a:lvl9pPr marL="3657600" algn="l" defTabSz="914400" rtl="0" eaLnBrk="1" latinLnBrk="0" hangingPunct="1">
            <a:defRPr kern="1200">
              <a:solidFill>
                <a:sysClr val="windowText" lastClr="000000"/>
              </a:solidFill>
              <a:latin typeface="Arial" charset="0"/>
            </a:defRPr>
          </a:lvl9pPr>
        </a:lstStyle>
        <a:p xmlns:a="http://schemas.openxmlformats.org/drawingml/2006/main">
          <a:r>
            <a:rPr lang="en-US" sz="2000" b="1" dirty="0" smtClean="0"/>
            <a:t>Total project efforts: 2,800 person hours</a:t>
          </a:r>
          <a:endParaRPr lang="en-US" sz="2000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50E23B8-D023-498D-BC0B-0A5B8448B537}" type="datetimeFigureOut">
              <a:rPr lang="en-US"/>
              <a:pPr>
                <a:defRPr/>
              </a:pPr>
              <a:t>4/26/2010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2360349-99E7-44AE-B86D-8BFA5E768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9175E8-77F6-43ED-8C8B-FC2C7A9F6B80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3FB449-B818-4899-BCB7-59F50BF6EF49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D568E6-B411-4A6D-98BF-626C6BC80389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46E33AF-9BD0-4FB6-9336-C2A288BD37FF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008916-6187-410B-B453-C91A6333EFEA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02B92-35E7-4B7B-92D7-7E7CF77CB24C}" type="datetimeFigureOut">
              <a:rPr lang="fr-FR"/>
              <a:pPr>
                <a:defRPr/>
              </a:pPr>
              <a:t>26/04/2010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633D-EDBC-4F1E-9763-4E36B2BF9D1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C7D9F-FFDF-4FF9-9075-6E0A726C1EDC}" type="datetimeFigureOut">
              <a:rPr lang="fr-FR"/>
              <a:pPr>
                <a:defRPr/>
              </a:pPr>
              <a:t>26/04/2010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15063-19E4-47D9-A17E-8F70119FECC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B6C7E-7C57-47E5-A30E-E7CA16288513}" type="datetimeFigureOut">
              <a:rPr lang="fr-FR"/>
              <a:pPr>
                <a:defRPr/>
              </a:pPr>
              <a:t>26/04/2010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7DD61-79B3-482D-A35E-C7894F7B4BD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974ED-2CCC-400A-9A04-A231BD289205}" type="datetimeFigureOut">
              <a:rPr lang="fr-FR"/>
              <a:pPr>
                <a:defRPr/>
              </a:pPr>
              <a:t>26/04/2010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5572C-8D78-4DB2-B57C-21DB8D6389C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8D97B-9E76-4758-9CE9-609EBFA2A7C2}" type="datetimeFigureOut">
              <a:rPr lang="fr-FR"/>
              <a:pPr>
                <a:defRPr/>
              </a:pPr>
              <a:t>26/04/2010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351E8-94A4-4AE9-B364-71720D0E23A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F583F-4516-4696-A1B0-AF60729E1CEA}" type="datetimeFigureOut">
              <a:rPr lang="fr-FR"/>
              <a:pPr>
                <a:defRPr/>
              </a:pPr>
              <a:t>26/04/2010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B84B3-6730-40CE-8AEF-06B06D0187E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0F4A6-9454-4179-9A48-CAEEEA8F3042}" type="datetimeFigureOut">
              <a:rPr lang="fr-FR"/>
              <a:pPr>
                <a:defRPr/>
              </a:pPr>
              <a:t>26/04/2010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F437E-68B4-4A0E-890F-C3816A5272F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EFAA-6F27-4B5B-8AD4-461BE122F9B9}" type="datetimeFigureOut">
              <a:rPr lang="fr-FR"/>
              <a:pPr>
                <a:defRPr/>
              </a:pPr>
              <a:t>26/04/2010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9C182-BF41-4B24-975E-6E9FE858E59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835B0-211D-41FC-A04A-EE39A5CCE83C}" type="datetimeFigureOut">
              <a:rPr lang="fr-FR"/>
              <a:pPr>
                <a:defRPr/>
              </a:pPr>
              <a:t>26/04/2010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F9C38-3389-47A0-9CE5-D099E3A1803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9CFA5-ECC3-48AE-B34B-52A3D3BFF66E}" type="datetimeFigureOut">
              <a:rPr lang="fr-FR"/>
              <a:pPr>
                <a:defRPr/>
              </a:pPr>
              <a:t>26/04/2010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7ABCD-C79D-44B1-AF2C-BB95817E932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A3198-EE0F-4FAA-89D6-9D579CE02DE4}" type="datetimeFigureOut">
              <a:rPr lang="fr-FR"/>
              <a:pPr>
                <a:defRPr/>
              </a:pPr>
              <a:t>26/04/2010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95B77-78A6-4E81-85F8-11C3A6B23E8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D276579-F43C-44AC-910E-DDE67BB30A2C}" type="datetimeFigureOut">
              <a:rPr lang="fr-FR"/>
              <a:pPr>
                <a:defRPr/>
              </a:pPr>
              <a:t>26/04/2010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FE62394-E07C-4BD5-A89C-02D0DAC00B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rac6.assembla.com/apollogroup/repor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rac6.assembla.com/apollogroup/repor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crp.dnsalias.net/apollo/Incident.aspx?Action=Creat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2743200" y="1828800"/>
            <a:ext cx="6019800" cy="1285875"/>
          </a:xfrm>
        </p:spPr>
        <p:txBody>
          <a:bodyPr/>
          <a:lstStyle/>
          <a:p>
            <a:pPr algn="r" eaLnBrk="1" hangingPunct="1"/>
            <a:r>
              <a:rPr lang="en-US" sz="4800" dirty="0" smtClean="0">
                <a:solidFill>
                  <a:schemeClr val="bg1"/>
                </a:solidFill>
              </a:rPr>
              <a:t>Volunteers’ Management System</a:t>
            </a:r>
            <a:endParaRPr lang="fr-CA" sz="4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447800" y="3429000"/>
            <a:ext cx="6391275" cy="614363"/>
          </a:xfrm>
        </p:spPr>
        <p:txBody>
          <a:bodyPr/>
          <a:lstStyle/>
          <a:p>
            <a:pPr algn="r" eaLnBrk="1" hangingPunct="1"/>
            <a:r>
              <a:rPr lang="en-CA" sz="3600" dirty="0" smtClean="0">
                <a:solidFill>
                  <a:schemeClr val="bg1"/>
                </a:solidFill>
              </a:rPr>
              <a:t>Apollo Group</a:t>
            </a:r>
          </a:p>
          <a:p>
            <a:pPr algn="r" eaLnBrk="1" hangingPunct="1"/>
            <a:r>
              <a:rPr lang="en-CA" sz="3600" dirty="0" smtClean="0">
                <a:solidFill>
                  <a:schemeClr val="bg1"/>
                </a:solidFill>
              </a:rPr>
              <a:t>IT University of Gothenburg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8633D-EDBC-4F1E-9763-4E36B2BF9D19}" type="slidenum">
              <a:rPr lang="fr-CA" smtClean="0"/>
              <a:pPr>
                <a:defRPr/>
              </a:pPr>
              <a:t>1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Status Summary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Schedule </a:t>
            </a:r>
            <a:r>
              <a:rPr lang="en-US" sz="2400" dirty="0" smtClean="0"/>
              <a:t>performance indicators</a:t>
            </a:r>
            <a:r>
              <a:rPr lang="en-US" sz="2400" dirty="0" smtClean="0"/>
              <a:t>:</a:t>
            </a:r>
          </a:p>
          <a:p>
            <a:pPr lvl="1" eaLnBrk="1" hangingPunct="1"/>
            <a:r>
              <a:rPr lang="en-US" sz="2000" dirty="0" smtClean="0"/>
              <a:t>SPI &lt; 60%  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60 %&lt;= SPI &lt; 85%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SPI &gt;= 85% 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b="1" i="1" u="sng" dirty="0" smtClean="0"/>
          </a:p>
          <a:p>
            <a:pPr lvl="1" eaLnBrk="1" hangingPunct="1"/>
            <a:endParaRPr lang="en-US" sz="2000" b="1" i="1" u="sng" dirty="0" smtClean="0"/>
          </a:p>
          <a:p>
            <a:pPr lvl="1" eaLnBrk="1" hangingPunct="1"/>
            <a:r>
              <a:rPr lang="en-US" sz="2000" b="1" i="1" u="sng" dirty="0" smtClean="0"/>
              <a:t>Project’s  </a:t>
            </a:r>
            <a:r>
              <a:rPr lang="en-US" sz="2000" b="1" i="1" u="sng" dirty="0" smtClean="0"/>
              <a:t>schedule indicator  </a:t>
            </a:r>
            <a:br>
              <a:rPr lang="en-US" sz="2000" b="1" i="1" u="sng" dirty="0" smtClean="0"/>
            </a:br>
            <a:r>
              <a:rPr lang="en-US" sz="2000" b="1" i="1" u="sng" dirty="0" smtClean="0"/>
              <a:t>till Monday 26 of April shows: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10</a:t>
            </a:fld>
            <a:endParaRPr lang="fr-CA" dirty="0"/>
          </a:p>
        </p:txBody>
      </p:sp>
      <p:sp>
        <p:nvSpPr>
          <p:cNvPr id="6" name="Rounded Rectangle 5"/>
          <p:cNvSpPr/>
          <p:nvPr/>
        </p:nvSpPr>
        <p:spPr>
          <a:xfrm>
            <a:off x="3657600" y="2438400"/>
            <a:ext cx="1066800" cy="3810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57600" y="3200400"/>
            <a:ext cx="1066800" cy="381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657600" y="3962400"/>
            <a:ext cx="1066800" cy="381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57800" y="5638800"/>
            <a:ext cx="1066800" cy="381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53200" y="563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87%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Future Plans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883150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9 May</a:t>
            </a:r>
            <a:r>
              <a:rPr lang="en-US" sz="2400" dirty="0" smtClean="0"/>
              <a:t>: Beta release, part of user supporting materials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b="1" dirty="0" smtClean="0"/>
              <a:t>19 May</a:t>
            </a:r>
            <a:r>
              <a:rPr lang="en-US" sz="2400" dirty="0" smtClean="0"/>
              <a:t>: Final release, all of user supporting materials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And </a:t>
            </a:r>
            <a:r>
              <a:rPr lang="en-US" sz="2400" b="1" dirty="0" smtClean="0"/>
              <a:t>quality and managerial reports </a:t>
            </a:r>
            <a:r>
              <a:rPr lang="en-US" sz="2400" dirty="0" smtClean="0"/>
              <a:t>for all iterations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11</a:t>
            </a:fld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883150"/>
          </a:xfrm>
        </p:spPr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Unavailability  of Rational tools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J2ME and mobile technologies problems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Detecting the location from the mobile device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Capturing a video and photo from the mobile device</a:t>
            </a:r>
            <a:endParaRPr lang="en-US" sz="2000" dirty="0" smtClean="0">
              <a:hlinkClick r:id="rId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12</a:t>
            </a:fld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Defect Tracking System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883150"/>
          </a:xfrm>
        </p:spPr>
        <p:txBody>
          <a:bodyPr/>
          <a:lstStyle/>
          <a:p>
            <a:pPr eaLnBrk="1" hangingPunct="1">
              <a:buNone/>
            </a:pPr>
            <a:endParaRPr lang="en-US" sz="2400" dirty="0" smtClean="0">
              <a:hlinkClick r:id="rId4"/>
            </a:endParaRPr>
          </a:p>
          <a:p>
            <a:pPr eaLnBrk="1" hangingPunct="1">
              <a:buNone/>
            </a:pPr>
            <a:r>
              <a:rPr lang="en-US" sz="2400" dirty="0" smtClean="0">
                <a:hlinkClick r:id="rId4"/>
              </a:rPr>
              <a:t>http://trac6.assembla.com/apollogroup/report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13</a:t>
            </a:fld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VMS in action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883150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 smtClean="0"/>
              <a:t>VMS Portal</a:t>
            </a:r>
          </a:p>
          <a:p>
            <a:pPr eaLnBrk="1" hangingPunct="1">
              <a:buNone/>
            </a:pPr>
            <a:endParaRPr lang="en-US" sz="2400" dirty="0" smtClean="0">
              <a:hlinkClick r:id="rId4"/>
            </a:endParaRPr>
          </a:p>
          <a:p>
            <a:pPr eaLnBrk="1" hangingPunct="1"/>
            <a:r>
              <a:rPr lang="en-US" sz="2400" dirty="0" smtClean="0">
                <a:hlinkClick r:id="rId4"/>
              </a:rPr>
              <a:t>http://licrp.dnsalias.net/apollo/Incident.aspx?Action=Create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>
              <a:buNone/>
            </a:pPr>
            <a:r>
              <a:rPr lang="en-US" sz="2400" dirty="0" smtClean="0"/>
              <a:t>Mobile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14</a:t>
            </a:fld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idx="1"/>
          </p:nvPr>
        </p:nvSpPr>
        <p:spPr>
          <a:xfrm>
            <a:off x="254000" y="1752600"/>
            <a:ext cx="8636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 i="1" u="sng" smtClean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50" y="26289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15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CA" smtClean="0">
                <a:solidFill>
                  <a:schemeClr val="bg1"/>
                </a:solidFill>
              </a:rPr>
              <a:t>Apollo Group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US" sz="2800" smtClean="0"/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Abdollah Tabareh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Gilana Ramezani 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Abdullah Arslan 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Waseem Soomro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Shobha B C 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Mustafa Al-Zubaidi 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Tigran Harutyunyan </a:t>
            </a:r>
          </a:p>
          <a:p>
            <a:pPr eaLnBrk="1" hangingPunct="1">
              <a:buFont typeface="Arial" charset="0"/>
              <a:buNone/>
            </a:pPr>
            <a:endParaRPr lang="fr-CA" sz="2800" smtClean="0"/>
          </a:p>
        </p:txBody>
      </p:sp>
      <p:pic>
        <p:nvPicPr>
          <p:cNvPr id="3076" name="Picture 5" descr="group pictur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3300" y="1600200"/>
            <a:ext cx="56007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2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CA" dirty="0" smtClean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Background</a:t>
            </a:r>
          </a:p>
          <a:p>
            <a:pPr eaLnBrk="1" hangingPunct="1"/>
            <a:r>
              <a:rPr lang="en-US" sz="2400" dirty="0" smtClean="0"/>
              <a:t>Initial Estimation</a:t>
            </a:r>
          </a:p>
          <a:p>
            <a:pPr eaLnBrk="1" hangingPunct="1"/>
            <a:r>
              <a:rPr lang="en-US" sz="2400" dirty="0" smtClean="0"/>
              <a:t>Baseline Schedule</a:t>
            </a:r>
          </a:p>
          <a:p>
            <a:pPr eaLnBrk="1" hangingPunct="1"/>
            <a:r>
              <a:rPr lang="en-US" sz="2400" dirty="0" smtClean="0"/>
              <a:t>Project Status</a:t>
            </a:r>
          </a:p>
          <a:p>
            <a:pPr eaLnBrk="1" hangingPunct="1"/>
            <a:r>
              <a:rPr lang="en-US" sz="2400" dirty="0" smtClean="0"/>
              <a:t>Future Plans</a:t>
            </a:r>
          </a:p>
          <a:p>
            <a:pPr eaLnBrk="1" hangingPunct="1"/>
            <a:r>
              <a:rPr lang="en-US" sz="2400" dirty="0" smtClean="0"/>
              <a:t>Problems</a:t>
            </a:r>
          </a:p>
          <a:p>
            <a:pPr eaLnBrk="1" hangingPunct="1"/>
            <a:r>
              <a:rPr lang="en-US" sz="2400" dirty="0" smtClean="0"/>
              <a:t>Defect Tracking System</a:t>
            </a:r>
          </a:p>
          <a:p>
            <a:pPr eaLnBrk="1" hangingPunct="1"/>
            <a:r>
              <a:rPr lang="en-US" sz="2400" dirty="0" smtClean="0"/>
              <a:t>VMS in action</a:t>
            </a:r>
          </a:p>
          <a:p>
            <a:pPr eaLnBrk="1" hangingPunct="1"/>
            <a:r>
              <a:rPr lang="en-US" sz="2400" dirty="0" smtClean="0"/>
              <a:t>Q&amp;A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3</a:t>
            </a:fld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CA" smtClean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2800" b="1" dirty="0" smtClean="0"/>
              <a:t>Volunteer Management System </a:t>
            </a:r>
          </a:p>
          <a:p>
            <a:pPr algn="ctr" eaLnBrk="1" hangingPunct="1"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Request the citizens for the help</a:t>
            </a:r>
          </a:p>
          <a:p>
            <a:pPr eaLnBrk="1" hangingPunct="1"/>
            <a:r>
              <a:rPr lang="en-US" sz="2400" dirty="0" smtClean="0"/>
              <a:t>Allow citizens to help with their stuff</a:t>
            </a:r>
          </a:p>
          <a:p>
            <a:pPr eaLnBrk="1" hangingPunct="1"/>
            <a:r>
              <a:rPr lang="en-US" sz="2400" dirty="0" smtClean="0"/>
              <a:t>Allow crisis manager to organize citizens </a:t>
            </a:r>
          </a:p>
          <a:p>
            <a:pPr eaLnBrk="1" hangingPunct="1"/>
            <a:r>
              <a:rPr lang="en-US" sz="2400" dirty="0" smtClean="0"/>
              <a:t>Allow to resolve the crisis with the help of the citizens</a:t>
            </a:r>
          </a:p>
          <a:p>
            <a:pPr eaLnBrk="1" hangingPunct="1"/>
            <a:r>
              <a:rPr lang="en-US" sz="2400" dirty="0" smtClean="0"/>
              <a:t>The users are crisis managers and citizens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4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4738" y="3086100"/>
            <a:ext cx="890587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79825" y="822325"/>
            <a:ext cx="5464175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1"/>
          <p:cNvSpPr>
            <a:spLocks noGrp="1" noChangeArrowheads="1"/>
          </p:cNvSpPr>
          <p:nvPr>
            <p:ph type="title"/>
          </p:nvPr>
        </p:nvSpPr>
        <p:spPr>
          <a:xfrm>
            <a:off x="182563" y="479425"/>
            <a:ext cx="5143500" cy="1068388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700" b="1" i="1" smtClean="0">
                <a:solidFill>
                  <a:srgbClr val="000000"/>
                </a:solidFill>
                <a:cs typeface="Times New Roman" pitchFamily="18" charset="0"/>
              </a:rPr>
              <a:t>Overall perspective</a:t>
            </a:r>
          </a:p>
        </p:txBody>
      </p:sp>
      <p:pic>
        <p:nvPicPr>
          <p:cNvPr id="6149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3725" y="2451100"/>
            <a:ext cx="781050" cy="104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58100" y="5554663"/>
            <a:ext cx="4857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2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32738" y="1714500"/>
            <a:ext cx="617537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2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51425" y="5418138"/>
            <a:ext cx="6175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16" descr="E:\RESOURCES\Images\icopacks\all\people_vista\user group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86500" y="3908425"/>
            <a:ext cx="48577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14900" y="3565525"/>
            <a:ext cx="617538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01000" y="3703638"/>
            <a:ext cx="617538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2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32438" y="4525963"/>
            <a:ext cx="61753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7" name="Picture 2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61138" y="3017838"/>
            <a:ext cx="61753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8" name="Picture 2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46938" y="4732338"/>
            <a:ext cx="20478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9" name="Picture 2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286500" y="1096963"/>
            <a:ext cx="2063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0" name="Picture 2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03738" y="2125663"/>
            <a:ext cx="20478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1" name="Picture 4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07075" y="2854325"/>
            <a:ext cx="504825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2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29400" y="1825625"/>
            <a:ext cx="377825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163" name="Group 54"/>
          <p:cNvGrpSpPr>
            <a:grpSpLocks/>
          </p:cNvGrpSpPr>
          <p:nvPr/>
        </p:nvGrpSpPr>
        <p:grpSpPr bwMode="auto">
          <a:xfrm>
            <a:off x="4297363" y="3086100"/>
            <a:ext cx="754062" cy="711200"/>
            <a:chOff x="4775200" y="3429000"/>
            <a:chExt cx="838200" cy="790575"/>
          </a:xfrm>
        </p:grpSpPr>
        <p:pic>
          <p:nvPicPr>
            <p:cNvPr id="6180" name="Picture 3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775200" y="3657600"/>
              <a:ext cx="419100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81" name="Picture 34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5080000" y="3429000"/>
              <a:ext cx="533400" cy="538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164" name="Group 53"/>
          <p:cNvGrpSpPr>
            <a:grpSpLocks/>
          </p:cNvGrpSpPr>
          <p:nvPr/>
        </p:nvGrpSpPr>
        <p:grpSpPr bwMode="auto">
          <a:xfrm>
            <a:off x="8001000" y="2536825"/>
            <a:ext cx="827088" cy="1028700"/>
            <a:chOff x="8890000" y="2819400"/>
            <a:chExt cx="918594" cy="1143000"/>
          </a:xfrm>
        </p:grpSpPr>
        <p:pic>
          <p:nvPicPr>
            <p:cNvPr id="6177" name="Picture 41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8890000" y="3276600"/>
              <a:ext cx="56197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78" name="Picture 5" descr="E:\RESOURCES\Images\icopacks\1263728138_medical_pot_pills.png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9194800" y="33528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79" name="Picture 35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9271000" y="2819400"/>
              <a:ext cx="537594" cy="5528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165" name="Group 60"/>
          <p:cNvGrpSpPr>
            <a:grpSpLocks/>
          </p:cNvGrpSpPr>
          <p:nvPr/>
        </p:nvGrpSpPr>
        <p:grpSpPr bwMode="auto">
          <a:xfrm>
            <a:off x="6080125" y="5597525"/>
            <a:ext cx="1081088" cy="1054100"/>
            <a:chOff x="6756400" y="6219825"/>
            <a:chExt cx="1199841" cy="1171575"/>
          </a:xfrm>
        </p:grpSpPr>
        <p:pic>
          <p:nvPicPr>
            <p:cNvPr id="6174" name="Picture 41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908800" y="6219825"/>
              <a:ext cx="56197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75" name="Picture 33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7289800" y="6705600"/>
              <a:ext cx="666441" cy="380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76" name="Picture 36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6756400" y="6781800"/>
              <a:ext cx="64315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166" name="Picture 2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40263" y="2332038"/>
            <a:ext cx="61753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7" name="Picture 26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5807075" y="1235075"/>
            <a:ext cx="54768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8" name="Picture 24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6629400" y="4868863"/>
            <a:ext cx="61753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9" name="Picture 3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354763" y="1235075"/>
            <a:ext cx="23177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0" name="Picture 3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503738" y="2193925"/>
            <a:ext cx="2317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1" name="Picture 3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246938" y="4800600"/>
            <a:ext cx="2317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2" name="Picture 2" descr="C:\Users\MainUser\AppData\Local\Microsoft\Windows\Temporary Internet Files\Content.IE5\9T7H6NYY\MCj04413100000[1]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1981200" y="3429000"/>
            <a:ext cx="2468563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Cloud 40"/>
          <p:cNvSpPr/>
          <p:nvPr/>
        </p:nvSpPr>
        <p:spPr>
          <a:xfrm>
            <a:off x="2209800" y="2362200"/>
            <a:ext cx="16764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VMS</a:t>
            </a:r>
            <a:endParaRPr lang="en-US" b="1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B84B3-6730-40CE-8AEF-06B06D0187E6}" type="slidenum">
              <a:rPr lang="fr-CA" smtClean="0"/>
              <a:pPr>
                <a:defRPr/>
              </a:pPr>
              <a:t>5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Chart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6</a:t>
            </a:fld>
            <a:endParaRPr lang="fr-CA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457200" y="1676400"/>
          <a:ext cx="81534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CA" dirty="0" smtClean="0">
                <a:solidFill>
                  <a:schemeClr val="bg1"/>
                </a:solidFill>
              </a:rPr>
              <a:t>Baseline Schedule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7</a:t>
            </a:fld>
            <a:endParaRPr lang="fr-CA" dirty="0"/>
          </a:p>
        </p:txBody>
      </p:sp>
      <p:pic>
        <p:nvPicPr>
          <p:cNvPr id="2867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1676400"/>
            <a:ext cx="898185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Status of Deliverables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b="1" dirty="0" smtClean="0"/>
              <a:t>Due date: 28 April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8</a:t>
            </a:fld>
            <a:endParaRPr lang="fr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2514600"/>
          <a:ext cx="81534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sv-SE" dirty="0" smtClean="0"/>
                        <a:t>Planed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smtClean="0"/>
                        <a:t>Status</a:t>
                      </a:r>
                      <a:endParaRPr lang="sv-SE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sv-SE" dirty="0" smtClean="0"/>
                        <a:t>Project management plan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Completed</a:t>
                      </a:r>
                      <a:endParaRPr lang="sv-SE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sv-SE" dirty="0" smtClean="0"/>
                        <a:t>QA plan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Completed</a:t>
                      </a:r>
                      <a:endParaRPr lang="sv-SE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sv-SE" dirty="0" smtClean="0"/>
                        <a:t>SAD and SDD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Completed</a:t>
                      </a:r>
                      <a:endParaRPr lang="sv-SE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sv-SE" dirty="0" smtClean="0"/>
                        <a:t>65%  of functionality developed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61% is completed</a:t>
                      </a:r>
                      <a:endParaRPr lang="sv-SE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sv-SE" dirty="0" smtClean="0"/>
                        <a:t>65% of functionality tested 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???</a:t>
                      </a:r>
                      <a:endParaRPr lang="sv-SE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sv-SE" dirty="0" smtClean="0"/>
                        <a:t>100% of test cases ???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???</a:t>
                      </a:r>
                      <a:endParaRPr lang="sv-SE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smtClean="0"/>
                        <a:t>1st draft of the User guideline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In progress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Development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9</a:t>
            </a:fld>
            <a:endParaRPr lang="fr-CA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82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%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7239000" y="5867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Iterations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2249</TotalTime>
  <Words>286</Words>
  <Application>Microsoft Office PowerPoint</Application>
  <PresentationFormat>On-screen Show (4:3)</PresentationFormat>
  <Paragraphs>128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Thème Office</vt:lpstr>
      <vt:lpstr>Volunteers’ Management System</vt:lpstr>
      <vt:lpstr>Apollo Group</vt:lpstr>
      <vt:lpstr>Agenda</vt:lpstr>
      <vt:lpstr>Background</vt:lpstr>
      <vt:lpstr>Overall perspective</vt:lpstr>
      <vt:lpstr>Chart</vt:lpstr>
      <vt:lpstr>Baseline Schedule</vt:lpstr>
      <vt:lpstr>Status of Deliverables</vt:lpstr>
      <vt:lpstr>Development progress</vt:lpstr>
      <vt:lpstr>Status Summary</vt:lpstr>
      <vt:lpstr>Future Plans</vt:lpstr>
      <vt:lpstr>Problems</vt:lpstr>
      <vt:lpstr>Defect Tracking System</vt:lpstr>
      <vt:lpstr>VMS in action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Volunteer’s Management System</dc:title>
  <dc:creator>Tabareh</dc:creator>
  <cp:lastModifiedBy>tiko</cp:lastModifiedBy>
  <cp:revision>212</cp:revision>
  <dcterms:created xsi:type="dcterms:W3CDTF">2010-01-18T11:56:39Z</dcterms:created>
  <dcterms:modified xsi:type="dcterms:W3CDTF">2010-04-26T18:42:57Z</dcterms:modified>
</cp:coreProperties>
</file>