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87" r:id="rId5"/>
    <p:sldId id="288" r:id="rId6"/>
    <p:sldId id="299" r:id="rId7"/>
    <p:sldId id="290" r:id="rId8"/>
    <p:sldId id="293" r:id="rId9"/>
    <p:sldId id="302" r:id="rId10"/>
    <p:sldId id="298" r:id="rId11"/>
    <p:sldId id="301" r:id="rId12"/>
    <p:sldId id="304" r:id="rId13"/>
    <p:sldId id="305" r:id="rId14"/>
    <p:sldId id="303" r:id="rId15"/>
    <p:sldId id="286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89085" autoAdjust="0"/>
  </p:normalViewPr>
  <p:slideViewPr>
    <p:cSldViewPr>
      <p:cViewPr varScale="1">
        <p:scale>
          <a:sx n="65" d="100"/>
          <a:sy n="65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title>
      <c:layout/>
    </c:title>
    <c:view3D>
      <c:rotX val="40"/>
      <c:perspective val="0"/>
    </c:view3D>
    <c:plotArea>
      <c:layout>
        <c:manualLayout>
          <c:layoutTarget val="inner"/>
          <c:xMode val="edge"/>
          <c:yMode val="edge"/>
          <c:x val="0"/>
          <c:y val="0.11359827304195699"/>
          <c:w val="0.62000578971746156"/>
          <c:h val="0.747115143215793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</c:v>
                </c:pt>
              </c:strCache>
            </c:strRef>
          </c:tx>
          <c:explosion val="13"/>
          <c:dLbls>
            <c:showPercent val="1"/>
            <c:showLeaderLines val="1"/>
          </c:dLbls>
          <c:cat>
            <c:strRef>
              <c:f>Sheet1!$A$2:$A$8</c:f>
              <c:strCache>
                <c:ptCount val="7"/>
                <c:pt idx="0">
                  <c:v>Management - 275 (10%)</c:v>
                </c:pt>
                <c:pt idx="1">
                  <c:v>Prj. Initiation - 30 (1%)</c:v>
                </c:pt>
                <c:pt idx="2">
                  <c:v>Req. Refinement - 25 (1%)</c:v>
                </c:pt>
                <c:pt idx="3">
                  <c:v>A&amp;D - 200 (7%)</c:v>
                </c:pt>
                <c:pt idx="4">
                  <c:v>Implement - 1350 (48%)</c:v>
                </c:pt>
                <c:pt idx="5">
                  <c:v>Test - 500 (18%)</c:v>
                </c:pt>
                <c:pt idx="6">
                  <c:v>Training - 420 (15%)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275</c:v>
                </c:pt>
                <c:pt idx="1">
                  <c:v>30</c:v>
                </c:pt>
                <c:pt idx="2">
                  <c:v>25</c:v>
                </c:pt>
                <c:pt idx="3">
                  <c:v>200</c:v>
                </c:pt>
                <c:pt idx="4" formatCode="#,##0">
                  <c:v>1350</c:v>
                </c:pt>
                <c:pt idx="5">
                  <c:v>500</c:v>
                </c:pt>
                <c:pt idx="6">
                  <c:v>420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1730803870104467"/>
          <c:y val="0.24526398874053812"/>
          <c:w val="0.36145013123359582"/>
          <c:h val="0.46929076800182584"/>
        </c:manualLayout>
      </c:layout>
    </c:legend>
    <c:plotVisOnly val="1"/>
  </c:chart>
  <c:txPr>
    <a:bodyPr/>
    <a:lstStyle/>
    <a:p>
      <a:pPr>
        <a:defRPr sz="1800"/>
      </a:pPr>
      <a:endParaRPr lang="sv-SE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plotArea>
      <c:layout>
        <c:manualLayout>
          <c:layoutTarget val="inner"/>
          <c:xMode val="edge"/>
          <c:yMode val="edge"/>
          <c:x val="7.7277510450082632E-2"/>
          <c:y val="5.3279489911870703E-2"/>
          <c:w val="0.72559285992028777"/>
          <c:h val="0.8157466156926164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Scheduled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65</c:v>
                </c:pt>
                <c:pt idx="7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25</c:v>
                </c:pt>
                <c:pt idx="6">
                  <c:v>61</c:v>
                </c:pt>
              </c:numCache>
            </c:numRef>
          </c:val>
        </c:ser>
        <c:marker val="1"/>
        <c:axId val="87819008"/>
        <c:axId val="87820544"/>
      </c:lineChart>
      <c:catAx>
        <c:axId val="87819008"/>
        <c:scaling>
          <c:orientation val="minMax"/>
        </c:scaling>
        <c:axPos val="b"/>
        <c:tickLblPos val="nextTo"/>
        <c:crossAx val="87820544"/>
        <c:crosses val="autoZero"/>
        <c:auto val="1"/>
        <c:lblAlgn val="ctr"/>
        <c:lblOffset val="100"/>
      </c:catAx>
      <c:valAx>
        <c:axId val="87820544"/>
        <c:scaling>
          <c:orientation val="minMax"/>
          <c:max val="100"/>
        </c:scaling>
        <c:axPos val="l"/>
        <c:majorGridlines/>
        <c:numFmt formatCode="General" sourceLinked="1"/>
        <c:tickLblPos val="nextTo"/>
        <c:crossAx val="878190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v-SE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0.15888</cdr:x>
      <cdr:y>0.8871</cdr:y>
    </cdr:from>
    <cdr:to>
      <cdr:x>0.78159</cdr:x>
      <cdr:y>0.97179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1295412" y="4191015"/>
          <a:ext cx="507722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5pPr>
          <a:lvl6pPr marL="22860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6pPr>
          <a:lvl7pPr marL="27432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7pPr>
          <a:lvl8pPr marL="32004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8pPr>
          <a:lvl9pPr marL="36576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9pPr>
        </a:lstStyle>
        <a:p xmlns:a="http://schemas.openxmlformats.org/drawingml/2006/main">
          <a:r>
            <a:rPr lang="en-US" sz="2000" b="1" dirty="0" smtClean="0"/>
            <a:t>Total project efforts: 2,800 person hours</a:t>
          </a:r>
          <a:endParaRPr lang="en-US" sz="20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0E23B8-D023-498D-BC0B-0A5B8448B537}" type="datetimeFigureOut">
              <a:rPr lang="en-US"/>
              <a:pPr>
                <a:defRPr/>
              </a:pPr>
              <a:t>4/27/2010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360349-99E7-44AE-B86D-8BFA5E76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9175E8-77F6-43ED-8C8B-FC2C7A9F6B8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FB449-B818-4899-BCB7-59F50BF6EF4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568E6-B411-4A6D-98BF-626C6BC8038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6E33AF-9BD0-4FB6-9336-C2A288BD37F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008916-6187-410B-B453-C91A6333EFE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2B92-35E7-4B7B-92D7-7E7CF77CB24C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633D-EDBC-4F1E-9763-4E36B2BF9D1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7D9F-FFDF-4FF9-9075-6E0A726C1EDC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5063-19E4-47D9-A17E-8F70119FECC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B6C7E-7C57-47E5-A30E-E7CA16288513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DD61-79B3-482D-A35E-C7894F7B4BD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974ED-2CCC-400A-9A04-A231BD289205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572C-8D78-4DB2-B57C-21DB8D6389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D97B-9E76-4758-9CE9-609EBFA2A7C2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351E8-94A4-4AE9-B364-71720D0E23A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F583F-4516-4696-A1B0-AF60729E1CEA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B84B3-6730-40CE-8AEF-06B06D0187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0F4A6-9454-4179-9A48-CAEEEA8F3042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F437E-68B4-4A0E-890F-C3816A5272F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EFAA-6F27-4B5B-8AD4-461BE122F9B9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9C182-BF41-4B24-975E-6E9FE858E5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835B0-211D-41FC-A04A-EE39A5CCE83C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F9C38-3389-47A0-9CE5-D099E3A1803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9CFA5-ECC3-48AE-B34B-52A3D3BFF66E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7ABCD-C79D-44B1-AF2C-BB95817E932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3198-EE0F-4FAA-89D6-9D579CE02DE4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95B77-78A6-4E81-85F8-11C3A6B23E8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276579-F43C-44AC-910E-DDE67BB30A2C}" type="datetimeFigureOut">
              <a:rPr lang="fr-FR"/>
              <a:pPr>
                <a:defRPr/>
              </a:pPr>
              <a:t>27/04/2010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E62394-E07C-4BD5-A89C-02D0DAC00B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c6.assembla.com/apollogroup/repo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ollo.comindwork.com/web2.aspx/VMS/PROC/TASK/ACTIVETASKS" TargetMode="External"/><Relationship Id="rId4" Type="http://schemas.openxmlformats.org/officeDocument/2006/relationships/hyperlink" Target="http://trac6.assembla.com/apollogroup/repor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crp.dnsalias.net/apollo/CrisisBoard.asp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743200" y="1828800"/>
            <a:ext cx="6019800" cy="1285875"/>
          </a:xfrm>
        </p:spPr>
        <p:txBody>
          <a:bodyPr/>
          <a:lstStyle/>
          <a:p>
            <a:pPr algn="r" eaLnBrk="1" hangingPunct="1"/>
            <a:r>
              <a:rPr lang="en-US" sz="4800" dirty="0" smtClean="0">
                <a:solidFill>
                  <a:schemeClr val="bg1"/>
                </a:solidFill>
              </a:rPr>
              <a:t>Volunteers’ Management System</a:t>
            </a:r>
            <a:endParaRPr lang="fr-CA" sz="4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391275" cy="614363"/>
          </a:xfrm>
        </p:spPr>
        <p:txBody>
          <a:bodyPr/>
          <a:lstStyle/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Apollo Group</a:t>
            </a:r>
          </a:p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IT University of Gothenburg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8633D-EDBC-4F1E-9763-4E36B2BF9D19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Summary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Schedule performance indicators:</a:t>
            </a:r>
          </a:p>
          <a:p>
            <a:pPr lvl="1" eaLnBrk="1" hangingPunct="1"/>
            <a:r>
              <a:rPr lang="en-US" sz="2000" dirty="0" smtClean="0"/>
              <a:t>SPI &lt; 60% 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60 %&lt;= SPI &lt; 85%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SPI &gt;= 85%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r>
              <a:rPr lang="en-US" sz="2000" b="1" i="1" u="sng" dirty="0" smtClean="0"/>
              <a:t>Project’s  schedule indicator  </a:t>
            </a:r>
            <a:br>
              <a:rPr lang="en-US" sz="2000" b="1" i="1" u="sng" dirty="0" smtClean="0"/>
            </a:br>
            <a:r>
              <a:rPr lang="en-US" sz="2000" b="1" i="1" u="sng" dirty="0" smtClean="0"/>
              <a:t>till Monday 26 of April shows: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10</a:t>
            </a:fld>
            <a:endParaRPr lang="fr-CA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38400"/>
            <a:ext cx="1066800" cy="381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7600" y="3200400"/>
            <a:ext cx="1066800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57600" y="39624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7800" y="56388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563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92%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25146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PV = 420</a:t>
            </a:r>
          </a:p>
          <a:p>
            <a:endParaRPr lang="sv-SE" dirty="0" smtClean="0"/>
          </a:p>
          <a:p>
            <a:r>
              <a:rPr lang="sv-SE" dirty="0" smtClean="0"/>
              <a:t>EV = 386</a:t>
            </a:r>
          </a:p>
          <a:p>
            <a:endParaRPr lang="sv-SE" dirty="0" smtClean="0"/>
          </a:p>
          <a:p>
            <a:r>
              <a:rPr lang="sv-SE" dirty="0" smtClean="0"/>
              <a:t>SPI = PV * 100 / EV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9 May</a:t>
            </a:r>
            <a:r>
              <a:rPr lang="en-US" sz="2400" dirty="0" smtClean="0"/>
              <a:t>: Beta release, part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19 May</a:t>
            </a:r>
            <a:r>
              <a:rPr lang="en-US" sz="2400" dirty="0" smtClean="0"/>
              <a:t>: Final release, all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And </a:t>
            </a:r>
            <a:r>
              <a:rPr lang="en-US" sz="2400" b="1" dirty="0" smtClean="0"/>
              <a:t>quality and managerial reports </a:t>
            </a:r>
            <a:r>
              <a:rPr lang="en-US" sz="2400" dirty="0" smtClean="0"/>
              <a:t>for all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11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Unavailability </a:t>
            </a:r>
            <a:r>
              <a:rPr lang="en-US" sz="2400" dirty="0" smtClean="0"/>
              <a:t>of Rational tools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J2ME and mobile technologies problems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Detecting the location from the mobile device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Capturing a video and photo from the mobile device</a:t>
            </a:r>
            <a:endParaRPr lang="en-US" sz="2000" dirty="0" smtClean="0">
              <a:hlinkClick r:id="rId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12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Tools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endParaRPr lang="en-US" sz="2400" dirty="0" smtClean="0">
              <a:hlinkClick r:id="rId4"/>
            </a:endParaRPr>
          </a:p>
          <a:p>
            <a:pPr eaLnBrk="1" hangingPunct="1">
              <a:buNone/>
            </a:pPr>
            <a:r>
              <a:rPr lang="en-US" sz="2400" dirty="0" err="1" smtClean="0"/>
              <a:t>Assemla’s</a:t>
            </a:r>
            <a:r>
              <a:rPr lang="en-US" sz="2400" dirty="0" smtClean="0"/>
              <a:t> </a:t>
            </a:r>
            <a:r>
              <a:rPr lang="en-US" sz="2400" dirty="0" err="1" smtClean="0"/>
              <a:t>Trac</a:t>
            </a:r>
            <a:endParaRPr lang="en-US" sz="2400" dirty="0" smtClean="0">
              <a:hlinkClick r:id="rId4"/>
            </a:endParaRPr>
          </a:p>
          <a:p>
            <a:pPr eaLnBrk="1" hangingPunct="1">
              <a:buNone/>
            </a:pPr>
            <a:r>
              <a:rPr lang="en-US" sz="2400" dirty="0" smtClean="0">
                <a:hlinkClick r:id="rId4"/>
              </a:rPr>
              <a:t>http</a:t>
            </a:r>
            <a:r>
              <a:rPr lang="en-US" sz="2400" dirty="0" smtClean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trac6.assembla.com/apollogroup/report</a:t>
            </a: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r>
              <a:rPr lang="en-US" sz="2400" dirty="0" err="1" smtClean="0"/>
              <a:t>ComindWork</a:t>
            </a: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>
                <a:hlinkClick r:id="rId5"/>
              </a:rPr>
              <a:t>http://apollo.comindwork.com/web2.aspx/VMS/PROC/TASK/ACTIVETASKS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VMS in </a:t>
            </a:r>
            <a:r>
              <a:rPr lang="en-US" dirty="0" smtClean="0">
                <a:solidFill>
                  <a:schemeClr val="bg1"/>
                </a:solidFill>
              </a:rPr>
              <a:t>Action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VMS Portal</a:t>
            </a:r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>
                <a:hlinkClick r:id="rId4"/>
              </a:rPr>
              <a:t>http://licrp.dnsalias.net/apollo/CrisisBoard.aspx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Mobile </a:t>
            </a:r>
            <a:r>
              <a:rPr lang="en-US" sz="2400" dirty="0" smtClean="0"/>
              <a:t>Application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14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254000" y="1752600"/>
            <a:ext cx="8636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i="1" u="sng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50" y="2628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Apollo Group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Abdollah Tabareh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Gilana Ramezani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Abdullah Arslan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Waseem Soomro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Shobha B C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Mustafa Al-Zubaidi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Tigran Harutyunyan </a:t>
            </a:r>
          </a:p>
          <a:p>
            <a:pPr eaLnBrk="1" hangingPunct="1">
              <a:buFont typeface="Arial" charset="0"/>
              <a:buNone/>
            </a:pPr>
            <a:endParaRPr lang="fr-CA" sz="2800" smtClean="0"/>
          </a:p>
        </p:txBody>
      </p:sp>
      <p:pic>
        <p:nvPicPr>
          <p:cNvPr id="3076" name="Picture 5" descr="group pictur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300" y="1600200"/>
            <a:ext cx="56007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2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Background</a:t>
            </a:r>
          </a:p>
          <a:p>
            <a:pPr eaLnBrk="1" hangingPunct="1"/>
            <a:r>
              <a:rPr lang="en-US" sz="2400" dirty="0" smtClean="0"/>
              <a:t>Initial Estimation</a:t>
            </a:r>
          </a:p>
          <a:p>
            <a:pPr eaLnBrk="1" hangingPunct="1"/>
            <a:r>
              <a:rPr lang="en-US" sz="2400" dirty="0" smtClean="0"/>
              <a:t>Baseline Schedule</a:t>
            </a:r>
          </a:p>
          <a:p>
            <a:pPr eaLnBrk="1" hangingPunct="1"/>
            <a:r>
              <a:rPr lang="en-US" sz="2400" dirty="0" smtClean="0"/>
              <a:t>Project Status</a:t>
            </a:r>
          </a:p>
          <a:p>
            <a:pPr eaLnBrk="1" hangingPunct="1"/>
            <a:r>
              <a:rPr lang="en-US" sz="2400" dirty="0" smtClean="0"/>
              <a:t>Future Plans</a:t>
            </a:r>
          </a:p>
          <a:p>
            <a:pPr eaLnBrk="1" hangingPunct="1"/>
            <a:r>
              <a:rPr lang="en-US" sz="2400" dirty="0" smtClean="0"/>
              <a:t>Problems</a:t>
            </a:r>
          </a:p>
          <a:p>
            <a:pPr eaLnBrk="1" hangingPunct="1"/>
            <a:r>
              <a:rPr lang="en-US" sz="2400" dirty="0" smtClean="0"/>
              <a:t>Tools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VMS in </a:t>
            </a:r>
            <a:r>
              <a:rPr lang="en-US" sz="2400" dirty="0" smtClean="0"/>
              <a:t>Action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Q&amp;A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 smtClean="0"/>
              <a:t>Volunteer Management System </a:t>
            </a:r>
          </a:p>
          <a:p>
            <a:pPr algn="ctr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Request the citizens for the help</a:t>
            </a:r>
          </a:p>
          <a:p>
            <a:pPr eaLnBrk="1" hangingPunct="1"/>
            <a:r>
              <a:rPr lang="en-US" sz="2400" dirty="0" smtClean="0"/>
              <a:t>Allow citizens to help with their stuff</a:t>
            </a:r>
          </a:p>
          <a:p>
            <a:pPr eaLnBrk="1" hangingPunct="1"/>
            <a:r>
              <a:rPr lang="en-US" sz="2400" dirty="0" smtClean="0"/>
              <a:t>Allow crisis manager to organize citizens </a:t>
            </a:r>
          </a:p>
          <a:p>
            <a:pPr eaLnBrk="1" hangingPunct="1"/>
            <a:r>
              <a:rPr lang="en-US" sz="2400" dirty="0" smtClean="0"/>
              <a:t>Allow to resolve the crisis with the help of the citizens</a:t>
            </a:r>
          </a:p>
          <a:p>
            <a:pPr eaLnBrk="1" hangingPunct="1"/>
            <a:r>
              <a:rPr lang="en-US" sz="2400" dirty="0" smtClean="0"/>
              <a:t>The users are crisis managers and citizens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738" y="3086100"/>
            <a:ext cx="890587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9825" y="822325"/>
            <a:ext cx="5464175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479425"/>
            <a:ext cx="5143500" cy="106838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700" b="1" i="1" smtClean="0">
                <a:solidFill>
                  <a:srgbClr val="000000"/>
                </a:solidFill>
                <a:cs typeface="Times New Roman" pitchFamily="18" charset="0"/>
              </a:rPr>
              <a:t>Overall perspective</a:t>
            </a:r>
          </a:p>
        </p:txBody>
      </p:sp>
      <p:pic>
        <p:nvPicPr>
          <p:cNvPr id="614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725" y="2451100"/>
            <a:ext cx="78105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8100" y="5554663"/>
            <a:ext cx="4857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2738" y="1714500"/>
            <a:ext cx="61753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1425" y="5418138"/>
            <a:ext cx="6175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6" descr="E:\RESOURCES\Images\icopacks\all\people_vista\user grou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6500" y="3908425"/>
            <a:ext cx="4857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14900" y="3565525"/>
            <a:ext cx="6175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3703638"/>
            <a:ext cx="6175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32438" y="4525963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61138" y="30178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46938" y="4732338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2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86500" y="1096963"/>
            <a:ext cx="206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3738" y="2125663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1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07075" y="2854325"/>
            <a:ext cx="504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29400" y="1825625"/>
            <a:ext cx="377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63" name="Group 54"/>
          <p:cNvGrpSpPr>
            <a:grpSpLocks/>
          </p:cNvGrpSpPr>
          <p:nvPr/>
        </p:nvGrpSpPr>
        <p:grpSpPr bwMode="auto">
          <a:xfrm>
            <a:off x="4297363" y="3086100"/>
            <a:ext cx="754062" cy="711200"/>
            <a:chOff x="4775200" y="3429000"/>
            <a:chExt cx="838200" cy="790575"/>
          </a:xfrm>
        </p:grpSpPr>
        <p:pic>
          <p:nvPicPr>
            <p:cNvPr id="6180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75200" y="3657600"/>
              <a:ext cx="4191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1" name="Picture 34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80000" y="3429000"/>
              <a:ext cx="533400" cy="538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4" name="Group 53"/>
          <p:cNvGrpSpPr>
            <a:grpSpLocks/>
          </p:cNvGrpSpPr>
          <p:nvPr/>
        </p:nvGrpSpPr>
        <p:grpSpPr bwMode="auto">
          <a:xfrm>
            <a:off x="8001000" y="2536825"/>
            <a:ext cx="827088" cy="1028700"/>
            <a:chOff x="8890000" y="2819400"/>
            <a:chExt cx="918594" cy="1143000"/>
          </a:xfrm>
        </p:grpSpPr>
        <p:pic>
          <p:nvPicPr>
            <p:cNvPr id="6177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890000" y="3276600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8" name="Picture 5" descr="E:\RESOURCES\Images\icopacks\1263728138_medical_pot_pills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194800" y="3352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9" name="Picture 35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271000" y="2819400"/>
              <a:ext cx="537594" cy="55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5" name="Group 60"/>
          <p:cNvGrpSpPr>
            <a:grpSpLocks/>
          </p:cNvGrpSpPr>
          <p:nvPr/>
        </p:nvGrpSpPr>
        <p:grpSpPr bwMode="auto">
          <a:xfrm>
            <a:off x="6080125" y="5597525"/>
            <a:ext cx="1081088" cy="1054100"/>
            <a:chOff x="6756400" y="6219825"/>
            <a:chExt cx="1199841" cy="1171575"/>
          </a:xfrm>
        </p:grpSpPr>
        <p:pic>
          <p:nvPicPr>
            <p:cNvPr id="6174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908800" y="6219825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5" name="Picture 3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289800" y="6705600"/>
              <a:ext cx="666441" cy="380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6" name="Picture 36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756400" y="6781800"/>
              <a:ext cx="64315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6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0263" y="23320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26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807075" y="1235075"/>
            <a:ext cx="5476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629400" y="4868863"/>
            <a:ext cx="61753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9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4763" y="1235075"/>
            <a:ext cx="2317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0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503738" y="2193925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1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46938" y="4800600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2" name="Picture 2" descr="C:\Users\MainUser\AppData\Local\Microsoft\Windows\Temporary Internet Files\Content.IE5\9T7H6NYY\MCj04413100000[1]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981200" y="3429000"/>
            <a:ext cx="246856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Cloud 40"/>
          <p:cNvSpPr/>
          <p:nvPr/>
        </p:nvSpPr>
        <p:spPr>
          <a:xfrm>
            <a:off x="2209800" y="2362200"/>
            <a:ext cx="16764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VMS</a:t>
            </a:r>
            <a:endParaRPr lang="en-US" b="1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B84B3-6730-40CE-8AEF-06B06D0187E6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6</a:t>
            </a:fld>
            <a:endParaRPr lang="fr-CA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57200" y="1676400"/>
          <a:ext cx="8153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Baseline Schedule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7</a:t>
            </a:fld>
            <a:endParaRPr lang="fr-CA" dirty="0"/>
          </a:p>
        </p:txBody>
      </p:sp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676400"/>
            <a:ext cx="898185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of Deliverables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b="1" dirty="0" smtClean="0"/>
              <a:t>Due date: 28 April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8</a:t>
            </a:fld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514600"/>
          <a:ext cx="8153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Planed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Status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Project management plan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QA plan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SAD and SDD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65%  of functionality developed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61% is 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65% of functionality tested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22%</a:t>
                      </a:r>
                      <a:r>
                        <a:rPr lang="sv-SE" baseline="0" dirty="0" smtClean="0"/>
                        <a:t> is 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Test cases</a:t>
                      </a:r>
                      <a:r>
                        <a:rPr lang="sv-SE" baseline="0" dirty="0" smtClean="0"/>
                        <a:t> for functionality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1st draft of the User guideline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 progress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Development </a:t>
            </a:r>
            <a:r>
              <a:rPr lang="en-US" dirty="0" smtClean="0">
                <a:solidFill>
                  <a:schemeClr val="bg1"/>
                </a:solidFill>
              </a:rPr>
              <a:t>Progress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9</a:t>
            </a:fld>
            <a:endParaRPr lang="fr-C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%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586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Iterations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2325</TotalTime>
  <Words>302</Words>
  <Application>Microsoft Office PowerPoint</Application>
  <PresentationFormat>On-screen Show (4:3)</PresentationFormat>
  <Paragraphs>137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Volunteers’ Management System</vt:lpstr>
      <vt:lpstr>Apollo Group</vt:lpstr>
      <vt:lpstr>Agenda</vt:lpstr>
      <vt:lpstr>Background</vt:lpstr>
      <vt:lpstr>Overall perspective</vt:lpstr>
      <vt:lpstr>Chart</vt:lpstr>
      <vt:lpstr>Baseline Schedule</vt:lpstr>
      <vt:lpstr>Status of Deliverables</vt:lpstr>
      <vt:lpstr>Development Progress</vt:lpstr>
      <vt:lpstr>Status Summary</vt:lpstr>
      <vt:lpstr>Future Plans</vt:lpstr>
      <vt:lpstr>Problems</vt:lpstr>
      <vt:lpstr>Tools</vt:lpstr>
      <vt:lpstr>VMS in Action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Volunteer’s Management System</dc:title>
  <dc:creator>Tabareh</dc:creator>
  <cp:lastModifiedBy>tiko</cp:lastModifiedBy>
  <cp:revision>221</cp:revision>
  <dcterms:created xsi:type="dcterms:W3CDTF">2010-01-18T11:56:39Z</dcterms:created>
  <dcterms:modified xsi:type="dcterms:W3CDTF">2010-04-27T10:34:52Z</dcterms:modified>
</cp:coreProperties>
</file>