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87" r:id="rId5"/>
    <p:sldId id="288" r:id="rId6"/>
    <p:sldId id="299" r:id="rId7"/>
    <p:sldId id="290" r:id="rId8"/>
    <p:sldId id="293" r:id="rId9"/>
    <p:sldId id="302" r:id="rId10"/>
    <p:sldId id="298" r:id="rId11"/>
    <p:sldId id="301" r:id="rId12"/>
    <p:sldId id="304" r:id="rId13"/>
    <p:sldId id="305" r:id="rId14"/>
    <p:sldId id="303" r:id="rId15"/>
    <p:sldId id="286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5" d="100"/>
          <a:sy n="65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layout/>
    </c:title>
    <c:view3D>
      <c:rotX val="40"/>
      <c:perspective val="0"/>
    </c:view3D>
    <c:plotArea>
      <c:layout>
        <c:manualLayout>
          <c:layoutTarget val="inner"/>
          <c:xMode val="edge"/>
          <c:yMode val="edge"/>
          <c:x val="0"/>
          <c:y val="0.11359827304195684"/>
          <c:w val="0.62000578971746156"/>
          <c:h val="0.747115143215793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 - 275 (10%)</c:v>
                </c:pt>
                <c:pt idx="1">
                  <c:v>Prj. Initiation - 30 (1%)</c:v>
                </c:pt>
                <c:pt idx="2">
                  <c:v>Req. Refinement - 25 (1%)</c:v>
                </c:pt>
                <c:pt idx="3">
                  <c:v>A&amp;D - 200 (7%)</c:v>
                </c:pt>
                <c:pt idx="4">
                  <c:v>Implement - 1350 (48%)</c:v>
                </c:pt>
                <c:pt idx="5">
                  <c:v>Test - 500 (18%)</c:v>
                </c:pt>
                <c:pt idx="6">
                  <c:v>Training - 420 (15%)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61730803870104467"/>
          <c:y val="0.24526398874053801"/>
          <c:w val="0.36145013123359582"/>
          <c:h val="0.46929076800182584"/>
        </c:manualLayout>
      </c:layout>
    </c:legend>
    <c:plotVisOnly val="1"/>
  </c:chart>
  <c:txPr>
    <a:bodyPr/>
    <a:lstStyle/>
    <a:p>
      <a:pPr>
        <a:defRPr sz="1800"/>
      </a:pPr>
      <a:endParaRPr lang="sv-SE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Scheduled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30</c:v>
                </c:pt>
                <c:pt idx="5">
                  <c:v>50</c:v>
                </c:pt>
                <c:pt idx="6">
                  <c:v>65</c:v>
                </c:pt>
                <c:pt idx="7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I 1</c:v>
                </c:pt>
                <c:pt idx="1">
                  <c:v>I 2</c:v>
                </c:pt>
                <c:pt idx="2">
                  <c:v>I 3</c:v>
                </c:pt>
                <c:pt idx="3">
                  <c:v>I 4</c:v>
                </c:pt>
                <c:pt idx="4">
                  <c:v>I 5</c:v>
                </c:pt>
                <c:pt idx="5">
                  <c:v>I 6</c:v>
                </c:pt>
                <c:pt idx="6">
                  <c:v>I 7</c:v>
                </c:pt>
                <c:pt idx="7">
                  <c:v>I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25</c:v>
                </c:pt>
                <c:pt idx="6">
                  <c:v>61</c:v>
                </c:pt>
              </c:numCache>
            </c:numRef>
          </c:val>
        </c:ser>
        <c:marker val="1"/>
        <c:axId val="38125568"/>
        <c:axId val="38127104"/>
      </c:lineChart>
      <c:catAx>
        <c:axId val="38125568"/>
        <c:scaling>
          <c:orientation val="minMax"/>
        </c:scaling>
        <c:axPos val="b"/>
        <c:tickLblPos val="nextTo"/>
        <c:crossAx val="38127104"/>
        <c:crosses val="autoZero"/>
        <c:auto val="1"/>
        <c:lblAlgn val="ctr"/>
        <c:lblOffset val="100"/>
      </c:catAx>
      <c:valAx>
        <c:axId val="38127104"/>
        <c:scaling>
          <c:orientation val="minMax"/>
        </c:scaling>
        <c:axPos val="l"/>
        <c:majorGridlines/>
        <c:numFmt formatCode="General" sourceLinked="1"/>
        <c:tickLblPos val="nextTo"/>
        <c:crossAx val="381255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sv-SE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0.15888</cdr:x>
      <cdr:y>0.8871</cdr:y>
    </cdr:from>
    <cdr:to>
      <cdr:x>0.78159</cdr:x>
      <cdr:y>0.97179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1295412" y="4191015"/>
          <a:ext cx="507722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ysClr val="windowText" lastClr="000000"/>
              </a:solidFill>
              <a:latin typeface="Arial" charset="0"/>
            </a:defRPr>
          </a:lvl5pPr>
          <a:lvl6pPr marL="22860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6pPr>
          <a:lvl7pPr marL="27432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7pPr>
          <a:lvl8pPr marL="32004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8pPr>
          <a:lvl9pPr marL="3657600" algn="l" defTabSz="914400" rtl="0" eaLnBrk="1" latinLnBrk="0" hangingPunct="1">
            <a:defRPr kern="1200">
              <a:solidFill>
                <a:sysClr val="windowText" lastClr="000000"/>
              </a:solidFill>
              <a:latin typeface="Arial" charset="0"/>
            </a:defRPr>
          </a:lvl9pPr>
        </a:lstStyle>
        <a:p xmlns:a="http://schemas.openxmlformats.org/drawingml/2006/main">
          <a:r>
            <a:rPr lang="en-US" sz="2000" b="1" dirty="0" smtClean="0"/>
            <a:t>Total project efforts: 2,800 person hours</a:t>
          </a:r>
          <a:endParaRPr lang="en-US" sz="20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4/26/2010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26/04/2010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c6.assembla.com/apollogroup/repo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crp.dnsalias.net/apollo/Incident.aspx?Action=Cre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Schedule indicators: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endParaRPr lang="en-US" sz="2000" b="1" i="1" u="sng" dirty="0" smtClean="0"/>
          </a:p>
          <a:p>
            <a:pPr lvl="1" eaLnBrk="1" hangingPunct="1"/>
            <a:r>
              <a:rPr lang="en-US" sz="2000" b="1" i="1" u="sng" dirty="0" smtClean="0"/>
              <a:t>So the project 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26 of April shows: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384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57600" y="3962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87%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Unavailability  of Rational tools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J2ME and mobile technologies problems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Detecting the location from the mobile device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Capturing a video and photo from the mobile device</a:t>
            </a:r>
            <a:endParaRPr lang="en-US" sz="20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Defect Tracking System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>
              <a:buNone/>
            </a:pPr>
            <a:r>
              <a:rPr lang="en-US" sz="2400" dirty="0" smtClean="0">
                <a:hlinkClick r:id="rId4"/>
              </a:rPr>
              <a:t>http://trac6.assembla.com/apollogroup/report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VMS in action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VMS Portal</a:t>
            </a:r>
          </a:p>
          <a:p>
            <a:pPr eaLnBrk="1" hangingPunct="1">
              <a:buNone/>
            </a:pPr>
            <a:endParaRPr lang="en-US" sz="2400" dirty="0" smtClean="0">
              <a:hlinkClick r:id="rId4"/>
            </a:endParaRPr>
          </a:p>
          <a:p>
            <a:pPr eaLnBrk="1" hangingPunct="1"/>
            <a:r>
              <a:rPr lang="en-US" sz="2400" dirty="0" smtClean="0">
                <a:hlinkClick r:id="rId4"/>
              </a:rPr>
              <a:t>http://licrp.dnsalias.net/apollo/Incident.aspx?Action=Create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Mobile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Future Plans</a:t>
            </a:r>
          </a:p>
          <a:p>
            <a:pPr eaLnBrk="1" hangingPunct="1"/>
            <a:r>
              <a:rPr lang="en-US" sz="2400" dirty="0" smtClean="0"/>
              <a:t>Problems</a:t>
            </a:r>
          </a:p>
          <a:p>
            <a:pPr eaLnBrk="1" hangingPunct="1"/>
            <a:r>
              <a:rPr lang="en-US" sz="2400" dirty="0" smtClean="0"/>
              <a:t>Defect </a:t>
            </a:r>
            <a:r>
              <a:rPr lang="en-US" sz="2400" dirty="0" smtClean="0"/>
              <a:t>Tracking System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VMS in action</a:t>
            </a:r>
          </a:p>
          <a:p>
            <a:pPr eaLnBrk="1" hangingPunct="1"/>
            <a:r>
              <a:rPr lang="en-US" sz="2400" dirty="0" smtClean="0"/>
              <a:t>Q&amp;A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b="1" dirty="0" smtClean="0"/>
              <a:t>Volunteer Management System </a:t>
            </a:r>
          </a:p>
          <a:p>
            <a:pPr algn="ctr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Request the citizens for the help</a:t>
            </a:r>
          </a:p>
          <a:p>
            <a:pPr eaLnBrk="1" hangingPunct="1"/>
            <a:r>
              <a:rPr lang="en-US" sz="2400" dirty="0" smtClean="0"/>
              <a:t>Allow citizens to help with their stuff</a:t>
            </a:r>
          </a:p>
          <a:p>
            <a:pPr eaLnBrk="1" hangingPunct="1"/>
            <a:r>
              <a:rPr lang="en-US" sz="2400" dirty="0" smtClean="0"/>
              <a:t>Allow crisis manager to organize citizens </a:t>
            </a:r>
          </a:p>
          <a:p>
            <a:pPr eaLnBrk="1" hangingPunct="1"/>
            <a:r>
              <a:rPr lang="en-US" sz="2400" dirty="0" smtClean="0"/>
              <a:t>Allow to resolve the crisis with the help of the citizens</a:t>
            </a:r>
          </a:p>
          <a:p>
            <a:pPr eaLnBrk="1" hangingPunct="1"/>
            <a:r>
              <a:rPr lang="en-US" sz="2400" dirty="0" smtClean="0"/>
              <a:t>The users are crisis managers and citizens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57200" y="1676400"/>
          <a:ext cx="8153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of Deliverables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b="1" dirty="0" smtClean="0"/>
              <a:t>Due date: 28 April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514600"/>
          <a:ext cx="8153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Planed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smtClean="0"/>
                        <a:t>Status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Project management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QA plan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SAD and SDD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 of functionality developed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61% is completed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65% of functionality tested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???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sv-SE" dirty="0" smtClean="0"/>
                        <a:t>100% of test cases ???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???</a:t>
                      </a:r>
                      <a:endParaRPr lang="sv-SE" dirty="0"/>
                    </a:p>
                  </a:txBody>
                  <a:tcPr/>
                </a:tc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smtClean="0"/>
                        <a:t>1st draft of the User guideline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In progress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Development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2205</TotalTime>
  <Words>285</Words>
  <Application>Microsoft Office PowerPoint</Application>
  <PresentationFormat>On-screen Show (4:3)</PresentationFormat>
  <Paragraphs>126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Chart</vt:lpstr>
      <vt:lpstr>Baseline Schedule</vt:lpstr>
      <vt:lpstr>Status of Deliverables</vt:lpstr>
      <vt:lpstr>Development progress</vt:lpstr>
      <vt:lpstr>Status Summary</vt:lpstr>
      <vt:lpstr>Future Plans</vt:lpstr>
      <vt:lpstr>Problems</vt:lpstr>
      <vt:lpstr>Defect Tracking System</vt:lpstr>
      <vt:lpstr>VMS in action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tiko</cp:lastModifiedBy>
  <cp:revision>207</cp:revision>
  <dcterms:created xsi:type="dcterms:W3CDTF">2010-01-18T11:56:39Z</dcterms:created>
  <dcterms:modified xsi:type="dcterms:W3CDTF">2010-04-26T10:38:23Z</dcterms:modified>
</cp:coreProperties>
</file>