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Default Extension="xlsx" ContentType="application/vnd.openxmlformats-officedocument.spreadsheetml.sheet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rawings/drawing1.xml" ContentType="application/vnd.openxmlformats-officedocument.drawingml.chartshap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6" r:id="rId2"/>
    <p:sldId id="257" r:id="rId3"/>
    <p:sldId id="259" r:id="rId4"/>
    <p:sldId id="287" r:id="rId5"/>
    <p:sldId id="288" r:id="rId6"/>
    <p:sldId id="299" r:id="rId7"/>
    <p:sldId id="290" r:id="rId8"/>
    <p:sldId id="293" r:id="rId9"/>
    <p:sldId id="302" r:id="rId10"/>
    <p:sldId id="298" r:id="rId11"/>
    <p:sldId id="301" r:id="rId12"/>
    <p:sldId id="304" r:id="rId13"/>
    <p:sldId id="305" r:id="rId14"/>
    <p:sldId id="303" r:id="rId15"/>
    <p:sldId id="286" r:id="rId16"/>
  </p:sldIdLst>
  <p:sldSz cx="9144000" cy="6858000" type="screen4x3"/>
  <p:notesSz cx="6858000" cy="9144000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28" autoAdjust="0"/>
    <p:restoredTop sz="89085" autoAdjust="0"/>
  </p:normalViewPr>
  <p:slideViewPr>
    <p:cSldViewPr>
      <p:cViewPr varScale="1">
        <p:scale>
          <a:sx n="65" d="100"/>
          <a:sy n="65" d="100"/>
        </p:scale>
        <p:origin x="-155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package" Target="../embeddings/Microsoft_Office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sv-SE"/>
  <c:chart>
    <c:title>
      <c:layout/>
    </c:title>
    <c:view3D>
      <c:rotX val="40"/>
      <c:perspective val="0"/>
    </c:view3D>
    <c:plotArea>
      <c:layout>
        <c:manualLayout>
          <c:layoutTarget val="inner"/>
          <c:xMode val="edge"/>
          <c:yMode val="edge"/>
          <c:x val="0"/>
          <c:y val="0.11359827304195695"/>
          <c:w val="0.62000578971746156"/>
          <c:h val="0.74711514321579364"/>
        </c:manualLayout>
      </c:layout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Effort</c:v>
                </c:pt>
              </c:strCache>
            </c:strRef>
          </c:tx>
          <c:explosion val="13"/>
          <c:dLbls>
            <c:showPercent val="1"/>
            <c:showLeaderLines val="1"/>
          </c:dLbls>
          <c:cat>
            <c:strRef>
              <c:f>Sheet1!$A$2:$A$8</c:f>
              <c:strCache>
                <c:ptCount val="7"/>
                <c:pt idx="0">
                  <c:v>Management - 275 (10%)</c:v>
                </c:pt>
                <c:pt idx="1">
                  <c:v>Prj. Initiation - 30 (1%)</c:v>
                </c:pt>
                <c:pt idx="2">
                  <c:v>Req. Refinement - 25 (1%)</c:v>
                </c:pt>
                <c:pt idx="3">
                  <c:v>A&amp;D - 200 (7%)</c:v>
                </c:pt>
                <c:pt idx="4">
                  <c:v>Implement - 1350 (48%)</c:v>
                </c:pt>
                <c:pt idx="5">
                  <c:v>Test - 500 (18%)</c:v>
                </c:pt>
                <c:pt idx="6">
                  <c:v>Training - 420 (15%)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275</c:v>
                </c:pt>
                <c:pt idx="1">
                  <c:v>30</c:v>
                </c:pt>
                <c:pt idx="2">
                  <c:v>25</c:v>
                </c:pt>
                <c:pt idx="3">
                  <c:v>200</c:v>
                </c:pt>
                <c:pt idx="4" formatCode="#,##0">
                  <c:v>1350</c:v>
                </c:pt>
                <c:pt idx="5">
                  <c:v>500</c:v>
                </c:pt>
                <c:pt idx="6">
                  <c:v>420</c:v>
                </c:pt>
              </c:numCache>
            </c:numRef>
          </c:val>
        </c:ser>
      </c:pie3DChart>
    </c:plotArea>
    <c:legend>
      <c:legendPos val="r"/>
      <c:layout>
        <c:manualLayout>
          <c:xMode val="edge"/>
          <c:yMode val="edge"/>
          <c:x val="0.61730803870104467"/>
          <c:y val="0.24526398874053809"/>
          <c:w val="0.36145013123359582"/>
          <c:h val="0.46929076800182584"/>
        </c:manualLayout>
      </c:layout>
    </c:legend>
    <c:plotVisOnly val="1"/>
  </c:chart>
  <c:txPr>
    <a:bodyPr/>
    <a:lstStyle/>
    <a:p>
      <a:pPr>
        <a:defRPr sz="1800"/>
      </a:pPr>
      <a:endParaRPr lang="sv-SE"/>
    </a:p>
  </c:txPr>
  <c:externalData r:id="rId1"/>
  <c:userShapes r:id="rId2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sv-SE"/>
  <c:chart>
    <c:plotArea>
      <c:layout>
        <c:manualLayout>
          <c:layoutTarget val="inner"/>
          <c:xMode val="edge"/>
          <c:yMode val="edge"/>
          <c:x val="7.7277510450082632E-2"/>
          <c:y val="5.3279489911870703E-2"/>
          <c:w val="0.72559285992028777"/>
          <c:h val="0.81574661569261631"/>
        </c:manualLayout>
      </c:layout>
      <c:lineChart>
        <c:grouping val="standard"/>
        <c:ser>
          <c:idx val="0"/>
          <c:order val="0"/>
          <c:tx>
            <c:strRef>
              <c:f>Sheet1!$B$1</c:f>
              <c:strCache>
                <c:ptCount val="1"/>
                <c:pt idx="0">
                  <c:v>Scheduled</c:v>
                </c:pt>
              </c:strCache>
            </c:strRef>
          </c:tx>
          <c:cat>
            <c:strRef>
              <c:f>Sheet1!$A$2:$A$9</c:f>
              <c:strCache>
                <c:ptCount val="8"/>
                <c:pt idx="0">
                  <c:v>I 1</c:v>
                </c:pt>
                <c:pt idx="1">
                  <c:v>I 2</c:v>
                </c:pt>
                <c:pt idx="2">
                  <c:v>I 3</c:v>
                </c:pt>
                <c:pt idx="3">
                  <c:v>I 4</c:v>
                </c:pt>
                <c:pt idx="4">
                  <c:v>I 5</c:v>
                </c:pt>
                <c:pt idx="5">
                  <c:v>I 6</c:v>
                </c:pt>
                <c:pt idx="6">
                  <c:v>I 7</c:v>
                </c:pt>
                <c:pt idx="7">
                  <c:v>I 8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20</c:v>
                </c:pt>
                <c:pt idx="4">
                  <c:v>30</c:v>
                </c:pt>
                <c:pt idx="5">
                  <c:v>50</c:v>
                </c:pt>
                <c:pt idx="6">
                  <c:v>65</c:v>
                </c:pt>
                <c:pt idx="7">
                  <c:v>100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Actual</c:v>
                </c:pt>
              </c:strCache>
            </c:strRef>
          </c:tx>
          <c:cat>
            <c:strRef>
              <c:f>Sheet1!$A$2:$A$9</c:f>
              <c:strCache>
                <c:ptCount val="8"/>
                <c:pt idx="0">
                  <c:v>I 1</c:v>
                </c:pt>
                <c:pt idx="1">
                  <c:v>I 2</c:v>
                </c:pt>
                <c:pt idx="2">
                  <c:v>I 3</c:v>
                </c:pt>
                <c:pt idx="3">
                  <c:v>I 4</c:v>
                </c:pt>
                <c:pt idx="4">
                  <c:v>I 5</c:v>
                </c:pt>
                <c:pt idx="5">
                  <c:v>I 6</c:v>
                </c:pt>
                <c:pt idx="6">
                  <c:v>I 7</c:v>
                </c:pt>
                <c:pt idx="7">
                  <c:v>I 8</c:v>
                </c:pt>
              </c:strCache>
            </c:strRef>
          </c:cat>
          <c:val>
            <c:numRef>
              <c:f>Sheet1!$C$2:$C$9</c:f>
              <c:numCache>
                <c:formatCode>General</c:formatCode>
                <c:ptCount val="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10</c:v>
                </c:pt>
                <c:pt idx="5">
                  <c:v>25</c:v>
                </c:pt>
                <c:pt idx="6">
                  <c:v>61</c:v>
                </c:pt>
              </c:numCache>
            </c:numRef>
          </c:val>
        </c:ser>
        <c:marker val="1"/>
        <c:axId val="88867584"/>
        <c:axId val="88869120"/>
      </c:lineChart>
      <c:catAx>
        <c:axId val="88867584"/>
        <c:scaling>
          <c:orientation val="minMax"/>
        </c:scaling>
        <c:axPos val="b"/>
        <c:tickLblPos val="nextTo"/>
        <c:crossAx val="88869120"/>
        <c:crosses val="autoZero"/>
        <c:auto val="1"/>
        <c:lblAlgn val="ctr"/>
        <c:lblOffset val="100"/>
      </c:catAx>
      <c:valAx>
        <c:axId val="88869120"/>
        <c:scaling>
          <c:orientation val="minMax"/>
        </c:scaling>
        <c:axPos val="l"/>
        <c:majorGridlines/>
        <c:numFmt formatCode="General" sourceLinked="1"/>
        <c:tickLblPos val="nextTo"/>
        <c:crossAx val="88867584"/>
        <c:crosses val="autoZero"/>
        <c:crossBetween val="between"/>
      </c:valAx>
    </c:plotArea>
    <c:legend>
      <c:legendPos val="r"/>
      <c:layout/>
    </c:legend>
    <c:plotVisOnly val="1"/>
  </c:chart>
  <c:txPr>
    <a:bodyPr/>
    <a:lstStyle/>
    <a:p>
      <a:pPr>
        <a:defRPr sz="1800"/>
      </a:pPr>
      <a:endParaRPr lang="sv-SE"/>
    </a:p>
  </c:txPr>
  <c:externalData r:id="rId1"/>
</c:chartSpac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0.15888</cdr:x>
      <cdr:y>0.8871</cdr:y>
    </cdr:from>
    <cdr:to>
      <cdr:x>0.78159</cdr:x>
      <cdr:y>0.97179</cdr:y>
    </cdr:to>
    <cdr:sp macro="" textlink="">
      <cdr:nvSpPr>
        <cdr:cNvPr id="2" name="TextBox 5"/>
        <cdr:cNvSpPr txBox="1"/>
      </cdr:nvSpPr>
      <cdr:spPr>
        <a:xfrm xmlns:a="http://schemas.openxmlformats.org/drawingml/2006/main">
          <a:off x="1295412" y="4191015"/>
          <a:ext cx="5077224" cy="400110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none" rtlCol="0">
          <a:spAutoFit/>
        </a:bodyPr>
        <a:lstStyle xmlns:a="http://schemas.openxmlformats.org/drawingml/2006/main">
          <a:defPPr>
            <a:defRPr lang="fr-FR"/>
          </a:defPPr>
          <a:lvl1pPr algn="l" rtl="0" fontAlgn="base">
            <a:spcBef>
              <a:spcPct val="0"/>
            </a:spcBef>
            <a:spcAft>
              <a:spcPct val="0"/>
            </a:spcAft>
            <a:defRPr kern="1200">
              <a:solidFill>
                <a:sysClr val="windowText" lastClr="000000"/>
              </a:solidFill>
              <a:latin typeface="Arial" charset="0"/>
            </a:defRPr>
          </a:lvl1pPr>
          <a:lvl2pPr marL="457200" algn="l" rtl="0" fontAlgn="base">
            <a:spcBef>
              <a:spcPct val="0"/>
            </a:spcBef>
            <a:spcAft>
              <a:spcPct val="0"/>
            </a:spcAft>
            <a:defRPr kern="1200">
              <a:solidFill>
                <a:sysClr val="windowText" lastClr="000000"/>
              </a:solidFill>
              <a:latin typeface="Arial" charset="0"/>
            </a:defRPr>
          </a:lvl2pPr>
          <a:lvl3pPr marL="914400" algn="l" rtl="0" fontAlgn="base">
            <a:spcBef>
              <a:spcPct val="0"/>
            </a:spcBef>
            <a:spcAft>
              <a:spcPct val="0"/>
            </a:spcAft>
            <a:defRPr kern="1200">
              <a:solidFill>
                <a:sysClr val="windowText" lastClr="000000"/>
              </a:solidFill>
              <a:latin typeface="Arial" charset="0"/>
            </a:defRPr>
          </a:lvl3pPr>
          <a:lvl4pPr marL="1371600" algn="l" rtl="0" fontAlgn="base">
            <a:spcBef>
              <a:spcPct val="0"/>
            </a:spcBef>
            <a:spcAft>
              <a:spcPct val="0"/>
            </a:spcAft>
            <a:defRPr kern="1200">
              <a:solidFill>
                <a:sysClr val="windowText" lastClr="000000"/>
              </a:solidFill>
              <a:latin typeface="Arial" charset="0"/>
            </a:defRPr>
          </a:lvl4pPr>
          <a:lvl5pPr marL="1828800" algn="l" rtl="0" fontAlgn="base">
            <a:spcBef>
              <a:spcPct val="0"/>
            </a:spcBef>
            <a:spcAft>
              <a:spcPct val="0"/>
            </a:spcAft>
            <a:defRPr kern="1200">
              <a:solidFill>
                <a:sysClr val="windowText" lastClr="000000"/>
              </a:solidFill>
              <a:latin typeface="Arial" charset="0"/>
            </a:defRPr>
          </a:lvl5pPr>
          <a:lvl6pPr marL="2286000" algn="l" defTabSz="914400" rtl="0" eaLnBrk="1" latinLnBrk="0" hangingPunct="1">
            <a:defRPr kern="1200">
              <a:solidFill>
                <a:sysClr val="windowText" lastClr="000000"/>
              </a:solidFill>
              <a:latin typeface="Arial" charset="0"/>
            </a:defRPr>
          </a:lvl6pPr>
          <a:lvl7pPr marL="2743200" algn="l" defTabSz="914400" rtl="0" eaLnBrk="1" latinLnBrk="0" hangingPunct="1">
            <a:defRPr kern="1200">
              <a:solidFill>
                <a:sysClr val="windowText" lastClr="000000"/>
              </a:solidFill>
              <a:latin typeface="Arial" charset="0"/>
            </a:defRPr>
          </a:lvl7pPr>
          <a:lvl8pPr marL="3200400" algn="l" defTabSz="914400" rtl="0" eaLnBrk="1" latinLnBrk="0" hangingPunct="1">
            <a:defRPr kern="1200">
              <a:solidFill>
                <a:sysClr val="windowText" lastClr="000000"/>
              </a:solidFill>
              <a:latin typeface="Arial" charset="0"/>
            </a:defRPr>
          </a:lvl8pPr>
          <a:lvl9pPr marL="3657600" algn="l" defTabSz="914400" rtl="0" eaLnBrk="1" latinLnBrk="0" hangingPunct="1">
            <a:defRPr kern="1200">
              <a:solidFill>
                <a:sysClr val="windowText" lastClr="000000"/>
              </a:solidFill>
              <a:latin typeface="Arial" charset="0"/>
            </a:defRPr>
          </a:lvl9pPr>
        </a:lstStyle>
        <a:p xmlns:a="http://schemas.openxmlformats.org/drawingml/2006/main">
          <a:r>
            <a:rPr lang="en-US" sz="2000" b="1" dirty="0" smtClean="0"/>
            <a:t>Total project efforts: 2,800 person hours</a:t>
          </a:r>
          <a:endParaRPr lang="en-US" sz="2000" b="1" dirty="0"/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150E23B8-D023-498D-BC0B-0A5B8448B537}" type="datetimeFigureOut">
              <a:rPr lang="en-US"/>
              <a:pPr>
                <a:defRPr/>
              </a:pPr>
              <a:t>4/27/2010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42360349-99E7-44AE-B86D-8BFA5E768C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4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024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A79175E8-77F6-43ED-8C8B-FC2C7A9F6B80}" type="slidenum">
              <a:rPr lang="en-US" smtClean="0"/>
              <a:pPr/>
              <a:t>1</a:t>
            </a:fld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29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1229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3E193D48-6A95-4560-B56D-241DB69883F3}" type="slidenum">
              <a:rPr lang="en-US" smtClean="0"/>
              <a:pPr/>
              <a:t>10</a:t>
            </a:fld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29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1229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3E193D48-6A95-4560-B56D-241DB69883F3}" type="slidenum">
              <a:rPr lang="en-US" smtClean="0"/>
              <a:pPr/>
              <a:t>11</a:t>
            </a:fld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29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1229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3E193D48-6A95-4560-B56D-241DB69883F3}" type="slidenum">
              <a:rPr lang="en-US" smtClean="0"/>
              <a:pPr/>
              <a:t>12</a:t>
            </a:fld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29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1229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3E193D48-6A95-4560-B56D-241DB69883F3}" type="slidenum">
              <a:rPr lang="en-US" smtClean="0"/>
              <a:pPr/>
              <a:t>13</a:t>
            </a:fld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29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1229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3E193D48-6A95-4560-B56D-241DB69883F3}" type="slidenum">
              <a:rPr lang="en-US" smtClean="0"/>
              <a:pPr/>
              <a:t>14</a:t>
            </a:fld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0A3FB449-B818-4899-BCB7-59F50BF6EF49}" type="slidenum">
              <a:rPr lang="en-US" smtClean="0"/>
              <a:pPr/>
              <a:t>15</a:t>
            </a:fld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2CD568E6-B411-4A6D-98BF-626C6BC80389}" type="slidenum">
              <a:rPr lang="en-US" smtClean="0"/>
              <a:pPr/>
              <a:t>2</a:t>
            </a:fld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29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229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3E193D48-6A95-4560-B56D-241DB69883F3}" type="slidenum">
              <a:rPr lang="en-US" smtClean="0"/>
              <a:pPr/>
              <a:t>3</a:t>
            </a:fld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31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331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446E33AF-9BD0-4FB6-9336-C2A288BD37FF}" type="slidenum">
              <a:rPr lang="en-US" smtClean="0"/>
              <a:pPr/>
              <a:t>4</a:t>
            </a:fld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3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434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75008916-6187-410B-B453-C91A6333EFEA}" type="slidenum">
              <a:rPr lang="en-US" smtClean="0"/>
              <a:pPr/>
              <a:t>5</a:t>
            </a:fld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29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229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3E193D48-6A95-4560-B56D-241DB69883F3}" type="slidenum">
              <a:rPr lang="en-US" smtClean="0"/>
              <a:pPr/>
              <a:t>6</a:t>
            </a:fld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29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229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3E193D48-6A95-4560-B56D-241DB69883F3}" type="slidenum">
              <a:rPr lang="en-US" smtClean="0"/>
              <a:pPr/>
              <a:t>7</a:t>
            </a:fld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29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1229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3E193D48-6A95-4560-B56D-241DB69883F3}" type="slidenum">
              <a:rPr lang="en-US" smtClean="0"/>
              <a:pPr/>
              <a:t>8</a:t>
            </a:fld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29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1229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3E193D48-6A95-4560-B56D-241DB69883F3}" type="slidenum">
              <a:rPr lang="en-US" smtClean="0"/>
              <a:pPr/>
              <a:t>9</a:t>
            </a:fld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002B92-35E7-4B7B-92D7-7E7CF77CB24C}" type="datetimeFigureOut">
              <a:rPr lang="fr-FR"/>
              <a:pPr>
                <a:defRPr/>
              </a:pPr>
              <a:t>27/04/2010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28633D-EDBC-4F1E-9763-4E36B2BF9D19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4C7D9F-FFDF-4FF9-9075-6E0A726C1EDC}" type="datetimeFigureOut">
              <a:rPr lang="fr-FR"/>
              <a:pPr>
                <a:defRPr/>
              </a:pPr>
              <a:t>27/04/2010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115063-19E4-47D9-A17E-8F70119FECC1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EB6C7E-7C57-47E5-A30E-E7CA16288513}" type="datetimeFigureOut">
              <a:rPr lang="fr-FR"/>
              <a:pPr>
                <a:defRPr/>
              </a:pPr>
              <a:t>27/04/2010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37DD61-79B3-482D-A35E-C7894F7B4BDB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F974ED-2CCC-400A-9A04-A231BD289205}" type="datetimeFigureOut">
              <a:rPr lang="fr-FR"/>
              <a:pPr>
                <a:defRPr/>
              </a:pPr>
              <a:t>27/04/2010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15572C-8D78-4DB2-B57C-21DB8D6389C7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28D97B-9E76-4758-9CE9-609EBFA2A7C2}" type="datetimeFigureOut">
              <a:rPr lang="fr-FR"/>
              <a:pPr>
                <a:defRPr/>
              </a:pPr>
              <a:t>27/04/2010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5351E8-94A4-4AE9-B364-71720D0E23AA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2F583F-4516-4696-A1B0-AF60729E1CEA}" type="datetimeFigureOut">
              <a:rPr lang="fr-FR"/>
              <a:pPr>
                <a:defRPr/>
              </a:pPr>
              <a:t>27/04/2010</a:t>
            </a:fld>
            <a:endParaRPr lang="fr-CA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5B84B3-6730-40CE-8AEF-06B06D0187E6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7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60F4A6-9454-4179-9A48-CAEEEA8F3042}" type="datetimeFigureOut">
              <a:rPr lang="fr-FR"/>
              <a:pPr>
                <a:defRPr/>
              </a:pPr>
              <a:t>27/04/2010</a:t>
            </a:fld>
            <a:endParaRPr lang="fr-CA"/>
          </a:p>
        </p:txBody>
      </p:sp>
      <p:sp>
        <p:nvSpPr>
          <p:cNvPr id="8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9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BF437E-68B4-4A0E-890F-C3816A5272F8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26EFAA-6F27-4B5B-8AD4-461BE122F9B9}" type="datetimeFigureOut">
              <a:rPr lang="fr-FR"/>
              <a:pPr>
                <a:defRPr/>
              </a:pPr>
              <a:t>27/04/2010</a:t>
            </a:fld>
            <a:endParaRPr lang="fr-CA"/>
          </a:p>
        </p:txBody>
      </p:sp>
      <p:sp>
        <p:nvSpPr>
          <p:cNvPr id="4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29C182-BF41-4B24-975E-6E9FE858E59F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7835B0-211D-41FC-A04A-EE39A5CCE83C}" type="datetimeFigureOut">
              <a:rPr lang="fr-FR"/>
              <a:pPr>
                <a:defRPr/>
              </a:pPr>
              <a:t>27/04/2010</a:t>
            </a:fld>
            <a:endParaRPr lang="fr-CA"/>
          </a:p>
        </p:txBody>
      </p:sp>
      <p:sp>
        <p:nvSpPr>
          <p:cNvPr id="3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4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DF9C38-3389-47A0-9CE5-D099E3A18038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09CFA5-ECC3-48AE-B34B-52A3D3BFF66E}" type="datetimeFigureOut">
              <a:rPr lang="fr-FR"/>
              <a:pPr>
                <a:defRPr/>
              </a:pPr>
              <a:t>27/04/2010</a:t>
            </a:fld>
            <a:endParaRPr lang="fr-CA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B7ABCD-C79D-44B1-AF2C-BB95817E9322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fr-CA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AA3198-EE0F-4FAA-89D6-9D579CE02DE4}" type="datetimeFigureOut">
              <a:rPr lang="fr-FR"/>
              <a:pPr>
                <a:defRPr/>
              </a:pPr>
              <a:t>27/04/2010</a:t>
            </a:fld>
            <a:endParaRPr lang="fr-CA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A95B77-78A6-4E81-85F8-11C3A6B23E89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 style du titre</a:t>
            </a:r>
            <a:endParaRPr lang="fr-CA" smtClean="0"/>
          </a:p>
        </p:txBody>
      </p:sp>
      <p:sp>
        <p:nvSpPr>
          <p:cNvPr id="1027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 smtClean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7D276579-F43C-44AC-910E-DDE67BB30A2C}" type="datetimeFigureOut">
              <a:rPr lang="fr-FR"/>
              <a:pPr>
                <a:defRPr/>
              </a:pPr>
              <a:t>27/04/2010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1FE62394-E07C-4BD5-A89C-02D0DAC00BB4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trac6.assembla.com/apollogroup/report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trac6.assembla.com/apollogroup/report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licrp.dnsalias.net/apollo/Incident.aspx?Action=Create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3" Type="http://schemas.openxmlformats.org/officeDocument/2006/relationships/image" Target="../media/image4.png"/><Relationship Id="rId21" Type="http://schemas.openxmlformats.org/officeDocument/2006/relationships/image" Target="../media/image22.jpeg"/><Relationship Id="rId7" Type="http://schemas.openxmlformats.org/officeDocument/2006/relationships/image" Target="../media/image8.jpe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24" Type="http://schemas.openxmlformats.org/officeDocument/2006/relationships/image" Target="../media/image25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23" Type="http://schemas.openxmlformats.org/officeDocument/2006/relationships/image" Target="../media/image24.png"/><Relationship Id="rId10" Type="http://schemas.openxmlformats.org/officeDocument/2006/relationships/image" Target="../media/image11.png"/><Relationship Id="rId19" Type="http://schemas.openxmlformats.org/officeDocument/2006/relationships/image" Target="../media/image20.jpe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Relationship Id="rId22" Type="http://schemas.openxmlformats.org/officeDocument/2006/relationships/image" Target="../media/image23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re 1"/>
          <p:cNvSpPr>
            <a:spLocks noGrp="1"/>
          </p:cNvSpPr>
          <p:nvPr>
            <p:ph type="ctrTitle"/>
          </p:nvPr>
        </p:nvSpPr>
        <p:spPr>
          <a:xfrm>
            <a:off x="2743200" y="1828800"/>
            <a:ext cx="6019800" cy="1285875"/>
          </a:xfrm>
        </p:spPr>
        <p:txBody>
          <a:bodyPr/>
          <a:lstStyle/>
          <a:p>
            <a:pPr algn="r" eaLnBrk="1" hangingPunct="1"/>
            <a:r>
              <a:rPr lang="en-US" sz="4800" dirty="0" smtClean="0">
                <a:solidFill>
                  <a:schemeClr val="bg1"/>
                </a:solidFill>
              </a:rPr>
              <a:t>Volunteers’ Management System</a:t>
            </a:r>
            <a:endParaRPr lang="fr-CA" sz="4800" dirty="0" smtClean="0">
              <a:solidFill>
                <a:schemeClr val="bg1"/>
              </a:solidFill>
            </a:endParaRPr>
          </a:p>
        </p:txBody>
      </p:sp>
      <p:sp>
        <p:nvSpPr>
          <p:cNvPr id="2051" name="Sous-titre 2"/>
          <p:cNvSpPr>
            <a:spLocks noGrp="1"/>
          </p:cNvSpPr>
          <p:nvPr>
            <p:ph type="subTitle" idx="1"/>
          </p:nvPr>
        </p:nvSpPr>
        <p:spPr>
          <a:xfrm>
            <a:off x="1447800" y="3429000"/>
            <a:ext cx="6391275" cy="614363"/>
          </a:xfrm>
        </p:spPr>
        <p:txBody>
          <a:bodyPr/>
          <a:lstStyle/>
          <a:p>
            <a:pPr algn="r" eaLnBrk="1" hangingPunct="1"/>
            <a:r>
              <a:rPr lang="en-CA" sz="3600" dirty="0" smtClean="0">
                <a:solidFill>
                  <a:schemeClr val="bg1"/>
                </a:solidFill>
              </a:rPr>
              <a:t>Apollo Group</a:t>
            </a:r>
          </a:p>
          <a:p>
            <a:pPr algn="r" eaLnBrk="1" hangingPunct="1"/>
            <a:r>
              <a:rPr lang="en-CA" sz="3600" dirty="0" smtClean="0">
                <a:solidFill>
                  <a:schemeClr val="bg1"/>
                </a:solidFill>
              </a:rPr>
              <a:t>IT University of Gothenburg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28633D-EDBC-4F1E-9763-4E36B2BF9D19}" type="slidenum">
              <a:rPr lang="fr-CA" smtClean="0"/>
              <a:pPr>
                <a:defRPr/>
              </a:pPr>
              <a:t>1</a:t>
            </a:fld>
            <a:endParaRPr lang="fr-CA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>
                <a:solidFill>
                  <a:schemeClr val="bg1"/>
                </a:solidFill>
              </a:rPr>
              <a:t>Status Summary</a:t>
            </a:r>
          </a:p>
        </p:txBody>
      </p:sp>
      <p:sp>
        <p:nvSpPr>
          <p:cNvPr id="4099" name="Espace réservé du contenu 2"/>
          <p:cNvSpPr>
            <a:spLocks noGrp="1"/>
          </p:cNvSpPr>
          <p:nvPr>
            <p:ph idx="1"/>
          </p:nvPr>
        </p:nvSpPr>
        <p:spPr>
          <a:xfrm>
            <a:off x="457200" y="1974850"/>
            <a:ext cx="8229600" cy="4525963"/>
          </a:xfrm>
        </p:spPr>
        <p:txBody>
          <a:bodyPr/>
          <a:lstStyle/>
          <a:p>
            <a:pPr eaLnBrk="1" hangingPunct="1"/>
            <a:r>
              <a:rPr lang="en-US" sz="2400" dirty="0" smtClean="0"/>
              <a:t>Schedule performance indicators:</a:t>
            </a:r>
          </a:p>
          <a:p>
            <a:pPr lvl="1" eaLnBrk="1" hangingPunct="1"/>
            <a:r>
              <a:rPr lang="en-US" sz="2000" dirty="0" smtClean="0"/>
              <a:t>SPI &lt; 60%  </a:t>
            </a:r>
          </a:p>
          <a:p>
            <a:pPr lvl="1" eaLnBrk="1" hangingPunct="1"/>
            <a:endParaRPr lang="en-US" sz="2000" dirty="0" smtClean="0"/>
          </a:p>
          <a:p>
            <a:pPr lvl="1" eaLnBrk="1" hangingPunct="1"/>
            <a:r>
              <a:rPr lang="en-US" sz="2000" dirty="0" smtClean="0"/>
              <a:t>60 %&lt;= SPI &lt; 85%</a:t>
            </a:r>
          </a:p>
          <a:p>
            <a:pPr lvl="1" eaLnBrk="1" hangingPunct="1"/>
            <a:endParaRPr lang="en-US" sz="2000" dirty="0" smtClean="0"/>
          </a:p>
          <a:p>
            <a:pPr lvl="1" eaLnBrk="1" hangingPunct="1"/>
            <a:r>
              <a:rPr lang="en-US" sz="2000" dirty="0" smtClean="0"/>
              <a:t>SPI &gt;= 85% </a:t>
            </a:r>
          </a:p>
          <a:p>
            <a:pPr lvl="1" eaLnBrk="1" hangingPunct="1"/>
            <a:endParaRPr lang="en-US" sz="2000" dirty="0" smtClean="0"/>
          </a:p>
          <a:p>
            <a:pPr lvl="1" eaLnBrk="1" hangingPunct="1"/>
            <a:endParaRPr lang="en-US" sz="2000" b="1" i="1" u="sng" dirty="0" smtClean="0"/>
          </a:p>
          <a:p>
            <a:pPr lvl="1" eaLnBrk="1" hangingPunct="1"/>
            <a:endParaRPr lang="en-US" sz="2000" b="1" i="1" u="sng" dirty="0" smtClean="0"/>
          </a:p>
          <a:p>
            <a:pPr lvl="1" eaLnBrk="1" hangingPunct="1"/>
            <a:r>
              <a:rPr lang="en-US" sz="2000" b="1" i="1" u="sng" dirty="0" smtClean="0"/>
              <a:t>Project’s  schedule indicator  </a:t>
            </a:r>
            <a:br>
              <a:rPr lang="en-US" sz="2000" b="1" i="1" u="sng" dirty="0" smtClean="0"/>
            </a:br>
            <a:r>
              <a:rPr lang="en-US" sz="2000" b="1" i="1" u="sng" dirty="0" smtClean="0"/>
              <a:t>till Monday 26 of April shows: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15572C-8D78-4DB2-B57C-21DB8D6389C7}" type="slidenum">
              <a:rPr lang="fr-CA" smtClean="0"/>
              <a:pPr>
                <a:defRPr/>
              </a:pPr>
              <a:t>10</a:t>
            </a:fld>
            <a:endParaRPr lang="fr-CA" dirty="0"/>
          </a:p>
        </p:txBody>
      </p:sp>
      <p:sp>
        <p:nvSpPr>
          <p:cNvPr id="6" name="Rounded Rectangle 5"/>
          <p:cNvSpPr/>
          <p:nvPr/>
        </p:nvSpPr>
        <p:spPr>
          <a:xfrm>
            <a:off x="3657600" y="2438400"/>
            <a:ext cx="1066800" cy="381000"/>
          </a:xfrm>
          <a:prstGeom prst="round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3657600" y="3200400"/>
            <a:ext cx="1066800" cy="381000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3657600" y="3962400"/>
            <a:ext cx="1066800" cy="38100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5257800" y="5638800"/>
            <a:ext cx="1066800" cy="38100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553200" y="563880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92%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>
                <a:solidFill>
                  <a:schemeClr val="bg1"/>
                </a:solidFill>
              </a:rPr>
              <a:t>Future Plans</a:t>
            </a:r>
          </a:p>
        </p:txBody>
      </p:sp>
      <p:sp>
        <p:nvSpPr>
          <p:cNvPr id="4099" name="Espace réservé du contenu 2"/>
          <p:cNvSpPr>
            <a:spLocks noGrp="1"/>
          </p:cNvSpPr>
          <p:nvPr>
            <p:ph idx="1"/>
          </p:nvPr>
        </p:nvSpPr>
        <p:spPr>
          <a:xfrm>
            <a:off x="457200" y="1974850"/>
            <a:ext cx="8229600" cy="4883150"/>
          </a:xfrm>
        </p:spPr>
        <p:txBody>
          <a:bodyPr/>
          <a:lstStyle/>
          <a:p>
            <a:pPr eaLnBrk="1" hangingPunct="1"/>
            <a:r>
              <a:rPr lang="en-US" sz="2400" b="1" dirty="0" smtClean="0"/>
              <a:t>9 May</a:t>
            </a:r>
            <a:r>
              <a:rPr lang="en-US" sz="2400" dirty="0" smtClean="0"/>
              <a:t>: Beta release, part of user supporting materials</a:t>
            </a:r>
          </a:p>
          <a:p>
            <a:pPr eaLnBrk="1" hangingPunct="1"/>
            <a:endParaRPr lang="en-US" sz="2400" dirty="0" smtClean="0"/>
          </a:p>
          <a:p>
            <a:pPr eaLnBrk="1" hangingPunct="1"/>
            <a:r>
              <a:rPr lang="en-US" sz="2400" b="1" dirty="0" smtClean="0"/>
              <a:t>19 May</a:t>
            </a:r>
            <a:r>
              <a:rPr lang="en-US" sz="2400" dirty="0" smtClean="0"/>
              <a:t>: Final release, all of user supporting materials</a:t>
            </a:r>
          </a:p>
          <a:p>
            <a:pPr eaLnBrk="1" hangingPunct="1"/>
            <a:endParaRPr lang="en-US" sz="2400" dirty="0" smtClean="0"/>
          </a:p>
          <a:p>
            <a:pPr eaLnBrk="1" hangingPunct="1"/>
            <a:r>
              <a:rPr lang="en-US" sz="2400" dirty="0" smtClean="0"/>
              <a:t>And </a:t>
            </a:r>
            <a:r>
              <a:rPr lang="en-US" sz="2400" b="1" dirty="0" smtClean="0"/>
              <a:t>quality and managerial reports </a:t>
            </a:r>
            <a:r>
              <a:rPr lang="en-US" sz="2400" dirty="0" smtClean="0"/>
              <a:t>for all iterations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15572C-8D78-4DB2-B57C-21DB8D6389C7}" type="slidenum">
              <a:rPr lang="fr-CA" smtClean="0"/>
              <a:pPr>
                <a:defRPr/>
              </a:pPr>
              <a:t>11</a:t>
            </a:fld>
            <a:endParaRPr lang="fr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>
                <a:solidFill>
                  <a:schemeClr val="bg1"/>
                </a:solidFill>
              </a:rPr>
              <a:t>Problems</a:t>
            </a:r>
          </a:p>
        </p:txBody>
      </p:sp>
      <p:sp>
        <p:nvSpPr>
          <p:cNvPr id="4099" name="Espace réservé du contenu 2"/>
          <p:cNvSpPr>
            <a:spLocks noGrp="1"/>
          </p:cNvSpPr>
          <p:nvPr>
            <p:ph idx="1"/>
          </p:nvPr>
        </p:nvSpPr>
        <p:spPr>
          <a:xfrm>
            <a:off x="457200" y="1974850"/>
            <a:ext cx="8229600" cy="4883150"/>
          </a:xfrm>
        </p:spPr>
        <p:txBody>
          <a:bodyPr/>
          <a:lstStyle/>
          <a:p>
            <a:pPr eaLnBrk="1" hangingPunct="1"/>
            <a:endParaRPr lang="en-US" sz="2400" dirty="0" smtClean="0"/>
          </a:p>
          <a:p>
            <a:pPr eaLnBrk="1" hangingPunct="1"/>
            <a:r>
              <a:rPr lang="en-US" sz="2400" dirty="0" smtClean="0"/>
              <a:t>Unavailability  of Rational tools</a:t>
            </a:r>
          </a:p>
          <a:p>
            <a:pPr eaLnBrk="1" hangingPunct="1"/>
            <a:endParaRPr lang="en-US" sz="2400" dirty="0" smtClean="0"/>
          </a:p>
          <a:p>
            <a:pPr eaLnBrk="1" hangingPunct="1"/>
            <a:r>
              <a:rPr lang="en-US" sz="2400" dirty="0" smtClean="0"/>
              <a:t>J2ME and mobile technologies problems</a:t>
            </a:r>
          </a:p>
          <a:p>
            <a:pPr lvl="1" eaLnBrk="1" hangingPunct="1"/>
            <a:endParaRPr lang="en-US" sz="2000" dirty="0" smtClean="0"/>
          </a:p>
          <a:p>
            <a:pPr lvl="1" eaLnBrk="1" hangingPunct="1"/>
            <a:r>
              <a:rPr lang="en-US" sz="2000" dirty="0" smtClean="0"/>
              <a:t>Detecting the location from the mobile device</a:t>
            </a:r>
          </a:p>
          <a:p>
            <a:pPr lvl="1" eaLnBrk="1" hangingPunct="1"/>
            <a:endParaRPr lang="en-US" sz="2000" dirty="0" smtClean="0"/>
          </a:p>
          <a:p>
            <a:pPr lvl="1" eaLnBrk="1" hangingPunct="1"/>
            <a:r>
              <a:rPr lang="en-US" sz="2000" dirty="0" smtClean="0"/>
              <a:t>Capturing a video and photo from the mobile device</a:t>
            </a:r>
            <a:endParaRPr lang="en-US" sz="2000" dirty="0" smtClean="0">
              <a:hlinkClick r:id="rId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15572C-8D78-4DB2-B57C-21DB8D6389C7}" type="slidenum">
              <a:rPr lang="fr-CA" smtClean="0"/>
              <a:pPr>
                <a:defRPr/>
              </a:pPr>
              <a:t>12</a:t>
            </a:fld>
            <a:endParaRPr lang="fr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>
                <a:solidFill>
                  <a:schemeClr val="bg1"/>
                </a:solidFill>
              </a:rPr>
              <a:t>Defect Tracking System</a:t>
            </a:r>
          </a:p>
        </p:txBody>
      </p:sp>
      <p:sp>
        <p:nvSpPr>
          <p:cNvPr id="4099" name="Espace réservé du contenu 2"/>
          <p:cNvSpPr>
            <a:spLocks noGrp="1"/>
          </p:cNvSpPr>
          <p:nvPr>
            <p:ph idx="1"/>
          </p:nvPr>
        </p:nvSpPr>
        <p:spPr>
          <a:xfrm>
            <a:off x="457200" y="1974850"/>
            <a:ext cx="8229600" cy="4883150"/>
          </a:xfrm>
        </p:spPr>
        <p:txBody>
          <a:bodyPr/>
          <a:lstStyle/>
          <a:p>
            <a:pPr eaLnBrk="1" hangingPunct="1">
              <a:buNone/>
            </a:pPr>
            <a:endParaRPr lang="en-US" sz="2400" dirty="0" smtClean="0">
              <a:hlinkClick r:id="rId4"/>
            </a:endParaRPr>
          </a:p>
          <a:p>
            <a:pPr eaLnBrk="1" hangingPunct="1">
              <a:buNone/>
            </a:pPr>
            <a:r>
              <a:rPr lang="en-US" sz="2400" dirty="0" smtClean="0">
                <a:hlinkClick r:id="rId4"/>
              </a:rPr>
              <a:t>http://trac6.assembla.com/apollogroup/report</a:t>
            </a:r>
            <a:endParaRPr lang="en-US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15572C-8D78-4DB2-B57C-21DB8D6389C7}" type="slidenum">
              <a:rPr lang="fr-CA" smtClean="0"/>
              <a:pPr>
                <a:defRPr/>
              </a:pPr>
              <a:t>13</a:t>
            </a:fld>
            <a:endParaRPr lang="fr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>
                <a:solidFill>
                  <a:schemeClr val="bg1"/>
                </a:solidFill>
              </a:rPr>
              <a:t>VMS in action</a:t>
            </a:r>
          </a:p>
        </p:txBody>
      </p:sp>
      <p:sp>
        <p:nvSpPr>
          <p:cNvPr id="4099" name="Espace réservé du contenu 2"/>
          <p:cNvSpPr>
            <a:spLocks noGrp="1"/>
          </p:cNvSpPr>
          <p:nvPr>
            <p:ph idx="1"/>
          </p:nvPr>
        </p:nvSpPr>
        <p:spPr>
          <a:xfrm>
            <a:off x="457200" y="1974850"/>
            <a:ext cx="8229600" cy="4883150"/>
          </a:xfrm>
        </p:spPr>
        <p:txBody>
          <a:bodyPr/>
          <a:lstStyle/>
          <a:p>
            <a:pPr eaLnBrk="1" hangingPunct="1">
              <a:buNone/>
            </a:pPr>
            <a:r>
              <a:rPr lang="en-US" sz="2400" dirty="0" smtClean="0"/>
              <a:t>VMS Portal</a:t>
            </a:r>
          </a:p>
          <a:p>
            <a:pPr eaLnBrk="1" hangingPunct="1">
              <a:buNone/>
            </a:pPr>
            <a:endParaRPr lang="en-US" sz="2400" dirty="0" smtClean="0">
              <a:hlinkClick r:id="rId4"/>
            </a:endParaRPr>
          </a:p>
          <a:p>
            <a:pPr eaLnBrk="1" hangingPunct="1"/>
            <a:r>
              <a:rPr lang="en-US" sz="2400" dirty="0" smtClean="0">
                <a:hlinkClick r:id="rId4"/>
              </a:rPr>
              <a:t>http://licrp.dnsalias.net/apollo/Incident.aspx?Action=Create</a:t>
            </a:r>
            <a:endParaRPr lang="en-US" sz="2400" dirty="0" smtClean="0"/>
          </a:p>
          <a:p>
            <a:pPr eaLnBrk="1" hangingPunct="1"/>
            <a:endParaRPr lang="en-US" sz="2400" dirty="0" smtClean="0"/>
          </a:p>
          <a:p>
            <a:pPr eaLnBrk="1" hangingPunct="1">
              <a:buNone/>
            </a:pPr>
            <a:r>
              <a:rPr lang="en-US" sz="2400" dirty="0" smtClean="0"/>
              <a:t>Mobile application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15572C-8D78-4DB2-B57C-21DB8D6389C7}" type="slidenum">
              <a:rPr lang="fr-CA" smtClean="0"/>
              <a:pPr>
                <a:defRPr/>
              </a:pPr>
              <a:t>14</a:t>
            </a:fld>
            <a:endParaRPr lang="fr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smtClean="0">
                <a:solidFill>
                  <a:schemeClr val="bg1"/>
                </a:solidFill>
              </a:rPr>
              <a:t>Questions</a:t>
            </a:r>
          </a:p>
        </p:txBody>
      </p:sp>
      <p:sp>
        <p:nvSpPr>
          <p:cNvPr id="8195" name="Rectangle 4"/>
          <p:cNvSpPr>
            <a:spLocks noGrp="1" noChangeArrowheads="1"/>
          </p:cNvSpPr>
          <p:nvPr>
            <p:ph idx="1"/>
          </p:nvPr>
        </p:nvSpPr>
        <p:spPr>
          <a:xfrm>
            <a:off x="254000" y="1752600"/>
            <a:ext cx="8636000" cy="4953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endParaRPr lang="en-US" sz="2800" i="1" u="sng" smtClean="0"/>
          </a:p>
        </p:txBody>
      </p:sp>
      <p:pic>
        <p:nvPicPr>
          <p:cNvPr id="819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143250" y="2628900"/>
            <a:ext cx="2857500" cy="285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15572C-8D78-4DB2-B57C-21DB8D6389C7}" type="slidenum">
              <a:rPr lang="fr-CA" smtClean="0"/>
              <a:pPr>
                <a:defRPr/>
              </a:pPr>
              <a:t>15</a:t>
            </a:fld>
            <a:endParaRPr lang="fr-CA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fr-CA" smtClean="0">
                <a:solidFill>
                  <a:schemeClr val="bg1"/>
                </a:solidFill>
              </a:rPr>
              <a:t>Apollo Group</a:t>
            </a:r>
          </a:p>
        </p:txBody>
      </p:sp>
      <p:sp>
        <p:nvSpPr>
          <p:cNvPr id="3075" name="Espace réservé du contenu 2"/>
          <p:cNvSpPr>
            <a:spLocks noGrp="1"/>
          </p:cNvSpPr>
          <p:nvPr>
            <p:ph idx="1"/>
          </p:nvPr>
        </p:nvSpPr>
        <p:spPr>
          <a:xfrm>
            <a:off x="457200" y="1974850"/>
            <a:ext cx="8229600" cy="4525963"/>
          </a:xfrm>
        </p:spPr>
        <p:txBody>
          <a:bodyPr/>
          <a:lstStyle/>
          <a:p>
            <a:pPr eaLnBrk="1" hangingPunct="1">
              <a:buFont typeface="Arial" charset="0"/>
              <a:buNone/>
            </a:pPr>
            <a:endParaRPr lang="en-US" sz="2800" smtClean="0"/>
          </a:p>
          <a:p>
            <a:pPr eaLnBrk="1" hangingPunct="1">
              <a:buFont typeface="Arial" charset="0"/>
              <a:buNone/>
            </a:pPr>
            <a:r>
              <a:rPr lang="en-US" sz="2800" smtClean="0"/>
              <a:t>Abdollah Tabareh</a:t>
            </a:r>
          </a:p>
          <a:p>
            <a:pPr eaLnBrk="1" hangingPunct="1">
              <a:buFont typeface="Arial" charset="0"/>
              <a:buNone/>
            </a:pPr>
            <a:r>
              <a:rPr lang="en-US" sz="2800" smtClean="0"/>
              <a:t>Gilana Ramezani </a:t>
            </a:r>
          </a:p>
          <a:p>
            <a:pPr eaLnBrk="1" hangingPunct="1">
              <a:buFont typeface="Arial" charset="0"/>
              <a:buNone/>
            </a:pPr>
            <a:r>
              <a:rPr lang="en-US" sz="2800" smtClean="0"/>
              <a:t>Abdullah Arslan </a:t>
            </a:r>
          </a:p>
          <a:p>
            <a:pPr eaLnBrk="1" hangingPunct="1">
              <a:buFont typeface="Arial" charset="0"/>
              <a:buNone/>
            </a:pPr>
            <a:r>
              <a:rPr lang="en-US" sz="2800" smtClean="0"/>
              <a:t>Waseem Soomro</a:t>
            </a:r>
          </a:p>
          <a:p>
            <a:pPr eaLnBrk="1" hangingPunct="1">
              <a:buFont typeface="Arial" charset="0"/>
              <a:buNone/>
            </a:pPr>
            <a:r>
              <a:rPr lang="en-US" sz="2800" smtClean="0"/>
              <a:t>Shobha B C </a:t>
            </a:r>
          </a:p>
          <a:p>
            <a:pPr eaLnBrk="1" hangingPunct="1">
              <a:buFont typeface="Arial" charset="0"/>
              <a:buNone/>
            </a:pPr>
            <a:r>
              <a:rPr lang="en-US" sz="2800" smtClean="0"/>
              <a:t>Mustafa Al-Zubaidi </a:t>
            </a:r>
          </a:p>
          <a:p>
            <a:pPr eaLnBrk="1" hangingPunct="1">
              <a:buFont typeface="Arial" charset="0"/>
              <a:buNone/>
            </a:pPr>
            <a:r>
              <a:rPr lang="en-US" sz="2800" smtClean="0"/>
              <a:t>Tigran Harutyunyan </a:t>
            </a:r>
          </a:p>
          <a:p>
            <a:pPr eaLnBrk="1" hangingPunct="1">
              <a:buFont typeface="Arial" charset="0"/>
              <a:buNone/>
            </a:pPr>
            <a:endParaRPr lang="fr-CA" sz="2800" smtClean="0"/>
          </a:p>
        </p:txBody>
      </p:sp>
      <p:pic>
        <p:nvPicPr>
          <p:cNvPr id="3076" name="Picture 5" descr="group picture.JP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43300" y="1600200"/>
            <a:ext cx="5600700" cy="4910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15572C-8D78-4DB2-B57C-21DB8D6389C7}" type="slidenum">
              <a:rPr lang="fr-CA" smtClean="0"/>
              <a:pPr>
                <a:defRPr/>
              </a:pPr>
              <a:t>2</a:t>
            </a:fld>
            <a:endParaRPr lang="fr-CA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fr-CA" dirty="0" smtClean="0">
                <a:solidFill>
                  <a:schemeClr val="bg1"/>
                </a:solidFill>
              </a:rPr>
              <a:t>Agenda</a:t>
            </a:r>
          </a:p>
        </p:txBody>
      </p:sp>
      <p:sp>
        <p:nvSpPr>
          <p:cNvPr id="4099" name="Espace réservé du contenu 2"/>
          <p:cNvSpPr>
            <a:spLocks noGrp="1"/>
          </p:cNvSpPr>
          <p:nvPr>
            <p:ph idx="1"/>
          </p:nvPr>
        </p:nvSpPr>
        <p:spPr>
          <a:xfrm>
            <a:off x="457200" y="1974850"/>
            <a:ext cx="8229600" cy="4525963"/>
          </a:xfrm>
        </p:spPr>
        <p:txBody>
          <a:bodyPr/>
          <a:lstStyle/>
          <a:p>
            <a:pPr eaLnBrk="1" hangingPunct="1"/>
            <a:r>
              <a:rPr lang="en-US" sz="2400" dirty="0" smtClean="0"/>
              <a:t>Background</a:t>
            </a:r>
          </a:p>
          <a:p>
            <a:pPr eaLnBrk="1" hangingPunct="1"/>
            <a:r>
              <a:rPr lang="en-US" sz="2400" dirty="0" smtClean="0"/>
              <a:t>Initial Estimation</a:t>
            </a:r>
          </a:p>
          <a:p>
            <a:pPr eaLnBrk="1" hangingPunct="1"/>
            <a:r>
              <a:rPr lang="en-US" sz="2400" dirty="0" smtClean="0"/>
              <a:t>Baseline Schedule</a:t>
            </a:r>
          </a:p>
          <a:p>
            <a:pPr eaLnBrk="1" hangingPunct="1"/>
            <a:r>
              <a:rPr lang="en-US" sz="2400" dirty="0" smtClean="0"/>
              <a:t>Project Status</a:t>
            </a:r>
          </a:p>
          <a:p>
            <a:pPr eaLnBrk="1" hangingPunct="1"/>
            <a:r>
              <a:rPr lang="en-US" sz="2400" dirty="0" smtClean="0"/>
              <a:t>Future Plans</a:t>
            </a:r>
          </a:p>
          <a:p>
            <a:pPr eaLnBrk="1" hangingPunct="1"/>
            <a:r>
              <a:rPr lang="en-US" sz="2400" dirty="0" smtClean="0"/>
              <a:t>Problems</a:t>
            </a:r>
          </a:p>
          <a:p>
            <a:pPr eaLnBrk="1" hangingPunct="1"/>
            <a:r>
              <a:rPr lang="en-US" sz="2400" dirty="0" smtClean="0"/>
              <a:t>Defect Tracking System</a:t>
            </a:r>
          </a:p>
          <a:p>
            <a:pPr eaLnBrk="1" hangingPunct="1"/>
            <a:r>
              <a:rPr lang="en-US" sz="2400" dirty="0" smtClean="0"/>
              <a:t>VMS in action</a:t>
            </a:r>
          </a:p>
          <a:p>
            <a:pPr eaLnBrk="1" hangingPunct="1"/>
            <a:r>
              <a:rPr lang="en-US" sz="2400" dirty="0" smtClean="0"/>
              <a:t>Q&amp;A</a:t>
            </a:r>
          </a:p>
          <a:p>
            <a:pPr eaLnBrk="1" hangingPunct="1"/>
            <a:endParaRPr lang="en-US" sz="2400" dirty="0" smtClean="0"/>
          </a:p>
          <a:p>
            <a:pPr eaLnBrk="1" hangingPunct="1"/>
            <a:endParaRPr lang="en-US" sz="2400" dirty="0" smtClean="0"/>
          </a:p>
          <a:p>
            <a:pPr eaLnBrk="1" hangingPunct="1"/>
            <a:endParaRPr lang="en-US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15572C-8D78-4DB2-B57C-21DB8D6389C7}" type="slidenum">
              <a:rPr lang="fr-CA" smtClean="0"/>
              <a:pPr>
                <a:defRPr/>
              </a:pPr>
              <a:t>3</a:t>
            </a:fld>
            <a:endParaRPr lang="fr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fr-CA" smtClean="0">
                <a:solidFill>
                  <a:schemeClr val="bg1"/>
                </a:solidFill>
              </a:rPr>
              <a:t>Background</a:t>
            </a:r>
          </a:p>
        </p:txBody>
      </p:sp>
      <p:sp>
        <p:nvSpPr>
          <p:cNvPr id="5123" name="Espace réservé du contenu 2"/>
          <p:cNvSpPr>
            <a:spLocks noGrp="1"/>
          </p:cNvSpPr>
          <p:nvPr>
            <p:ph idx="1"/>
          </p:nvPr>
        </p:nvSpPr>
        <p:spPr>
          <a:xfrm>
            <a:off x="457200" y="1974850"/>
            <a:ext cx="8229600" cy="4525963"/>
          </a:xfrm>
        </p:spPr>
        <p:txBody>
          <a:bodyPr/>
          <a:lstStyle/>
          <a:p>
            <a:pPr algn="ctr" eaLnBrk="1" hangingPunct="1">
              <a:buNone/>
            </a:pPr>
            <a:r>
              <a:rPr lang="en-US" sz="2800" b="1" dirty="0" smtClean="0"/>
              <a:t>Volunteer Management System </a:t>
            </a:r>
          </a:p>
          <a:p>
            <a:pPr algn="ctr" eaLnBrk="1" hangingPunct="1">
              <a:buNone/>
            </a:pPr>
            <a:endParaRPr lang="en-US" sz="2400" dirty="0" smtClean="0"/>
          </a:p>
          <a:p>
            <a:pPr eaLnBrk="1" hangingPunct="1"/>
            <a:r>
              <a:rPr lang="en-US" sz="2400" dirty="0" smtClean="0"/>
              <a:t>Request the citizens for the help</a:t>
            </a:r>
          </a:p>
          <a:p>
            <a:pPr eaLnBrk="1" hangingPunct="1"/>
            <a:r>
              <a:rPr lang="en-US" sz="2400" dirty="0" smtClean="0"/>
              <a:t>Allow citizens to help with their stuff</a:t>
            </a:r>
          </a:p>
          <a:p>
            <a:pPr eaLnBrk="1" hangingPunct="1"/>
            <a:r>
              <a:rPr lang="en-US" sz="2400" dirty="0" smtClean="0"/>
              <a:t>Allow crisis manager to organize citizens </a:t>
            </a:r>
          </a:p>
          <a:p>
            <a:pPr eaLnBrk="1" hangingPunct="1"/>
            <a:r>
              <a:rPr lang="en-US" sz="2400" dirty="0" smtClean="0"/>
              <a:t>Allow to resolve the crisis with the help of the citizens</a:t>
            </a:r>
          </a:p>
          <a:p>
            <a:pPr eaLnBrk="1" hangingPunct="1"/>
            <a:r>
              <a:rPr lang="en-US" sz="2400" dirty="0" smtClean="0"/>
              <a:t>The users are crisis managers and citizens</a:t>
            </a:r>
          </a:p>
          <a:p>
            <a:pPr eaLnBrk="1" hangingPunct="1"/>
            <a:endParaRPr lang="en-US" sz="2400" dirty="0" smtClean="0"/>
          </a:p>
          <a:p>
            <a:pPr eaLnBrk="1" hangingPunct="1"/>
            <a:endParaRPr lang="en-US" sz="2400" dirty="0" smtClean="0"/>
          </a:p>
          <a:p>
            <a:pPr eaLnBrk="1" hangingPunct="1"/>
            <a:endParaRPr lang="en-US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15572C-8D78-4DB2-B57C-21DB8D6389C7}" type="slidenum">
              <a:rPr lang="fr-CA" smtClean="0"/>
              <a:pPr>
                <a:defRPr/>
              </a:pPr>
              <a:t>4</a:t>
            </a:fld>
            <a:endParaRPr lang="fr-CA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4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4738" y="3086100"/>
            <a:ext cx="890587" cy="728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7" name="Picture 10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679825" y="822325"/>
            <a:ext cx="5464175" cy="6035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48" name="Rectangle 1"/>
          <p:cNvSpPr>
            <a:spLocks noGrp="1" noChangeArrowheads="1"/>
          </p:cNvSpPr>
          <p:nvPr>
            <p:ph type="title"/>
          </p:nvPr>
        </p:nvSpPr>
        <p:spPr>
          <a:xfrm>
            <a:off x="182563" y="479425"/>
            <a:ext cx="5143500" cy="1068388"/>
          </a:xfrm>
        </p:spPr>
        <p:txBody>
          <a:bodyPr lIns="0" tIns="0" rIns="0" bIns="0" anchor="t"/>
          <a:lstStyle/>
          <a:p>
            <a:pPr eaLnBrk="1" hangingPunct="1">
              <a:lnSpc>
                <a:spcPct val="95000"/>
              </a:lnSpc>
            </a:pPr>
            <a:r>
              <a:rPr lang="en-US" sz="4700" b="1" i="1" smtClean="0">
                <a:solidFill>
                  <a:srgbClr val="000000"/>
                </a:solidFill>
                <a:cs typeface="Times New Roman" pitchFamily="18" charset="0"/>
              </a:rPr>
              <a:t>Overall perspective</a:t>
            </a:r>
          </a:p>
        </p:txBody>
      </p:sp>
      <p:pic>
        <p:nvPicPr>
          <p:cNvPr id="6149" name="Picture 1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93725" y="2451100"/>
            <a:ext cx="781050" cy="1046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50" name="Picture 1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658100" y="5554663"/>
            <a:ext cx="485775" cy="41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51" name="Picture 25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932738" y="1714500"/>
            <a:ext cx="617537" cy="414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52" name="Picture 27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051425" y="5418138"/>
            <a:ext cx="617538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53" name="Picture 16" descr="E:\RESOURCES\Images\icopacks\all\people_vista\user group.pn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6286500" y="3908425"/>
            <a:ext cx="48577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54" name="Picture 32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4914900" y="3565525"/>
            <a:ext cx="617538" cy="595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55" name="Picture 32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8001000" y="3703638"/>
            <a:ext cx="617538" cy="593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56" name="Picture 25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5532438" y="4525963"/>
            <a:ext cx="617537" cy="414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57" name="Picture 25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561138" y="3017838"/>
            <a:ext cx="617537" cy="414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58" name="Picture 28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7246938" y="4732338"/>
            <a:ext cx="204787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59" name="Picture 28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6286500" y="1096963"/>
            <a:ext cx="206375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60" name="Picture 28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4503738" y="2125663"/>
            <a:ext cx="204787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61" name="Picture 41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5807075" y="2854325"/>
            <a:ext cx="504825" cy="506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62" name="Picture 3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6629400" y="1825625"/>
            <a:ext cx="377825" cy="506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6163" name="Group 54"/>
          <p:cNvGrpSpPr>
            <a:grpSpLocks/>
          </p:cNvGrpSpPr>
          <p:nvPr/>
        </p:nvGrpSpPr>
        <p:grpSpPr bwMode="auto">
          <a:xfrm>
            <a:off x="4297363" y="3086100"/>
            <a:ext cx="754062" cy="711200"/>
            <a:chOff x="4775200" y="3429000"/>
            <a:chExt cx="838200" cy="790575"/>
          </a:xfrm>
        </p:grpSpPr>
        <p:pic>
          <p:nvPicPr>
            <p:cNvPr id="6180" name="Picture 3"/>
            <p:cNvPicPr>
              <a:picLocks noChangeAspect="1" noChangeArrowheads="1"/>
            </p:cNvPicPr>
            <p:nvPr/>
          </p:nvPicPr>
          <p:blipFill>
            <a:blip r:embed="rId15" cstate="print"/>
            <a:srcRect/>
            <a:stretch>
              <a:fillRect/>
            </a:stretch>
          </p:blipFill>
          <p:spPr bwMode="auto">
            <a:xfrm>
              <a:off x="4775200" y="3657600"/>
              <a:ext cx="419100" cy="5619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181" name="Picture 34"/>
            <p:cNvPicPr>
              <a:picLocks noChangeAspect="1" noChangeArrowheads="1"/>
            </p:cNvPicPr>
            <p:nvPr/>
          </p:nvPicPr>
          <p:blipFill>
            <a:blip r:embed="rId16" cstate="print"/>
            <a:srcRect/>
            <a:stretch>
              <a:fillRect/>
            </a:stretch>
          </p:blipFill>
          <p:spPr bwMode="auto">
            <a:xfrm>
              <a:off x="5080000" y="3429000"/>
              <a:ext cx="533400" cy="5386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6164" name="Group 53"/>
          <p:cNvGrpSpPr>
            <a:grpSpLocks/>
          </p:cNvGrpSpPr>
          <p:nvPr/>
        </p:nvGrpSpPr>
        <p:grpSpPr bwMode="auto">
          <a:xfrm>
            <a:off x="8001000" y="2536825"/>
            <a:ext cx="827088" cy="1028700"/>
            <a:chOff x="8890000" y="2819400"/>
            <a:chExt cx="918594" cy="1143000"/>
          </a:xfrm>
        </p:grpSpPr>
        <p:pic>
          <p:nvPicPr>
            <p:cNvPr id="6177" name="Picture 41"/>
            <p:cNvPicPr>
              <a:picLocks noChangeAspect="1" noChangeArrowheads="1"/>
            </p:cNvPicPr>
            <p:nvPr/>
          </p:nvPicPr>
          <p:blipFill>
            <a:blip r:embed="rId14" cstate="print"/>
            <a:srcRect/>
            <a:stretch>
              <a:fillRect/>
            </a:stretch>
          </p:blipFill>
          <p:spPr bwMode="auto">
            <a:xfrm>
              <a:off x="8890000" y="3276600"/>
              <a:ext cx="561975" cy="5619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178" name="Picture 5" descr="E:\RESOURCES\Images\icopacks\1263728138_medical_pot_pills.png"/>
            <p:cNvPicPr>
              <a:picLocks noChangeAspect="1" noChangeArrowheads="1"/>
            </p:cNvPicPr>
            <p:nvPr/>
          </p:nvPicPr>
          <p:blipFill>
            <a:blip r:embed="rId17" cstate="print"/>
            <a:srcRect/>
            <a:stretch>
              <a:fillRect/>
            </a:stretch>
          </p:blipFill>
          <p:spPr bwMode="auto">
            <a:xfrm>
              <a:off x="9194800" y="3352800"/>
              <a:ext cx="609600" cy="609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179" name="Picture 35"/>
            <p:cNvPicPr>
              <a:picLocks noChangeAspect="1" noChangeArrowheads="1"/>
            </p:cNvPicPr>
            <p:nvPr/>
          </p:nvPicPr>
          <p:blipFill>
            <a:blip r:embed="rId18" cstate="print"/>
            <a:srcRect/>
            <a:stretch>
              <a:fillRect/>
            </a:stretch>
          </p:blipFill>
          <p:spPr bwMode="auto">
            <a:xfrm>
              <a:off x="9271000" y="2819400"/>
              <a:ext cx="537594" cy="5528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6165" name="Group 60"/>
          <p:cNvGrpSpPr>
            <a:grpSpLocks/>
          </p:cNvGrpSpPr>
          <p:nvPr/>
        </p:nvGrpSpPr>
        <p:grpSpPr bwMode="auto">
          <a:xfrm>
            <a:off x="6080125" y="5597525"/>
            <a:ext cx="1081088" cy="1054100"/>
            <a:chOff x="6756400" y="6219825"/>
            <a:chExt cx="1199841" cy="1171575"/>
          </a:xfrm>
        </p:grpSpPr>
        <p:pic>
          <p:nvPicPr>
            <p:cNvPr id="6174" name="Picture 41"/>
            <p:cNvPicPr>
              <a:picLocks noChangeAspect="1" noChangeArrowheads="1"/>
            </p:cNvPicPr>
            <p:nvPr/>
          </p:nvPicPr>
          <p:blipFill>
            <a:blip r:embed="rId14" cstate="print"/>
            <a:srcRect/>
            <a:stretch>
              <a:fillRect/>
            </a:stretch>
          </p:blipFill>
          <p:spPr bwMode="auto">
            <a:xfrm>
              <a:off x="6908800" y="6219825"/>
              <a:ext cx="561975" cy="5619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175" name="Picture 33"/>
            <p:cNvPicPr>
              <a:picLocks noChangeAspect="1" noChangeArrowheads="1"/>
            </p:cNvPicPr>
            <p:nvPr/>
          </p:nvPicPr>
          <p:blipFill>
            <a:blip r:embed="rId19" cstate="print"/>
            <a:srcRect/>
            <a:stretch>
              <a:fillRect/>
            </a:stretch>
          </p:blipFill>
          <p:spPr bwMode="auto">
            <a:xfrm>
              <a:off x="7289800" y="6705600"/>
              <a:ext cx="666441" cy="3805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176" name="Picture 36"/>
            <p:cNvPicPr>
              <a:picLocks noChangeAspect="1" noChangeArrowheads="1"/>
            </p:cNvPicPr>
            <p:nvPr/>
          </p:nvPicPr>
          <p:blipFill>
            <a:blip r:embed="rId20" cstate="print"/>
            <a:srcRect/>
            <a:stretch>
              <a:fillRect/>
            </a:stretch>
          </p:blipFill>
          <p:spPr bwMode="auto">
            <a:xfrm>
              <a:off x="6756400" y="6781800"/>
              <a:ext cx="643156" cy="609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6166" name="Picture 25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4640263" y="2332038"/>
            <a:ext cx="617537" cy="414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67" name="Picture 26"/>
          <p:cNvPicPr>
            <a:picLocks noChangeAspect="1" noChangeArrowheads="1"/>
          </p:cNvPicPr>
          <p:nvPr/>
        </p:nvPicPr>
        <p:blipFill>
          <a:blip r:embed="rId21" cstate="print"/>
          <a:srcRect/>
          <a:stretch>
            <a:fillRect/>
          </a:stretch>
        </p:blipFill>
        <p:spPr bwMode="auto">
          <a:xfrm>
            <a:off x="5807075" y="1235075"/>
            <a:ext cx="547688" cy="44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68" name="Picture 24"/>
          <p:cNvPicPr>
            <a:picLocks noChangeAspect="1" noChangeArrowheads="1"/>
          </p:cNvPicPr>
          <p:nvPr/>
        </p:nvPicPr>
        <p:blipFill>
          <a:blip r:embed="rId22" cstate="print"/>
          <a:srcRect/>
          <a:stretch>
            <a:fillRect/>
          </a:stretch>
        </p:blipFill>
        <p:spPr bwMode="auto">
          <a:xfrm>
            <a:off x="6629400" y="4868863"/>
            <a:ext cx="61753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69" name="Picture 31"/>
          <p:cNvPicPr>
            <a:picLocks noChangeAspect="1" noChangeArrowheads="1"/>
          </p:cNvPicPr>
          <p:nvPr/>
        </p:nvPicPr>
        <p:blipFill>
          <a:blip r:embed="rId23" cstate="print"/>
          <a:srcRect/>
          <a:stretch>
            <a:fillRect/>
          </a:stretch>
        </p:blipFill>
        <p:spPr bwMode="auto">
          <a:xfrm>
            <a:off x="6354763" y="1235075"/>
            <a:ext cx="231775" cy="29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70" name="Picture 31"/>
          <p:cNvPicPr>
            <a:picLocks noChangeAspect="1" noChangeArrowheads="1"/>
          </p:cNvPicPr>
          <p:nvPr/>
        </p:nvPicPr>
        <p:blipFill>
          <a:blip r:embed="rId23" cstate="print"/>
          <a:srcRect/>
          <a:stretch>
            <a:fillRect/>
          </a:stretch>
        </p:blipFill>
        <p:spPr bwMode="auto">
          <a:xfrm>
            <a:off x="4503738" y="2193925"/>
            <a:ext cx="231775" cy="29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71" name="Picture 31"/>
          <p:cNvPicPr>
            <a:picLocks noChangeAspect="1" noChangeArrowheads="1"/>
          </p:cNvPicPr>
          <p:nvPr/>
        </p:nvPicPr>
        <p:blipFill>
          <a:blip r:embed="rId23" cstate="print"/>
          <a:srcRect/>
          <a:stretch>
            <a:fillRect/>
          </a:stretch>
        </p:blipFill>
        <p:spPr bwMode="auto">
          <a:xfrm>
            <a:off x="7246938" y="4800600"/>
            <a:ext cx="231775" cy="29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72" name="Picture 2" descr="C:\Users\MainUser\AppData\Local\Microsoft\Windows\Temporary Internet Files\Content.IE5\9T7H6NYY\MCj04413100000[1].png"/>
          <p:cNvPicPr>
            <a:picLocks noChangeAspect="1" noChangeArrowheads="1"/>
          </p:cNvPicPr>
          <p:nvPr/>
        </p:nvPicPr>
        <p:blipFill>
          <a:blip r:embed="rId24" cstate="print"/>
          <a:srcRect/>
          <a:stretch>
            <a:fillRect/>
          </a:stretch>
        </p:blipFill>
        <p:spPr bwMode="auto">
          <a:xfrm>
            <a:off x="1981200" y="3429000"/>
            <a:ext cx="2468563" cy="2468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" name="Cloud 40"/>
          <p:cNvSpPr/>
          <p:nvPr/>
        </p:nvSpPr>
        <p:spPr>
          <a:xfrm>
            <a:off x="2209800" y="2362200"/>
            <a:ext cx="1676400" cy="144780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3600" b="1" dirty="0"/>
              <a:t>VMS</a:t>
            </a:r>
            <a:endParaRPr lang="en-US" b="1" dirty="0"/>
          </a:p>
        </p:txBody>
      </p:sp>
      <p:sp>
        <p:nvSpPr>
          <p:cNvPr id="38" name="Slide Number Placeholder 3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5B84B3-6730-40CE-8AEF-06B06D0187E6}" type="slidenum">
              <a:rPr lang="fr-CA" smtClean="0"/>
              <a:pPr>
                <a:defRPr/>
              </a:pPr>
              <a:t>5</a:t>
            </a:fld>
            <a:endParaRPr lang="fr-CA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>
                <a:solidFill>
                  <a:schemeClr val="bg1"/>
                </a:solidFill>
              </a:rPr>
              <a:t>Chart</a:t>
            </a:r>
          </a:p>
        </p:txBody>
      </p:sp>
      <p:sp>
        <p:nvSpPr>
          <p:cNvPr id="4099" name="Espace réservé du contenu 2"/>
          <p:cNvSpPr>
            <a:spLocks noGrp="1"/>
          </p:cNvSpPr>
          <p:nvPr>
            <p:ph idx="1"/>
          </p:nvPr>
        </p:nvSpPr>
        <p:spPr>
          <a:xfrm>
            <a:off x="457200" y="1974850"/>
            <a:ext cx="8229600" cy="4525963"/>
          </a:xfrm>
        </p:spPr>
        <p:txBody>
          <a:bodyPr/>
          <a:lstStyle/>
          <a:p>
            <a:pPr eaLnBrk="1" hangingPunct="1"/>
            <a:endParaRPr lang="en-US" sz="2400" dirty="0" smtClean="0"/>
          </a:p>
          <a:p>
            <a:pPr eaLnBrk="1" hangingPunct="1"/>
            <a:endParaRPr lang="en-US" sz="2400" dirty="0" smtClean="0"/>
          </a:p>
          <a:p>
            <a:pPr eaLnBrk="1" hangingPunct="1"/>
            <a:endParaRPr lang="en-US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15572C-8D78-4DB2-B57C-21DB8D6389C7}" type="slidenum">
              <a:rPr lang="fr-CA" smtClean="0"/>
              <a:pPr>
                <a:defRPr/>
              </a:pPr>
              <a:t>6</a:t>
            </a:fld>
            <a:endParaRPr lang="fr-CA" dirty="0"/>
          </a:p>
        </p:txBody>
      </p:sp>
      <p:graphicFrame>
        <p:nvGraphicFramePr>
          <p:cNvPr id="7" name="Chart 6"/>
          <p:cNvGraphicFramePr/>
          <p:nvPr/>
        </p:nvGraphicFramePr>
        <p:xfrm>
          <a:off x="457200" y="1676400"/>
          <a:ext cx="8153400" cy="4724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fr-CA" dirty="0" smtClean="0">
                <a:solidFill>
                  <a:schemeClr val="bg1"/>
                </a:solidFill>
              </a:rPr>
              <a:t>Baseline Schedule</a:t>
            </a:r>
          </a:p>
        </p:txBody>
      </p:sp>
      <p:sp>
        <p:nvSpPr>
          <p:cNvPr id="4099" name="Espace réservé du contenu 2"/>
          <p:cNvSpPr>
            <a:spLocks noGrp="1"/>
          </p:cNvSpPr>
          <p:nvPr>
            <p:ph idx="1"/>
          </p:nvPr>
        </p:nvSpPr>
        <p:spPr>
          <a:xfrm>
            <a:off x="457200" y="1974850"/>
            <a:ext cx="8229600" cy="4525963"/>
          </a:xfrm>
        </p:spPr>
        <p:txBody>
          <a:bodyPr/>
          <a:lstStyle/>
          <a:p>
            <a:pPr eaLnBrk="1" hangingPunct="1"/>
            <a:endParaRPr lang="en-US" sz="2400" dirty="0" smtClean="0"/>
          </a:p>
          <a:p>
            <a:pPr eaLnBrk="1" hangingPunct="1"/>
            <a:endParaRPr lang="en-US" sz="2400" dirty="0" smtClean="0"/>
          </a:p>
          <a:p>
            <a:pPr eaLnBrk="1" hangingPunct="1"/>
            <a:endParaRPr lang="en-US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15572C-8D78-4DB2-B57C-21DB8D6389C7}" type="slidenum">
              <a:rPr lang="fr-CA" smtClean="0"/>
              <a:pPr>
                <a:defRPr/>
              </a:pPr>
              <a:t>7</a:t>
            </a:fld>
            <a:endParaRPr lang="fr-CA" dirty="0"/>
          </a:p>
        </p:txBody>
      </p:sp>
      <p:pic>
        <p:nvPicPr>
          <p:cNvPr id="28674" name="Picture 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-1" y="1676400"/>
            <a:ext cx="8981859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>
                <a:solidFill>
                  <a:schemeClr val="bg1"/>
                </a:solidFill>
              </a:rPr>
              <a:t>Status of Deliverables</a:t>
            </a:r>
          </a:p>
        </p:txBody>
      </p:sp>
      <p:sp>
        <p:nvSpPr>
          <p:cNvPr id="4099" name="Espace réservé du contenu 2"/>
          <p:cNvSpPr>
            <a:spLocks noGrp="1"/>
          </p:cNvSpPr>
          <p:nvPr>
            <p:ph idx="1"/>
          </p:nvPr>
        </p:nvSpPr>
        <p:spPr>
          <a:xfrm>
            <a:off x="457200" y="1974850"/>
            <a:ext cx="8229600" cy="4525963"/>
          </a:xfrm>
        </p:spPr>
        <p:txBody>
          <a:bodyPr/>
          <a:lstStyle/>
          <a:p>
            <a:pPr eaLnBrk="1" hangingPunct="1">
              <a:buNone/>
            </a:pPr>
            <a:r>
              <a:rPr lang="en-US" sz="2400" b="1" dirty="0" smtClean="0"/>
              <a:t>Due date: 28 April 2010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15572C-8D78-4DB2-B57C-21DB8D6389C7}" type="slidenum">
              <a:rPr lang="fr-CA" smtClean="0"/>
              <a:pPr>
                <a:defRPr/>
              </a:pPr>
              <a:t>8</a:t>
            </a:fld>
            <a:endParaRPr lang="fr-CA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81000" y="2514600"/>
          <a:ext cx="8153400" cy="3733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76700"/>
                <a:gridCol w="4076700"/>
              </a:tblGrid>
              <a:tr h="466725">
                <a:tc>
                  <a:txBody>
                    <a:bodyPr/>
                    <a:lstStyle/>
                    <a:p>
                      <a:pPr algn="ctr"/>
                      <a:r>
                        <a:rPr lang="sv-SE" dirty="0" smtClean="0"/>
                        <a:t>Planed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dirty="0" smtClean="0"/>
                        <a:t>Status</a:t>
                      </a:r>
                      <a:endParaRPr lang="sv-SE" dirty="0"/>
                    </a:p>
                  </a:txBody>
                  <a:tcPr/>
                </a:tc>
              </a:tr>
              <a:tr h="466725">
                <a:tc>
                  <a:txBody>
                    <a:bodyPr/>
                    <a:lstStyle/>
                    <a:p>
                      <a:r>
                        <a:rPr lang="sv-SE" dirty="0" smtClean="0"/>
                        <a:t>Project management plan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 smtClean="0"/>
                        <a:t>Completed</a:t>
                      </a:r>
                      <a:endParaRPr lang="sv-SE" dirty="0"/>
                    </a:p>
                  </a:txBody>
                  <a:tcPr/>
                </a:tc>
              </a:tr>
              <a:tr h="466725">
                <a:tc>
                  <a:txBody>
                    <a:bodyPr/>
                    <a:lstStyle/>
                    <a:p>
                      <a:r>
                        <a:rPr lang="sv-SE" dirty="0" smtClean="0"/>
                        <a:t>QA plan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 smtClean="0"/>
                        <a:t>Completed</a:t>
                      </a:r>
                      <a:endParaRPr lang="sv-SE" dirty="0"/>
                    </a:p>
                  </a:txBody>
                  <a:tcPr/>
                </a:tc>
              </a:tr>
              <a:tr h="466725">
                <a:tc>
                  <a:txBody>
                    <a:bodyPr/>
                    <a:lstStyle/>
                    <a:p>
                      <a:r>
                        <a:rPr lang="sv-SE" dirty="0" smtClean="0"/>
                        <a:t>SAD and SDD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 smtClean="0"/>
                        <a:t>Completed</a:t>
                      </a:r>
                      <a:endParaRPr lang="sv-SE" dirty="0"/>
                    </a:p>
                  </a:txBody>
                  <a:tcPr/>
                </a:tc>
              </a:tr>
              <a:tr h="466725">
                <a:tc>
                  <a:txBody>
                    <a:bodyPr/>
                    <a:lstStyle/>
                    <a:p>
                      <a:r>
                        <a:rPr lang="sv-SE" dirty="0" smtClean="0"/>
                        <a:t>65%  of functionality developed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 smtClean="0"/>
                        <a:t>61% is completed</a:t>
                      </a:r>
                      <a:endParaRPr lang="sv-SE" dirty="0"/>
                    </a:p>
                  </a:txBody>
                  <a:tcPr/>
                </a:tc>
              </a:tr>
              <a:tr h="466725">
                <a:tc>
                  <a:txBody>
                    <a:bodyPr/>
                    <a:lstStyle/>
                    <a:p>
                      <a:r>
                        <a:rPr lang="sv-SE" dirty="0" smtClean="0"/>
                        <a:t>65% of functionality tested 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 smtClean="0"/>
                        <a:t>22%</a:t>
                      </a:r>
                      <a:r>
                        <a:rPr lang="sv-SE" baseline="0" dirty="0" smtClean="0"/>
                        <a:t> is </a:t>
                      </a:r>
                      <a:r>
                        <a:rPr lang="sv-SE" baseline="0" dirty="0" smtClean="0"/>
                        <a:t>completed</a:t>
                      </a:r>
                      <a:endParaRPr lang="sv-SE" dirty="0"/>
                    </a:p>
                  </a:txBody>
                  <a:tcPr/>
                </a:tc>
              </a:tr>
              <a:tr h="466725">
                <a:tc>
                  <a:txBody>
                    <a:bodyPr/>
                    <a:lstStyle/>
                    <a:p>
                      <a:r>
                        <a:rPr lang="sv-SE" dirty="0" smtClean="0"/>
                        <a:t>Test cases</a:t>
                      </a:r>
                      <a:r>
                        <a:rPr lang="sv-SE" baseline="0" dirty="0" smtClean="0"/>
                        <a:t> for functionality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 smtClean="0"/>
                        <a:t>Completed</a:t>
                      </a:r>
                      <a:endParaRPr lang="sv-SE" dirty="0"/>
                    </a:p>
                  </a:txBody>
                  <a:tcPr/>
                </a:tc>
              </a:tr>
              <a:tr h="466725">
                <a:tc>
                  <a:txBody>
                    <a:bodyPr/>
                    <a:lstStyle/>
                    <a:p>
                      <a:r>
                        <a:rPr lang="en-US" dirty="0" smtClean="0"/>
                        <a:t>1st draft of the User guideline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 smtClean="0"/>
                        <a:t>In progress</a:t>
                      </a:r>
                      <a:endParaRPr lang="sv-SE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>
                <a:solidFill>
                  <a:schemeClr val="bg1"/>
                </a:solidFill>
              </a:rPr>
              <a:t>Development progress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15572C-8D78-4DB2-B57C-21DB8D6389C7}" type="slidenum">
              <a:rPr lang="fr-CA" smtClean="0"/>
              <a:pPr>
                <a:defRPr/>
              </a:pPr>
              <a:t>9</a:t>
            </a:fld>
            <a:endParaRPr lang="fr-CA" dirty="0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</p:nvPr>
        </p:nvGraphicFramePr>
        <p:xfrm>
          <a:off x="457200" y="20574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62000" y="18288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smtClean="0"/>
              <a:t>%</a:t>
            </a:r>
            <a:endParaRPr lang="sv-SE" dirty="0"/>
          </a:p>
        </p:txBody>
      </p:sp>
      <p:sp>
        <p:nvSpPr>
          <p:cNvPr id="6" name="TextBox 5"/>
          <p:cNvSpPr txBox="1"/>
          <p:nvPr/>
        </p:nvSpPr>
        <p:spPr>
          <a:xfrm>
            <a:off x="7239000" y="58674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smtClean="0"/>
              <a:t>Iterations</a:t>
            </a:r>
            <a:endParaRPr lang="sv-S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2279</TotalTime>
  <Words>287</Words>
  <Application>Microsoft Office PowerPoint</Application>
  <PresentationFormat>On-screen Show (4:3)</PresentationFormat>
  <Paragraphs>128</Paragraphs>
  <Slides>15</Slides>
  <Notes>15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Thème Office</vt:lpstr>
      <vt:lpstr>Volunteers’ Management System</vt:lpstr>
      <vt:lpstr>Apollo Group</vt:lpstr>
      <vt:lpstr>Agenda</vt:lpstr>
      <vt:lpstr>Background</vt:lpstr>
      <vt:lpstr>Overall perspective</vt:lpstr>
      <vt:lpstr>Chart</vt:lpstr>
      <vt:lpstr>Baseline Schedule</vt:lpstr>
      <vt:lpstr>Status of Deliverables</vt:lpstr>
      <vt:lpstr>Development progress</vt:lpstr>
      <vt:lpstr>Status Summary</vt:lpstr>
      <vt:lpstr>Future Plans</vt:lpstr>
      <vt:lpstr>Problems</vt:lpstr>
      <vt:lpstr>Defect Tracking System</vt:lpstr>
      <vt:lpstr>VMS in action</vt:lpstr>
      <vt:lpstr>Questions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Volunteer’s Management System</dc:title>
  <dc:creator>Tabareh</dc:creator>
  <cp:lastModifiedBy>tiko</cp:lastModifiedBy>
  <cp:revision>216</cp:revision>
  <dcterms:created xsi:type="dcterms:W3CDTF">2010-01-18T11:56:39Z</dcterms:created>
  <dcterms:modified xsi:type="dcterms:W3CDTF">2010-04-27T09:47:20Z</dcterms:modified>
</cp:coreProperties>
</file>