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87" r:id="rId5"/>
    <p:sldId id="288" r:id="rId6"/>
    <p:sldId id="289" r:id="rId7"/>
    <p:sldId id="299" r:id="rId8"/>
    <p:sldId id="290" r:id="rId9"/>
    <p:sldId id="291" r:id="rId10"/>
    <p:sldId id="292" r:id="rId11"/>
    <p:sldId id="293" r:id="rId12"/>
    <p:sldId id="294" r:id="rId13"/>
    <p:sldId id="295" r:id="rId14"/>
    <p:sldId id="298" r:id="rId15"/>
    <p:sldId id="300" r:id="rId16"/>
    <p:sldId id="296" r:id="rId17"/>
    <p:sldId id="301" r:id="rId18"/>
    <p:sldId id="286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89085" autoAdjust="0"/>
  </p:normalViewPr>
  <p:slideViewPr>
    <p:cSldViewPr>
      <p:cViewPr varScale="1">
        <p:scale>
          <a:sx n="66" d="100"/>
          <a:sy n="66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view3D>
      <c:rotX val="40"/>
      <c:perspective val="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Effort</c:v>
                </c:pt>
              </c:strCache>
            </c:strRef>
          </c:tx>
          <c:explosion val="13"/>
          <c:dLbls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Management</c:v>
                </c:pt>
                <c:pt idx="1">
                  <c:v>Prj. initiation</c:v>
                </c:pt>
                <c:pt idx="2">
                  <c:v>Req. Refinement</c:v>
                </c:pt>
                <c:pt idx="3">
                  <c:v>A&amp;D</c:v>
                </c:pt>
                <c:pt idx="4">
                  <c:v>Implement</c:v>
                </c:pt>
                <c:pt idx="5">
                  <c:v>Test</c:v>
                </c:pt>
                <c:pt idx="6">
                  <c:v>Training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275</c:v>
                </c:pt>
                <c:pt idx="1">
                  <c:v>30</c:v>
                </c:pt>
                <c:pt idx="2">
                  <c:v>25</c:v>
                </c:pt>
                <c:pt idx="3">
                  <c:v>200</c:v>
                </c:pt>
                <c:pt idx="4" formatCode="#,##0">
                  <c:v>1350</c:v>
                </c:pt>
                <c:pt idx="5">
                  <c:v>500</c:v>
                </c:pt>
                <c:pt idx="6">
                  <c:v>420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50E23B8-D023-498D-BC0B-0A5B8448B537}" type="datetimeFigureOut">
              <a:rPr lang="en-US"/>
              <a:pPr>
                <a:defRPr/>
              </a:pPr>
              <a:t>3/15/2010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360349-99E7-44AE-B86D-8BFA5E76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9175E8-77F6-43ED-8C8B-FC2C7A9F6B8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3FB449-B818-4899-BCB7-59F50BF6EF49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D568E6-B411-4A6D-98BF-626C6BC8038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6E33AF-9BD0-4FB6-9336-C2A288BD37F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008916-6187-410B-B453-C91A6333EF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93D48-6A95-4560-B56D-241DB69883F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2B92-35E7-4B7B-92D7-7E7CF77CB24C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633D-EDBC-4F1E-9763-4E36B2BF9D1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7D9F-FFDF-4FF9-9075-6E0A726C1EDC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15063-19E4-47D9-A17E-8F70119FECC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B6C7E-7C57-47E5-A30E-E7CA16288513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DD61-79B3-482D-A35E-C7894F7B4BD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974ED-2CCC-400A-9A04-A231BD289205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572C-8D78-4DB2-B57C-21DB8D6389C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D97B-9E76-4758-9CE9-609EBFA2A7C2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351E8-94A4-4AE9-B364-71720D0E23A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F583F-4516-4696-A1B0-AF60729E1CEA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B84B3-6730-40CE-8AEF-06B06D0187E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0F4A6-9454-4179-9A48-CAEEEA8F3042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F437E-68B4-4A0E-890F-C3816A5272F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EFAA-6F27-4B5B-8AD4-461BE122F9B9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9C182-BF41-4B24-975E-6E9FE858E59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835B0-211D-41FC-A04A-EE39A5CCE83C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F9C38-3389-47A0-9CE5-D099E3A1803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9CFA5-ECC3-48AE-B34B-52A3D3BFF66E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7ABCD-C79D-44B1-AF2C-BB95817E932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3198-EE0F-4FAA-89D6-9D579CE02DE4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95B77-78A6-4E81-85F8-11C3A6B23E8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D276579-F43C-44AC-910E-DDE67BB30A2C}" type="datetimeFigureOut">
              <a:rPr lang="fr-FR"/>
              <a:pPr>
                <a:defRPr/>
              </a:pPr>
              <a:t>15/03/2010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FE62394-E07C-4BD5-A89C-02D0DAC00B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apollovm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2743200" y="1828800"/>
            <a:ext cx="6019800" cy="1285875"/>
          </a:xfrm>
        </p:spPr>
        <p:txBody>
          <a:bodyPr/>
          <a:lstStyle/>
          <a:p>
            <a:pPr algn="r" eaLnBrk="1" hangingPunct="1"/>
            <a:r>
              <a:rPr lang="en-US" sz="4800" dirty="0" smtClean="0">
                <a:solidFill>
                  <a:schemeClr val="bg1"/>
                </a:solidFill>
              </a:rPr>
              <a:t>Volunteers’ Management System</a:t>
            </a:r>
            <a:endParaRPr lang="fr-CA" sz="4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391275" cy="614363"/>
          </a:xfrm>
        </p:spPr>
        <p:txBody>
          <a:bodyPr/>
          <a:lstStyle/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Apollo Group</a:t>
            </a:r>
          </a:p>
          <a:p>
            <a:pPr algn="r" eaLnBrk="1" hangingPunct="1"/>
            <a:r>
              <a:rPr lang="en-CA" sz="3600" dirty="0" smtClean="0">
                <a:solidFill>
                  <a:schemeClr val="bg1"/>
                </a:solidFill>
              </a:rPr>
              <a:t>IT University of Gothenburg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8633D-EDBC-4F1E-9763-4E36B2BF9D19}" type="slidenum">
              <a:rPr lang="fr-CA" smtClean="0"/>
              <a:pPr>
                <a:defRPr/>
              </a:pPr>
              <a:t>1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Elaboration Phase in Brief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End date: 3 March 2010</a:t>
            </a:r>
          </a:p>
          <a:p>
            <a:pPr eaLnBrk="1" hangingPunct="1"/>
            <a:r>
              <a:rPr lang="en-US" sz="2400" dirty="0" smtClean="0"/>
              <a:t>Refined SRS </a:t>
            </a:r>
            <a:r>
              <a:rPr lang="en-US" sz="2400" b="1" dirty="0" smtClean="0"/>
              <a:t>(Completed)</a:t>
            </a:r>
          </a:p>
          <a:p>
            <a:pPr eaLnBrk="1" hangingPunct="1"/>
            <a:r>
              <a:rPr lang="en-US" sz="2400" dirty="0" smtClean="0"/>
              <a:t>Analysis model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Software architectural document draft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Software design document draft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Reading and training </a:t>
            </a:r>
            <a:r>
              <a:rPr lang="en-US" sz="2400" b="1" dirty="0" smtClean="0"/>
              <a:t>(Completed)</a:t>
            </a:r>
          </a:p>
          <a:p>
            <a:pPr eaLnBrk="1" hangingPunct="1"/>
            <a:r>
              <a:rPr lang="en-US" sz="2400" dirty="0" smtClean="0"/>
              <a:t>Iteration management and quality reports </a:t>
            </a:r>
            <a:r>
              <a:rPr lang="en-US" sz="2400" b="1" dirty="0" smtClean="0"/>
              <a:t>(Completed)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10</a:t>
            </a:fld>
            <a:endParaRPr lang="fr-CA" dirty="0"/>
          </a:p>
        </p:txBody>
      </p:sp>
      <p:pic>
        <p:nvPicPr>
          <p:cNvPr id="5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437" y="4389437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Construction Phase in Brief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End date: 28 April 2010</a:t>
            </a:r>
          </a:p>
          <a:p>
            <a:pPr eaLnBrk="1" hangingPunct="1"/>
            <a:r>
              <a:rPr lang="en-US" sz="2400" dirty="0" smtClean="0"/>
              <a:t>Refined SAD and SDD</a:t>
            </a:r>
            <a:endParaRPr lang="en-US" sz="2400" b="1" dirty="0" smtClean="0"/>
          </a:p>
          <a:p>
            <a:pPr eaLnBrk="1" hangingPunct="1"/>
            <a:r>
              <a:rPr lang="en-US" sz="2400" dirty="0" smtClean="0"/>
              <a:t>80% of tested functionality </a:t>
            </a:r>
            <a:r>
              <a:rPr lang="en-US" sz="2400" b="1" dirty="0" smtClean="0"/>
              <a:t>(Behind the schedule)</a:t>
            </a:r>
          </a:p>
          <a:p>
            <a:pPr eaLnBrk="1" hangingPunct="1"/>
            <a:r>
              <a:rPr lang="en-US" sz="2400" dirty="0" smtClean="0"/>
              <a:t>90% of test cases </a:t>
            </a:r>
            <a:r>
              <a:rPr lang="en-US" sz="2400" b="1" dirty="0" smtClean="0"/>
              <a:t>(20% Completed without QC)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50% of user supporting materials.</a:t>
            </a:r>
          </a:p>
          <a:p>
            <a:pPr eaLnBrk="1" hangingPunct="1"/>
            <a:r>
              <a:rPr lang="en-US" sz="2400" dirty="0" smtClean="0"/>
              <a:t>Iteration management and quality reports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11</a:t>
            </a:fld>
            <a:endParaRPr lang="fr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914900"/>
            <a:ext cx="1943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Transition Phase in Brief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End date: 19 May 2010</a:t>
            </a:r>
          </a:p>
          <a:p>
            <a:pPr eaLnBrk="1" hangingPunct="1"/>
            <a:r>
              <a:rPr lang="en-US" sz="2400" dirty="0" smtClean="0"/>
              <a:t>Remaining functionality</a:t>
            </a:r>
          </a:p>
          <a:p>
            <a:pPr eaLnBrk="1" hangingPunct="1"/>
            <a:r>
              <a:rPr lang="en-US" sz="2400" dirty="0" smtClean="0"/>
              <a:t>Beta release early</a:t>
            </a:r>
          </a:p>
          <a:p>
            <a:pPr eaLnBrk="1" hangingPunct="1"/>
            <a:r>
              <a:rPr lang="en-US" sz="2400" dirty="0" smtClean="0"/>
              <a:t>Integration and system test</a:t>
            </a:r>
          </a:p>
          <a:p>
            <a:pPr eaLnBrk="1" hangingPunct="1"/>
            <a:r>
              <a:rPr lang="en-US" sz="2400" dirty="0" smtClean="0"/>
              <a:t>User supporting materials</a:t>
            </a:r>
          </a:p>
          <a:p>
            <a:pPr eaLnBrk="1" hangingPunct="1"/>
            <a:r>
              <a:rPr lang="en-US" sz="2400" dirty="0" smtClean="0"/>
              <a:t>Final release</a:t>
            </a:r>
          </a:p>
          <a:p>
            <a:pPr eaLnBrk="1" hangingPunct="1"/>
            <a:r>
              <a:rPr lang="en-US" sz="2400" dirty="0" smtClean="0"/>
              <a:t>Project close-out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12</a:t>
            </a:fld>
            <a:endParaRPr lang="fr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914900"/>
            <a:ext cx="1943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Some Numbers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Till Monday 15 March</a:t>
            </a:r>
          </a:p>
          <a:p>
            <a:pPr eaLnBrk="1" hangingPunct="1"/>
            <a:r>
              <a:rPr lang="en-US" sz="2400" b="1" dirty="0" smtClean="0"/>
              <a:t>Planned</a:t>
            </a:r>
            <a:r>
              <a:rPr lang="en-US" sz="2400" dirty="0" smtClean="0"/>
              <a:t>: 1012 person hours</a:t>
            </a:r>
          </a:p>
          <a:p>
            <a:pPr eaLnBrk="1" hangingPunct="1"/>
            <a:r>
              <a:rPr lang="en-US" sz="2400" b="1" dirty="0" smtClean="0"/>
              <a:t>Actual</a:t>
            </a:r>
            <a:r>
              <a:rPr lang="en-US" sz="2400" dirty="0" smtClean="0"/>
              <a:t>: 897 person hours</a:t>
            </a:r>
          </a:p>
          <a:p>
            <a:pPr eaLnBrk="1" hangingPunct="1"/>
            <a:r>
              <a:rPr lang="en-US" sz="2400" b="1" dirty="0" smtClean="0"/>
              <a:t>Earned</a:t>
            </a:r>
            <a:r>
              <a:rPr lang="en-US" sz="2400" dirty="0" smtClean="0"/>
              <a:t>:  897 person hours</a:t>
            </a:r>
          </a:p>
          <a:p>
            <a:pPr eaLnBrk="1" hangingPunct="1"/>
            <a:r>
              <a:rPr lang="en-US" sz="2400" b="1" dirty="0" smtClean="0"/>
              <a:t>So…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13</a:t>
            </a:fld>
            <a:endParaRPr lang="fr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343400"/>
          <a:ext cx="7315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22098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Cost variance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Schedule variance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Cost performance index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Schedule performance</a:t>
                      </a:r>
                      <a:r>
                        <a:rPr lang="en-US" sz="2400" b="0" baseline="0" dirty="0" smtClean="0"/>
                        <a:t> index</a:t>
                      </a:r>
                      <a:endParaRPr 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 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115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100%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87%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8656" y="62484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numbers based on person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Status Summary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Project is behind the internal schedule </a:t>
            </a:r>
          </a:p>
          <a:p>
            <a:pPr eaLnBrk="1" hangingPunct="1"/>
            <a:r>
              <a:rPr lang="en-US" sz="2400" dirty="0" smtClean="0"/>
              <a:t>Project will meet stakeholder’s deadlines </a:t>
            </a:r>
          </a:p>
          <a:p>
            <a:pPr eaLnBrk="1" hangingPunct="1"/>
            <a:r>
              <a:rPr lang="en-US" sz="2400" dirty="0" smtClean="0"/>
              <a:t>Schedule indicators:</a:t>
            </a:r>
          </a:p>
          <a:p>
            <a:pPr lvl="1" eaLnBrk="1" hangingPunct="1"/>
            <a:r>
              <a:rPr lang="en-US" sz="2000" dirty="0" smtClean="0"/>
              <a:t>SPI &lt; 60% 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60 %&lt;= SPI &lt; 85%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SPI &gt;= 85%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b="1" i="1" u="sng" dirty="0" smtClean="0"/>
              <a:t>So the project schedule indicator  </a:t>
            </a:r>
            <a:br>
              <a:rPr lang="en-US" sz="2000" b="1" i="1" u="sng" dirty="0" smtClean="0"/>
            </a:br>
            <a:r>
              <a:rPr lang="en-US" sz="2000" b="1" i="1" u="sng" dirty="0" smtClean="0"/>
              <a:t>till Monday 15 March shows: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14</a:t>
            </a:fld>
            <a:endParaRPr lang="fr-CA" dirty="0"/>
          </a:p>
        </p:txBody>
      </p:sp>
      <p:sp>
        <p:nvSpPr>
          <p:cNvPr id="6" name="Rounded Rectangle 5"/>
          <p:cNvSpPr/>
          <p:nvPr/>
        </p:nvSpPr>
        <p:spPr>
          <a:xfrm>
            <a:off x="3733800" y="3276600"/>
            <a:ext cx="1066800" cy="381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733800" y="3962400"/>
            <a:ext cx="1066800" cy="3810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33800" y="47244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57800" y="5638800"/>
            <a:ext cx="1066800" cy="381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563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87%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Problems till now</a:t>
            </a:r>
          </a:p>
          <a:p>
            <a:pPr lvl="1" eaLnBrk="1" hangingPunct="1"/>
            <a:r>
              <a:rPr lang="en-US" sz="2000" dirty="0" smtClean="0"/>
              <a:t>Deadlines doesn’t mach with agile processes</a:t>
            </a:r>
          </a:p>
          <a:p>
            <a:pPr lvl="1" eaLnBrk="1" hangingPunct="1"/>
            <a:r>
              <a:rPr lang="en-US" sz="2000" dirty="0" smtClean="0"/>
              <a:t>Lack of a bug tracking system affects on:</a:t>
            </a:r>
          </a:p>
          <a:p>
            <a:pPr lvl="2" eaLnBrk="1" hangingPunct="1"/>
            <a:r>
              <a:rPr lang="en-US" sz="1600" dirty="0" smtClean="0"/>
              <a:t>Defect management</a:t>
            </a:r>
          </a:p>
          <a:p>
            <a:pPr lvl="2" eaLnBrk="1" hangingPunct="1"/>
            <a:r>
              <a:rPr lang="en-US" sz="1600" dirty="0" smtClean="0"/>
              <a:t>Lack of enough quality information </a:t>
            </a:r>
          </a:p>
          <a:p>
            <a:pPr lvl="2" eaLnBrk="1" hangingPunct="1"/>
            <a:r>
              <a:rPr lang="en-US" sz="1600" dirty="0" smtClean="0"/>
              <a:t>Increases effort and reduces the quality of our project</a:t>
            </a:r>
          </a:p>
          <a:p>
            <a:pPr lvl="2" eaLnBrk="1" hangingPunct="1"/>
            <a:endParaRPr lang="en-US" sz="1600" dirty="0" smtClean="0"/>
          </a:p>
          <a:p>
            <a:pPr eaLnBrk="1" hangingPunct="1"/>
            <a:r>
              <a:rPr lang="en-US" sz="2400" b="1" dirty="0" smtClean="0"/>
              <a:t>Future problems</a:t>
            </a:r>
          </a:p>
          <a:p>
            <a:pPr lvl="1" eaLnBrk="1" hangingPunct="1"/>
            <a:r>
              <a:rPr lang="en-US" sz="2000" dirty="0" smtClean="0"/>
              <a:t>Lack of technical skills may change our estimations and schedule</a:t>
            </a:r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15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Project Portal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65455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Visit our project portal at: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b="1" dirty="0" smtClean="0">
                <a:hlinkClick r:id="rId4"/>
              </a:rPr>
              <a:t>http://code.google.com/p/apollovms/</a:t>
            </a:r>
            <a:endParaRPr lang="en-US" b="1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You will find there:</a:t>
            </a:r>
          </a:p>
          <a:p>
            <a:pPr lvl="1" eaLnBrk="1" hangingPunct="1"/>
            <a:r>
              <a:rPr lang="en-US" sz="2000" dirty="0" smtClean="0"/>
              <a:t>All tasks assigned till now and the progress/status</a:t>
            </a:r>
          </a:p>
          <a:p>
            <a:pPr lvl="1" eaLnBrk="1" hangingPunct="1"/>
            <a:r>
              <a:rPr lang="en-US" sz="2000" dirty="0" smtClean="0"/>
              <a:t>Summary of all our meetings and decisions</a:t>
            </a:r>
          </a:p>
          <a:p>
            <a:pPr lvl="1" eaLnBrk="1" hangingPunct="1"/>
            <a:r>
              <a:rPr lang="en-US" sz="2000" dirty="0" smtClean="0"/>
              <a:t>All our resulting artifacts and documents</a:t>
            </a:r>
          </a:p>
          <a:p>
            <a:pPr lvl="1" eaLnBrk="1" hangingPunct="1"/>
            <a:r>
              <a:rPr lang="en-US" sz="2000" dirty="0" smtClean="0"/>
              <a:t>And explore to find more…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16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Future Plan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88315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31 March</a:t>
            </a:r>
            <a:r>
              <a:rPr lang="en-US" sz="2400" dirty="0" smtClean="0"/>
              <a:t>: </a:t>
            </a:r>
            <a:r>
              <a:rPr lang="en-US" sz="2300" dirty="0" smtClean="0"/>
              <a:t>45% of functionality (35% tested) , 50% of test cases</a:t>
            </a:r>
          </a:p>
          <a:p>
            <a:pPr eaLnBrk="1" hangingPunct="1"/>
            <a:endParaRPr lang="en-US" sz="2300" dirty="0" smtClean="0"/>
          </a:p>
          <a:p>
            <a:pPr eaLnBrk="1" hangingPunct="1"/>
            <a:r>
              <a:rPr lang="en-US" sz="2400" b="1" dirty="0" smtClean="0"/>
              <a:t>14 April</a:t>
            </a:r>
            <a:r>
              <a:rPr lang="en-US" sz="2400" dirty="0" smtClean="0"/>
              <a:t>: 70% of tested functionality, 80% of test cases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28 April</a:t>
            </a:r>
            <a:r>
              <a:rPr lang="en-US" sz="2400" dirty="0" smtClean="0"/>
              <a:t>: 80% of tested functionality, 100% of test cases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9 May</a:t>
            </a:r>
            <a:r>
              <a:rPr lang="en-US" sz="2400" dirty="0" smtClean="0"/>
              <a:t>: Beta release, part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b="1" dirty="0" smtClean="0"/>
              <a:t>19 May</a:t>
            </a:r>
            <a:r>
              <a:rPr lang="en-US" sz="2400" dirty="0" smtClean="0"/>
              <a:t>: Final release, all of user supporting materials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And </a:t>
            </a:r>
            <a:r>
              <a:rPr lang="en-US" sz="2400" b="1" dirty="0" smtClean="0"/>
              <a:t>quality and managerial reports </a:t>
            </a:r>
            <a:r>
              <a:rPr lang="en-US" sz="2400" dirty="0" smtClean="0"/>
              <a:t>for all iterations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17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>
          <a:xfrm>
            <a:off x="254000" y="1752600"/>
            <a:ext cx="8636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i="1" u="sng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50" y="26289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18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Apollo Group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Abdollah Tabareh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Gilana Ramezani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Abdullah Arslan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Waseem Soomro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Shobha B C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Mustafa Al-Zubaidi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Tigran Harutyunyan </a:t>
            </a:r>
          </a:p>
          <a:p>
            <a:pPr eaLnBrk="1" hangingPunct="1">
              <a:buFont typeface="Arial" charset="0"/>
              <a:buNone/>
            </a:pPr>
            <a:endParaRPr lang="fr-CA" sz="2800" smtClean="0"/>
          </a:p>
        </p:txBody>
      </p:sp>
      <p:pic>
        <p:nvPicPr>
          <p:cNvPr id="3076" name="Picture 5" descr="group pictur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3300" y="1600200"/>
            <a:ext cx="56007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2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Background</a:t>
            </a:r>
          </a:p>
          <a:p>
            <a:pPr eaLnBrk="1" hangingPunct="1"/>
            <a:r>
              <a:rPr lang="en-US" sz="2400" dirty="0" smtClean="0"/>
              <a:t>Initial Estimation</a:t>
            </a:r>
          </a:p>
          <a:p>
            <a:pPr eaLnBrk="1" hangingPunct="1"/>
            <a:r>
              <a:rPr lang="en-US" sz="2400" dirty="0" smtClean="0"/>
              <a:t>Baseline Schedule</a:t>
            </a:r>
          </a:p>
          <a:p>
            <a:pPr eaLnBrk="1" hangingPunct="1"/>
            <a:r>
              <a:rPr lang="en-US" sz="2400" dirty="0" smtClean="0"/>
              <a:t>Phases in Brief</a:t>
            </a:r>
          </a:p>
          <a:p>
            <a:pPr eaLnBrk="1" hangingPunct="1"/>
            <a:r>
              <a:rPr lang="en-US" sz="2400" dirty="0" smtClean="0"/>
              <a:t>Project Status</a:t>
            </a:r>
          </a:p>
          <a:p>
            <a:pPr eaLnBrk="1" hangingPunct="1"/>
            <a:r>
              <a:rPr lang="en-US" sz="2400" dirty="0" smtClean="0"/>
              <a:t>Difficulties</a:t>
            </a:r>
          </a:p>
          <a:p>
            <a:pPr eaLnBrk="1" hangingPunct="1"/>
            <a:r>
              <a:rPr lang="en-US" sz="2400" dirty="0" smtClean="0"/>
              <a:t>Project Portal</a:t>
            </a:r>
          </a:p>
          <a:p>
            <a:pPr eaLnBrk="1" hangingPunct="1"/>
            <a:r>
              <a:rPr lang="en-US" sz="2400" dirty="0" smtClean="0"/>
              <a:t>Future Plan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3</a:t>
            </a:fld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smtClean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Volunteer management system is a system aiming at utilizing the remarkable potential power of civilians in the case of crisis.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It will be a solution consisting of mobile application for civilians that will connect them to a central management center via components of the system between these two.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system will bring some facilities for both manager and volunteer sides to use as much potential power as possible to help the crisis situation.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4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738" y="3086100"/>
            <a:ext cx="890587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9825" y="822325"/>
            <a:ext cx="5464175" cy="603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479425"/>
            <a:ext cx="5143500" cy="1068388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sz="4700" b="1" i="1" smtClean="0">
                <a:solidFill>
                  <a:srgbClr val="000000"/>
                </a:solidFill>
                <a:cs typeface="Times New Roman" pitchFamily="18" charset="0"/>
              </a:rPr>
              <a:t>Overall perspective</a:t>
            </a:r>
          </a:p>
        </p:txBody>
      </p:sp>
      <p:pic>
        <p:nvPicPr>
          <p:cNvPr id="614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725" y="2451100"/>
            <a:ext cx="78105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58100" y="5554663"/>
            <a:ext cx="4857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932738" y="1714500"/>
            <a:ext cx="617537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2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51425" y="5418138"/>
            <a:ext cx="6175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16" descr="E:\RESOURCES\Images\icopacks\all\people_vista\user group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86500" y="3908425"/>
            <a:ext cx="4857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14900" y="3565525"/>
            <a:ext cx="617538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01000" y="3703638"/>
            <a:ext cx="61753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32438" y="4525963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7" name="Picture 2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61138" y="30178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6938" y="4732338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2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86500" y="1096963"/>
            <a:ext cx="20637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0" name="Picture 2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03738" y="2125663"/>
            <a:ext cx="20478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1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807075" y="2854325"/>
            <a:ext cx="504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2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29400" y="1825625"/>
            <a:ext cx="3778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63" name="Group 54"/>
          <p:cNvGrpSpPr>
            <a:grpSpLocks/>
          </p:cNvGrpSpPr>
          <p:nvPr/>
        </p:nvGrpSpPr>
        <p:grpSpPr bwMode="auto">
          <a:xfrm>
            <a:off x="4297363" y="3086100"/>
            <a:ext cx="754062" cy="711200"/>
            <a:chOff x="4775200" y="3429000"/>
            <a:chExt cx="838200" cy="790575"/>
          </a:xfrm>
        </p:grpSpPr>
        <p:pic>
          <p:nvPicPr>
            <p:cNvPr id="6180" name="Picture 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775200" y="3657600"/>
              <a:ext cx="419100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81" name="Picture 34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080000" y="3429000"/>
              <a:ext cx="533400" cy="538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4" name="Group 53"/>
          <p:cNvGrpSpPr>
            <a:grpSpLocks/>
          </p:cNvGrpSpPr>
          <p:nvPr/>
        </p:nvGrpSpPr>
        <p:grpSpPr bwMode="auto">
          <a:xfrm>
            <a:off x="8001000" y="2536825"/>
            <a:ext cx="827088" cy="1028700"/>
            <a:chOff x="8890000" y="2819400"/>
            <a:chExt cx="918594" cy="1143000"/>
          </a:xfrm>
        </p:grpSpPr>
        <p:pic>
          <p:nvPicPr>
            <p:cNvPr id="6177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890000" y="3276600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8" name="Picture 5" descr="E:\RESOURCES\Images\icopacks\1263728138_medical_pot_pills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194800" y="3352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9" name="Picture 35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271000" y="2819400"/>
              <a:ext cx="537594" cy="55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65" name="Group 60"/>
          <p:cNvGrpSpPr>
            <a:grpSpLocks/>
          </p:cNvGrpSpPr>
          <p:nvPr/>
        </p:nvGrpSpPr>
        <p:grpSpPr bwMode="auto">
          <a:xfrm>
            <a:off x="6080125" y="5597525"/>
            <a:ext cx="1081088" cy="1054100"/>
            <a:chOff x="6756400" y="6219825"/>
            <a:chExt cx="1199841" cy="1171575"/>
          </a:xfrm>
        </p:grpSpPr>
        <p:pic>
          <p:nvPicPr>
            <p:cNvPr id="6174" name="Picture 4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908800" y="6219825"/>
              <a:ext cx="561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5" name="Picture 33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7289800" y="6705600"/>
              <a:ext cx="666441" cy="380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6" name="Picture 36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6756400" y="6781800"/>
              <a:ext cx="64315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66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40263" y="2332038"/>
            <a:ext cx="617537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7" name="Picture 26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807075" y="1235075"/>
            <a:ext cx="547688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8" name="Picture 24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629400" y="4868863"/>
            <a:ext cx="61753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69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354763" y="1235075"/>
            <a:ext cx="2317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0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4503738" y="2193925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7246938" y="4800600"/>
            <a:ext cx="2317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72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981200" y="3429000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loud 40"/>
          <p:cNvSpPr/>
          <p:nvPr/>
        </p:nvSpPr>
        <p:spPr>
          <a:xfrm>
            <a:off x="2209800" y="2362200"/>
            <a:ext cx="16764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VMS</a:t>
            </a:r>
            <a:endParaRPr lang="en-US" b="1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B84B3-6730-40CE-8AEF-06B06D0187E6}" type="slidenum">
              <a:rPr lang="fr-CA" smtClean="0"/>
              <a:pPr>
                <a:defRPr/>
              </a:pPr>
              <a:t>5</a:t>
            </a:fld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Initial Estimations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6</a:t>
            </a:fld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905000"/>
          <a:ext cx="618794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938"/>
                <a:gridCol w="2874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WBS Headings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Effort (person hours)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Management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 initiation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Requirement refinement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Analysis and design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Implement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1,350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420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1843" y="6248400"/>
            <a:ext cx="466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project estimation: 2,800 person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7</a:t>
            </a:fld>
            <a:endParaRPr lang="fr-CA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85800" y="1600200"/>
          <a:ext cx="7772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fr-CA" dirty="0" smtClean="0">
                <a:solidFill>
                  <a:schemeClr val="bg1"/>
                </a:solidFill>
              </a:rPr>
              <a:t>Baseline Schedule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8</a:t>
            </a:fld>
            <a:endParaRPr lang="fr-CA" dirty="0"/>
          </a:p>
        </p:txBody>
      </p:sp>
      <p:pic>
        <p:nvPicPr>
          <p:cNvPr id="2867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1676400"/>
            <a:ext cx="898185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Inception Phase in Brief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974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End date: 17 February 2010</a:t>
            </a:r>
          </a:p>
          <a:p>
            <a:pPr eaLnBrk="1" hangingPunct="1"/>
            <a:r>
              <a:rPr lang="en-US" sz="2400" dirty="0" smtClean="0"/>
              <a:t>Project plan </a:t>
            </a:r>
            <a:r>
              <a:rPr lang="en-US" sz="2400" b="1" dirty="0" smtClean="0"/>
              <a:t>(Completed)</a:t>
            </a:r>
          </a:p>
          <a:p>
            <a:pPr eaLnBrk="1" hangingPunct="1"/>
            <a:r>
              <a:rPr lang="en-US" sz="2400" dirty="0" smtClean="0"/>
              <a:t>Quality assurance plan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Project organization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Project environment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Proof of concept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Reading and training </a:t>
            </a:r>
            <a:r>
              <a:rPr lang="en-US" sz="2400" b="1" dirty="0" smtClean="0"/>
              <a:t>(Completed)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5572C-8D78-4DB2-B57C-21DB8D6389C7}" type="slidenum">
              <a:rPr lang="fr-CA" smtClean="0"/>
              <a:pPr>
                <a:defRPr/>
              </a:pPr>
              <a:t>9</a:t>
            </a:fld>
            <a:endParaRPr lang="fr-CA" dirty="0"/>
          </a:p>
        </p:txBody>
      </p:sp>
      <p:pic>
        <p:nvPicPr>
          <p:cNvPr id="7" name="Picture 2" descr="C:\Users\MainUser\AppData\Local\Microsoft\Windows\Temporary Internet Files\Content.IE5\9T7H6NYY\MCj0441310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437" y="4389437"/>
            <a:ext cx="246856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2092</TotalTime>
  <Words>578</Words>
  <Application>Microsoft Office PowerPoint</Application>
  <PresentationFormat>On-screen Show (4:3)</PresentationFormat>
  <Paragraphs>179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Thème Office</vt:lpstr>
      <vt:lpstr>Volunteers’ Management System</vt:lpstr>
      <vt:lpstr>Apollo Group</vt:lpstr>
      <vt:lpstr>Agenda</vt:lpstr>
      <vt:lpstr>Background</vt:lpstr>
      <vt:lpstr>Overall perspective</vt:lpstr>
      <vt:lpstr>Initial Estimations</vt:lpstr>
      <vt:lpstr>Chart</vt:lpstr>
      <vt:lpstr>Baseline Schedule</vt:lpstr>
      <vt:lpstr>Inception Phase in Brief</vt:lpstr>
      <vt:lpstr>Elaboration Phase in Brief</vt:lpstr>
      <vt:lpstr>Construction Phase in Brief</vt:lpstr>
      <vt:lpstr>Transition Phase in Brief</vt:lpstr>
      <vt:lpstr>Some Numbers</vt:lpstr>
      <vt:lpstr>Status Summary</vt:lpstr>
      <vt:lpstr>Problems</vt:lpstr>
      <vt:lpstr>Project Portal</vt:lpstr>
      <vt:lpstr>Future Plan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Volunteer’s Management System</dc:title>
  <dc:creator>Tabareh</dc:creator>
  <cp:lastModifiedBy>Tabareh</cp:lastModifiedBy>
  <cp:revision>190</cp:revision>
  <dcterms:created xsi:type="dcterms:W3CDTF">2010-01-18T11:56:39Z</dcterms:created>
  <dcterms:modified xsi:type="dcterms:W3CDTF">2010-03-15T18:17:09Z</dcterms:modified>
</cp:coreProperties>
</file>