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2"/>
  </p:notesMasterIdLst>
  <p:sldIdLst>
    <p:sldId id="256" r:id="rId3"/>
    <p:sldId id="259" r:id="rId4"/>
    <p:sldId id="289" r:id="rId5"/>
    <p:sldId id="285" r:id="rId6"/>
    <p:sldId id="286" r:id="rId7"/>
    <p:sldId id="287" r:id="rId8"/>
    <p:sldId id="290" r:id="rId9"/>
    <p:sldId id="283" r:id="rId10"/>
    <p:sldId id="28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26643b2fb_1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c26643b2fb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26643b2fb_2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26643b2fb_2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26643b2fb_18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c26643b2fb_1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2c6a255f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2c6a255f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4" descr="A picture containing invertebrate, ctenophor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 descr="A picture containing be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 descr="A picture containing jellyfish, hydrozoa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rgbClr val="1D1D4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7003491">
            <a:off x="2505701" y="-3374082"/>
            <a:ext cx="3485841" cy="1206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/>
          <p:nvPr/>
        </p:nvSpPr>
        <p:spPr>
          <a:xfrm>
            <a:off x="1480088" y="-476573"/>
            <a:ext cx="6183824" cy="6265190"/>
          </a:xfrm>
          <a:prstGeom prst="ellipse">
            <a:avLst/>
          </a:prstGeom>
          <a:gradFill>
            <a:gsLst>
              <a:gs pos="0">
                <a:srgbClr val="1D1D40"/>
              </a:gs>
              <a:gs pos="26000">
                <a:srgbClr val="1D1D40"/>
              </a:gs>
              <a:gs pos="69000">
                <a:srgbClr val="1D1D40">
                  <a:alpha val="0"/>
                </a:srgbClr>
              </a:gs>
              <a:gs pos="100000">
                <a:srgbClr val="1D1D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D1D4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132642">
            <a:off x="4855461" y="-4194188"/>
            <a:ext cx="2819370" cy="975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132642">
            <a:off x="1273415" y="563106"/>
            <a:ext cx="2819370" cy="975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5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6" descr="A picture containing whisk, kitchenware, line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7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4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/>
        </p:nvSpPr>
        <p:spPr>
          <a:xfrm>
            <a:off x="393425" y="1758400"/>
            <a:ext cx="7933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0" rIns="8100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PowerBI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IMDB Movie Data Analysis 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166" name="Google Shape;1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072" y="3768878"/>
            <a:ext cx="1633888" cy="5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8"/>
          <p:cNvSpPr txBox="1"/>
          <p:nvPr/>
        </p:nvSpPr>
        <p:spPr>
          <a:xfrm>
            <a:off x="6053073" y="4470279"/>
            <a:ext cx="178219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www.xandertalent.com</a:t>
            </a:r>
            <a:endParaRPr sz="1100"/>
          </a:p>
        </p:txBody>
      </p:sp>
      <p:pic>
        <p:nvPicPr>
          <p:cNvPr id="168" name="Google Shape;168;p38" descr="Logo, 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1468" y="3621131"/>
            <a:ext cx="799973" cy="12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8"/>
          <p:cNvSpPr txBox="1"/>
          <p:nvPr/>
        </p:nvSpPr>
        <p:spPr>
          <a:xfrm>
            <a:off x="393435" y="4207145"/>
            <a:ext cx="3989100" cy="52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Najib Soomro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FAB1-75B5-C3BE-4F7A-DB54F76371B0}"/>
              </a:ext>
            </a:extLst>
          </p:cNvPr>
          <p:cNvSpPr txBox="1"/>
          <p:nvPr/>
        </p:nvSpPr>
        <p:spPr>
          <a:xfrm flipH="1">
            <a:off x="361724" y="364416"/>
            <a:ext cx="5662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Context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just"/>
            <a:r>
              <a:rPr lang="en-GB" dirty="0"/>
              <a:t>This </a:t>
            </a:r>
            <a:r>
              <a:rPr lang="en-GB" dirty="0" err="1"/>
              <a:t>PowerBI</a:t>
            </a:r>
            <a:r>
              <a:rPr lang="en-GB" dirty="0"/>
              <a:t> Data Analysis and Visualisation project serves to exemplify the acquired data cleaning, validation and transformation proficiencies developed during the previous data pipelines project through a more UI-intensive approach and establishing correlations between different dimensions of data.</a:t>
            </a:r>
          </a:p>
          <a:p>
            <a:endParaRPr lang="en-GB" dirty="0"/>
          </a:p>
          <a:p>
            <a:endParaRPr lang="en-GB" dirty="0"/>
          </a:p>
          <a:p>
            <a:pPr algn="just"/>
            <a:r>
              <a:rPr lang="en-GB" dirty="0"/>
              <a:t>As an extension of this ongoing IMDB Movie Data Analysis project, I will proceed to analyse cinematic trends and reveal insights throughout the second decade of the 21</a:t>
            </a:r>
            <a:r>
              <a:rPr lang="en-GB" baseline="30000" dirty="0"/>
              <a:t>st</a:t>
            </a:r>
            <a:r>
              <a:rPr lang="en-GB" dirty="0"/>
              <a:t> century.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870B226-A0C7-ABBB-A4AA-12BF62C297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3576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870B226-A0C7-ABBB-A4AA-12BF62C29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EDB550C-4994-4D68-1BDB-4FEAE24CF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365690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EDB550C-4994-4D68-1BDB-4FEAE24CFA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0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21CCF2B-264A-EF79-CFE4-667069752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817725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21CCF2B-264A-EF79-CFE4-6670697522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2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5D99113-D526-6B3A-1C29-2CCC2FCE9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916188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5D99113-D526-6B3A-1C29-2CCC2FCE92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4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792F5-23E6-EB52-DEAC-8C7501DE3E67}"/>
              </a:ext>
            </a:extLst>
          </p:cNvPr>
          <p:cNvSpPr txBox="1"/>
          <p:nvPr/>
        </p:nvSpPr>
        <p:spPr>
          <a:xfrm>
            <a:off x="463551" y="400050"/>
            <a:ext cx="544376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</a:t>
            </a:r>
          </a:p>
          <a:p>
            <a:endParaRPr lang="en-GB" sz="2800" b="1" dirty="0"/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Chinese Film Industry Emergence (2016 onwards)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Beijing </a:t>
            </a:r>
            <a:r>
              <a:rPr lang="en-GB" sz="9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Diqi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9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Yinxiang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Entertainment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becomes prominent, surpassing American studios like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Columbia Pictures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Universal Pictures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Warner Bros.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the end of the decade.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Studios Dominance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Studios maintains majority of global box office market share throughout the decade with continuous releases from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2008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films hold the highest grossing box office title for five years (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2012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2013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2016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2017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of Global Pandemic (2020)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90% reduction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global box office earnings compared to previous years, totalling just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$2 billion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due to pandemic-related suspensions and cancellations.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Trends in Average Movie Ratings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increase in average movie ratings for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first three years of the decade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followed by gradual decline till the end.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Genre Trends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Mystery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movies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initially acclaimed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but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lose popularity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 the decade.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Horror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remains consistent with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low average runtimes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relative to other genres.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Figures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Robert Downey Jr.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rises to stardom, leading in global box office earnings in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2012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2013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2018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primarily due to the success of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Iron Man franchise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Christopher Nolan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consistently ranks among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top 5 revered directors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screenwriters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at both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beginning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end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 the decade.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Continued Dominance of Hollywood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United States maintains dominance in movie production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with Hollywood accounting for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three-quarters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 screens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throughout the previous century, attributed to a history of industrialized filmmaking.</a:t>
            </a:r>
          </a:p>
        </p:txBody>
      </p:sp>
    </p:spTree>
    <p:extLst>
      <p:ext uri="{BB962C8B-B14F-4D97-AF65-F5344CB8AC3E}">
        <p14:creationId xmlns:p14="http://schemas.microsoft.com/office/powerpoint/2010/main" val="162763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/>
        </p:nvSpPr>
        <p:spPr>
          <a:xfrm>
            <a:off x="762000" y="2340425"/>
            <a:ext cx="19731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25" y="2340426"/>
            <a:ext cx="1691850" cy="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5"/>
          <p:cNvSpPr txBox="1"/>
          <p:nvPr/>
        </p:nvSpPr>
        <p:spPr>
          <a:xfrm>
            <a:off x="192750" y="3048300"/>
            <a:ext cx="254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www.xandertalent.com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00" y="3461075"/>
            <a:ext cx="2650344" cy="95323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/>
        </p:nvSpPr>
        <p:spPr>
          <a:xfrm>
            <a:off x="219646" y="4558162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2023 Xander Talent. All Rights Reserved</a:t>
            </a:r>
            <a:endParaRPr sz="800" dirty="0"/>
          </a:p>
        </p:txBody>
      </p:sp>
      <p:pic>
        <p:nvPicPr>
          <p:cNvPr id="482" name="Google Shape;48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525" y="3580625"/>
            <a:ext cx="862703" cy="13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/>
        </p:nvSpPr>
        <p:spPr>
          <a:xfrm>
            <a:off x="249500" y="1016438"/>
            <a:ext cx="50913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listening</a:t>
            </a:r>
            <a:endParaRPr sz="3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2782981" y="2093250"/>
            <a:ext cx="3578038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4200" dirty="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FF449B3C-0606-4569-A49D-0F8CC24435E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W/bOBD9KwUvvQgF9WVRudmOExRommzsZg+LHChy7KiVRZWisnED//cOKdmp3ThfTbsNtj5RQ3rmzZvho8RrIvO6KvjiPZ8D2SMDpT7Nuf70yiceKTdtIsz8uNfzE2BJCmnK0zjCVaoyuSprsndNDNczMGd53fDCOkTjP4TGfiJlSKnPWRz6PIMsJOce4UVxwmd2zZQXNXikAl2rkhf5F2hd4JTRDSw9AldVoTS3gcaGG7DBLnE5PiNA/02IOLgw+SWMQZjWegqV0mb17JG6HTmgm3PWmQs4VKXheYmOre1W4Gif5oXplmSL0VWlMUvMfVFZsvrykpcCJHGgNdR1F2GoimbuRqMN+1g1WsApTN1UaXKzQDdvj/YHZImZn2iFvDjbArh2tgv171AD0iDJHl2eo6XOy1nRsXaTzqSFVBe5AG0rlX3EjB3wOWCl7EBywx3+qg2UQzuvpJsGl941eZdjyq3vM1401u3rAa9z8RoR4e/c4morgIg/fkO1W167EM9GAUZDu4gEFdSHJPVlIrMe94N4d326Zj5wk1kgQAjGIJRhEkAa0FAgQV0NJ6p6j0+tH5fDqtUCjxxoNXcOux1TN9nnBvQC/7CV1WoCx3+tBnd5yq2Ljew90pYQi+yRMRRI68OJbB+c3y0WhZpXvFwQtHahpzkUktgox1qCHixcmP1cr3ZIsJ1dfzbTMOOr/TN6fK/vxjfTqq6d8aApOwDUNplnS0P2fOrq33ITLL2HMvj3BWjoCCxlvsL+dgvpI5r1ARw71DwrYPef1y3UbaXnl44bNNvq4a2Va4immdK5wG3+MxA0pdG3IbhXv3AfFiCPeLUhYbv0pktj8UyKc4O7FR08DKIkjKYs7fUol8KPqLRO7swgn+NBt4neCZhkPRGlfhQnAILFNGbRvQfMH3H6I07/P3Ha+Vr146W+E9uOaj9aw4RDMrzg2myrmPplTf2UTG2H/BqdXbek2z88yQKgKe1llNGQ+SILont11sCVydTV90oLMaR+yGgqgjBkUQxh745Xxft67gh43Wj4kXT7Z6PT/uHo1eHp8Xj8lENRcC2f2kk/AX/7AZCwKY2jZMoyCRmjGUAmfwuaBx/2D0eTF8zzOoGO6CSIBO9FMUsZY5QmGX6//JdET44n/Xcvtps30bcUA2VChhzf9tKQxbaj4+A3oPjFdvIWfCfzdsltlxKqMXXFBZzwEm65nEBqeSlBduNdFxTuWml9PbFcfgUz89tQ7BIAAA==&quot;"/>
    <we:property name="creatorSessionId" value="&quot;70e33bd0-ba3c-4021-83bc-365965c0f88b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TXPbNhD9KxlccuF0wC8R8k2SZU8mkeVarnvIeDogsJKRUAQLkq5Vj/57FyAlR6olf8RJ42l0Ahbg7tu3i0cKt0Sqssj44oTPgRyQvtaf59x8fuMTj+StbTx+P+qdvf/jpDcaolkXldJ5SQ5uScXNDKoLVdY8sx7Q+PHSIzzLTvnMzqY8K8EjBZhS5zxTf0OzGZcqU8PSI3BTZNpw63JS8Qqs22vcjnOM7f8SYkQuKnUNExBVYz2DQptqNfdI2YwcpM0168wFHOi84ipHx9ZGYz+RMqTU5ywOfZ5CGlr7VGVVuyVdDG8Kg/lglovC8tCT1zwXIIkDbaAs2wgDndVzNxpu2Ce6NgLOYOqW8kpVC3TzbnTYJ0vM/NRo5MXZFsCNs13pvwYGkAZJDujyEi2lymdZy9pdOucNpDJTAoytSfoJM3bA54A1sQPJK+7wF00gBc26lm4ZXHq35IPClBvfFzyrrdu3fV4q8RYR4e/S4moqgIg/fUG12166EC9GAUZDu4gEFdSHpOvLRKYd7gfx7vq0fXrkFtNAgBCMQSjDJIBuQEOBBLU1PNfFCc4aPy6HVasFHjkyeu4ctoehrNM/azALfGArq9UCjn9dDfZ5UtbFRvYeaUqIRfbIBDKk9fFENhPnd4tFoecFzxcErW3oqYJMEhtlbCSY/sKFOVRmdUKC7ex6s5mBGV+dn+HTe303vpnRZemMR3XeAqC2yTxbGnLgU1f/hptg6T2Wwd+vwEBLYC7VCvu7LaRPaNZHcOxQ8zSD3Q+vW6g9Si8vHXdottXDWyvXAE0zbZTAY/4tENR5Ze5D8KB+4TnMQI54sSFhu/SmTWPxQopzh7sRHXwZREkYTVm306FcCj+i0jrZm4Ga44tuE70TMMk6Iur6UZwACBbTmEUPvmB+itNPcfr/idPOz6qvL/VebDuq/WQNEw7J4IqbalvF9Hdr6udkajvk++jsuiXd+eFJGgDt0k5KGQ2ZL9IgelBnK7ipUn3zb6WFGLp+yGhXBGHIohjCzp5PxYd6bgS8rA18Tbq9i+FZ73j45vhsPJk856UouJHP7aRvgL/5A5CwKY2jZMpSCSmjKUAqfwia+78dHg/PXzHP6wRaopMgErwTxazLGKM0SfH/y39J9Pn4vPfh1XbzJvqGYqBMyJDj1143ZLHt6Dj4ASh+tZ28Bd/JvN1y36WErquy4AJOeQ73XE4gtTyXINvxrgsKd61EXBAkQrVfOXsesJdN6+uM5fIfZJvDB/cSAAA=&quot;"/>
    <we:property name="isFiltersActionButtonVisible" value="true"/>
    <we:property name="isVisualContainerHeaderHidden" value="false"/>
    <we:property name="pageDisplayName" value="&quot;IMDb&quot;"/>
    <we:property name="pageName" value="&quot;ReportSection&quot;"/>
    <we:property name="pptInsertionSessionID" value="&quot;9177B058-9439-42F6-B37B-110846A00E73&quot;"/>
    <we:property name="reportEmbeddedTime" value="&quot;2024-04-12T06:35:20.139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6B5F79E-4DB4-4DDA-8AD0-3C2C8007F6BC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XPbNhD9KxlccuF0QJGUSN9kR854pnFd2+MeOj4sgJWMhCJYEHStevTfswCptFItKf6om2mjE7AAdt/uPr4RcM+UbuoSFqcwR3bADo35NAf76U3MIlat23IcqhSwkCqVeZ6IBFDSLlM7baqGHdwzB3aG7ko3LZTeIRl/vY4YlOUZzPxsCmWDEavRNqaCUv+B3WZacrbFZcTwri6NBe/ywoFD7/aWttOcoMQ/JBQRpNO3eIHSddZzrI11/TzJ0lQqmRSjQcwFFIkoRnSm6VYDzP37fdAA7MhUDnRFALwNFE9kKqb5KOU8zUYq5WFvo6tZ2afy59nLRe3L5/DOCXPnKyU+UkzvabmkVHmWFTIfci4xT1MohjmX/vRUl64PKBaTu9pSFam2nbexuoVKomKhVBabrjL37MiU7TyMJmv2C9Naiec4DUuV025Bbk4+vDtkHsSZNdSNYFsg2GC7Mb8fWaTiK3bAl9dk2ZlgU2qJdi0/Nkdigh8ocBDw110gjd26UWEZQ3r37EdNKXe+r6Bsvdu3h9Bo+ZYQ0e/a4+r6Tog//qWZYXsTQrxYCa5Df+JYqAymnAgiBOdC5QPc259LU59SKbo9Ad+KvIOIHVszD5v7r61pxW8t2gUd2EC8WqDxz6vBLk/au1jLLGJde6iBEbvAkkr29UXqJsHvRoWCJpCpjzvVWCrmQ/xkFdrDRYjxTtvVxznYTG08m1mcgeunk8eTeDu4mTVNE4zHbdUD4J49ke8LO8hCX7u6DJbR11bvlxu02BevUnoF/WQD6CNIuK++ATGIEref/MKd/vt4eT3ooWzqQbRfi57f453AtrT50cIlA5KjG7BuXZ1p8mpsfkqmnh4PiuER5T4zdvFCcrgiY/hsMlQJxjlyNYjpb0CcYJF+l8NvWQ4baSx+l8P/uhxuafOj5VCA/Za1cAebX10LFYo0ydSU54XkfJgjZOnei4Ce0yXo79cAGZOyDgUXhRzFxYCLWO3X1a1c+4DQtBafk+n4anI+fj95cz6+PDl9/zTK/3u3kZJua8+i8T9Rwdci6dr9ZTjKIeG5GEABOEw58sEOYvWX/eOwCOk0zjikqLJExrkc+qtPtOp6D1pLKv/LN36GlX2i0L4G+fcSUJmqdf9bBq6611+hVRyPENNkOMpEoSDO5H6d3PJgEhw+9MRgWtfUIPEMKnzgqYEoApXyzdv53BCepr48NiyXnwFSINZeGhMAAA==&quot;"/>
    <we:property name="creatorSessionId" value="&quot;44fd53b1-8974-4b2f-b252-658ef3053653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23LbNhD9lQxe8sLpgDeJ9JusyBlP6ktlj/vQ8XQWwIpGQhEsCLpWPPr3AiCVVqolxZe6mTZ6AhbA7tndwzMC7omQTV3C4hTmSA7IoVKf5qA/vQlJQKrednb24WQ0/fDr6ehkYs2qNlJVDTm4JwZ0geZKNi2UzoM1/nIdECjLcyjcbAZlgwGpUTeqglJ+xm6zXTK6xWVA8K4ulQbn8sKAQef21m63cxs7/CG2EYEbeYsXyE1nnWKttOnncZokXPA4H0YhZZDHLB/aM0236mHu3++CemBjVRmQlQXgbCBozBM2y4YJpUk6FAn1extZFWWfyp9nLxe1q5fBO8PUnasU+2hjOk/LpU2VpmnOswGlHLMkgXyQUe5Oz2Rp+oBsMbmrta2irW3nbSRuoeIoiC+VxqarzD0Zq7Kd+9FkzX6hWs1xijO/VBlpFtbN8cm7Q+JAnGtlu+FtCwTtbTfq97FGW3xBDujy2lp2JtiUkqNey4/M0TLBDQQY8PjrLpDEbl0Jv4w+vXvyo7Qpd76voGyd27eH0Ej+1iKyv2uHq+u7RfzxL8302xsf4sVKcO37E4ZMpDCjliCMUcpEFuHe/lyq+tSWotvj8a3IGwXkSKu539x/Xk3LfmtRL+yBDcSrBTv+aTXY5Uk6F2uZBaRrj21gQC6wtCX7+iJ1E+93o0JeBKypjzuTWAriQpxpgfpw4WO8k3r1cUabqY2KQmMBpp9OHk/i7eAKrZrGG4/aqgdAHXsC1xdykPq+dnWJlsHXVu/nG9TYF68ScgX9eAPoI0i4r74eMbASt5/8wp3++3h5PeihbOpBsF+Lnt/jncC2tPnRwsU9kvENaLOuznbyamx+SqaOHg+K4djmXii9eCE5XJHRfzYpihjDDKmIwgQwjDFPvsvhtyyHDVcav8vhf10Ot7T50XLIQH/LWriDza+uhQJZEqdiRrOcUzrIENJk70VAzu0l6O/XAB5aZR0wynI+DPOIslDs19WtXDtBaFqNz8l0dDWZjt5P3kxHl8en759G+X/vNlLa29qzaPxPVPC1SLp2fxkMM4hpxiLIAQcJRRrtIFZ/uz/yi5DMwpRCgiKNeZjxgbv6BKuu96Alt+V/+cYXWOknCu1rkH8vAYWqWvO/ZeCqe/0VWoThEDGJB8OU5QLClO/XyS0PJt7hQ08MqjVNDRzPocIHnhosRaASrnk7nxv80xTxQSwa2f/Z2HHAPVh9eZxYLv8AS1u/hjsTAAA=&quot;"/>
    <we:property name="isFiltersActionButtonVisible" value="true"/>
    <we:property name="isVisualContainerHeaderHidden" value="false"/>
    <we:property name="pageDisplayName" value="&quot;Movie Ratings&quot;"/>
    <we:property name="pageName" value="&quot;ReportSection3544cdc397210ba93b97&quot;"/>
    <we:property name="pptInsertionSessionID" value="&quot;9177B058-9439-42F6-B37B-110846A00E73&quot;"/>
    <we:property name="reportEmbeddedTime" value="&quot;2024-04-12T05:53:28.155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3544cdc397210ba93b97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B41B846-99B7-4953-B428-BBB5CC9DCE8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W/bOBD9KwUvvRgF9S3n5rhuEaDNpnGQPSxyGJJjh60saikqjRv4vy9JSU3tJnHiZItktzqJXzNv3jw+QLoiQtZVActDWCDZI/tKfVmA/vIqIANSrs/N4jzHPMmQ5owNKSDy0O5SlZGqrMneFTGg52hOZd1A4QLayb/OBgSK4gjmbjSDosYBqVDXqoRCfsN2s10yusHVgOBlVSgNLuTUgEEX9sJut2MLJXgT2YzAjbzAKXLTzh5jpbTpxlEMQTpMwxQYZwnjNKeJPVO3qx7m9v0uqQc2VqUBWVoAbi4QCST5EJNAxJSGNA24B1jLcl50pVyfPVlWjj6Dl4apS8cU+2xzukirlS01gswSOkxjhEyIJEnzgG+NJheWyZ9jiZRTgSGlDDETQSAgZu7sTBamA8+Wk8tK247YPrWxRuICSo6CeNo11i3LV2Ssimbh3yZr81PVaI7HOPNLpZFmacMcfHy7TxyII61sZ/3cEkH7uXP1dazRNlKQPbo6szN3llcXkqNeq48s0KrKvQgw4PFXbSKJ7boSfhl9eVfkg7Qlt7FPoWhc2Nf7UEv+2iKyz5lTQ9Gr56dwtdGSm6lHOfX7tgT3ou5Cu5JbeVoyPv+gOb+59umejN0z3/osgaGV0CxiIhcRBlmWJbvKKKcxRRYBj8MEIEs4S7fL6ERVhzZUu8fX2t/XcEDeabXwmzuDqRv2d4N6aQ9sVN8v2PdP/ctdkaQLscbSgLTVUdfivnX3Jbwd+LgbbNfGsT3o884kFoK4FH9ogXp/6XO8lbpXVLhZ2mg+1zgH0w0nD79rt4Oba1XXfvJdU3YA4lbkti9kL/F9bXkJV4P7svfnOWrsyCuF7KEfbAB9gKC38esRAyvw9pPftdPdtae3rQ7Kpm0Ntlvm43t8J7Bb2vxgf60kjs9Bm/Wrbwe/TMq7lOm0caOrjm3hc6WXT+SrvRL9nZmxNBMsj4Y0EDzKI5rR314ovDbUy/LD4GX54TXHz8ITf4Dz3/VF7pH8tsb7qKC1x0RkWZxEcQD2QygeChqLcPdvoThOBBvOaJDHGIpUQB7B/95sv2r3sfFsrbbmSuPLttqe4WdhtN/B7GCzHxHqRuNj0o9OJ8ej95NXx6OTg8P3u3y8M9CPctB/o4hf5Y/XSvL6WN38B0M1pq6A4xGUeMOvB9tTKIVj+wE/HFarfwDrXE0gxRMAAA==&quot;"/>
    <we:property name="creatorSessionId" value="&quot;be884919-5fb9-4973-9509-6f3bba01a7fd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TW/bOBD9KwUvvQgLfUvOzXHdIujmY+0ge1gExYgcO2xlUUtSabyB//uSlJQ0bhInTloku9VJHJIzb2YeH0BeEsZVXcLyABZIdsiuEF8WIL+8CYhHqs52ePhxfzj5+OlguD82ZlFrLipFdi6JBjlHfcJVA6X1YIx/nXoEyvII5nY0g1KhR2qUSlRQ8n+wXWymtGxw5RG8qEshwbqcatBo3Z6b5WZsYge/RSYiUM3PcYpUt9YJ1kLqbhzFEKSDNEyhoEVSUD/3E7NHtbMO5ub1NqgDNhKVBl4ZANYWsASSfIBJwGLfD/00oA6g4tW87FK53nu8rG29NF7oQlzYShWfTUzrabUyqUaQ5TkO0hghYyxJ0jygG73xhank975YSn2Goe8XiBkLAgZxYffOeKk78MVyfFFL0xHTp9bXkJ1DRZERV3aJqq3yJRmJslm4v/EN+1Q0kuIEZ26q0lwvjZu9/Xe7xII4ksJ01tmWCNLZzsTXkUTTSEZ2/NWpsdybnio5RXkjP7JAwyr7w0CDw1+3gTi284K5aXTpXZLfuUm59X0CZWPdvt0Fxelbg8h8p5YNZc+e79wpLTnVU4dy6tZtcO5I3bm2Kbf0NMX4/A3n3GLlwj1bdU9d67MEBoZCs6hgOYswyLIs2ZZGuR/7WERA4zAByBJapJtpdCzqA+OqXeNy7c9r6JH3Uizc4k5RVFP83aBcmg1r2fcT5v+P/uc+T9y6uFElj7TZ+bbFfeseWvB24PyuVVtpW22vjzvjWDJiQxxKhnJ36WK847JnVLie2nA+lzgH3Q3Hjz9rd4ObS6GUM75vqg5A3JLc9IXsJK6vbV3ClffQ6v15hhK74lWM99D31oA+gtCb6usQQ1Hi3TuvuNOdteeXrQ7Kumx5myXz6T2+F9gdbX60vtYcR2cg9c2jbwY/jcrbpGm5cauqjkzicyGXz6SrPRPdmZkVacaKPBr4AaNRHvmZ/0sLmeOGeF16GLwuPbyu8YvQxG/g/Hd1kTokv6TxISxo5TFhWRYnURyAuQjFA+bHLNz+LhTHCSsGMz/IYwxZyiCP4H8vtl+lvWy8WKlVVEh83VLbV/hFCO0VmC1kdh9BNRKfEn54Mp4MP4zfTIbHewcftrm8FyCfpKA/IomfpY/XTHL8WN3+giEarWqgeAQV3vL0YHoKFbPVftiDg2frzzva3rPBvq1dPVCsVv8Cw7yEOOYTAAA=&quot;"/>
    <we:property name="isFiltersActionButtonVisible" value="true"/>
    <we:property name="isVisualContainerHeaderHidden" value="false"/>
    <we:property name="pageDisplayName" value="&quot;Celebrity Insights&quot;"/>
    <we:property name="pageName" value="&quot;ReportSection34a169626abcb5bc0805&quot;"/>
    <we:property name="pptInsertionSessionID" value="&quot;9177B058-9439-42F6-B37B-110846A00E73&quot;"/>
    <we:property name="reportEmbeddedTime" value="&quot;2024-04-12T05:54:32.320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34a169626abcb5bc0805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54D753B-F15C-4FA0-907E-083F49EAB86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VXTW/bOBD9K4Eu7QLGgrK+rNwcx10U2LbZOEgPRQ5DcuywkUUtRWXjBv7vO6SsNHbz6aRpi+YSckgN37yZeTQvA6nqqoDFe5hjsBvsaX02B3O2Ewa9oFy3xXnORZ5wGWUMeZzHaSRpl66s0mUd7F4GFswM7bGqGyicQzJ+OukFUBQHMHOzKRQ19oIKTa1LKNQXbDfTkjUNLnsBXlSFNuBcTixYdG7PaTvNCUr4Z0QngrDqHCcobGs9xEobu5onIs36UqaMZ5BKnkCUuVjqdtXDvH+/O9QDG+nSgioJgLNxEXLIp0z0M54xYHEWJs4+VYXttizGF5WhuImNReXoG8pzKAU6qig4g3Uby2Uw0kUz96Pxmn2iGyPwEKd+qbTKLsjN23f7e8GSGDowmvjztgWC8bZT/d/IINElg122PCFLrcpZsWL3azhHLaS6UAKNyx3/TCx44HOk3LmBBAsef9UepLBd19Ivow/vMvhbUcit72MoGuf21R7USrwiRPR34nC1mSLEn6/R77fX/ohno4BOI3sOHETscjlIMWHYp//b5+cdQt0YfAq6IZUuVf7OYUO75rjzeq7KP27IWO8KzYhMM22UIGqfv2BmWFJA21SMBXGGckifjE7B2LXaoY+1kWj2Fp7XfWW61uz3NqB+R06XJ7fU24rSxTNVXMdhW3KRzKnaMGSSii0fYMZT7lzcyabFC8v1xTqJzttAJpyLASZpEmaRTAYRi7b3lrO8P+hDniZJKsllwpi415uaE7nf+mJsAMCmsWScceoxOWB4b2sd6eo9uWr3+NbvlJwK443Rc795dfXUDf+3QUrTZs1MugUa/9MN7vKknIu1FPaCNjrmimSCBUX28GpoJ97vRilQV5D49LpzpwoLGbgjPjywHYazmcEZ2NV0/Ph2vx3cubakss74pilXAMK2TSgvNGY+sS0xfSdBD6Pv4ym6BvbslVJ12N9uIH2EwN9HsIcMvMDbv7wqntXd8/zSuYJyu3J/13vkeHw4/Gu8c/zhaDzZRr85mB+u2xsxvJRedzXUSmIU5mnOY/rxFkYQyZhF8W8vY0LTVep65ydVMv8OWRey5JqQ9X8BIbui+KfQsq9otpCzp2f6Tmw3J/vRgieKpqZuRdkiepL4/ZCIX0oer1Wmr7flza9C3di6AoEHUOINr0MqESily82dL0T//r96Hy6X/wMOF9BgfxAAAA==&quot;"/>
    <we:property name="creatorSessionId" value="&quot;7b6ee4b9-26cb-4ac7-ad05-5051a3458ebd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VY227jNhD9lYAvuwWMgrIs2cqb4/UWi20utYP0oQiKoTh2uJFFlaLSuIH/vUNKysbexEmc7KWoX0wOqeGZMzNHpm+YVGWRwfIIFsj22YHWlwswl3sB67C8sR0ffzwcTj7+eTQ8HJNZF1bpvGT7N8yCmaM9U2UFmfNAxj/OOwyy7ATmbjaDrMQOK9CUOodM/YP1ZlqypsJVh+F1kWkDzuXUgkXn9oq205zODn4O6URIrbrCKaa2tk6w0MY28yiN+10pYy76EEsRQdh34Mt61cN8fL871AMb6dyCygmAs4k0EJDMeNrtiz4H3usHkbPPVGbbLcvxdWEobmJjWTi+hvIK8hQl88EZLOtYbthIZ9XCj8Zr9qmuTIoTnPml3Cq7JDcfDt8dsBUxdGI08edtSwTjbRf675FBokuyfb46J0up8nnWsPs5nNMaUpmpFI3LnfhELHjgC6TcuYEECx5/UR+ksF7X0i+jD++G/aoo5Nr3GWSVc/vmAEqVviFE9Dl3uOpMEeJPd+j320t/xKtRQKeRPQEBac/lchBjxLFL37vn5xChrAy+BN2QSpcqf29S0a4F7r1dqPynezLWuUUzItNcG5USta9fMHPMKaBdKsZCeolySI+MLsDYtdqhh7WRaA6Wntd3yrSt2e1sQP2KnK7OH6i3htLlK1Vcy2FdcqFMqNow4JKKLRlgX8TCudjKpsVrK/T1OonO20BGQqQDjOIo6IcyGoQ83N1bwpPuoAtJHEWxJJcR5+mj3tSCyP3SF+cDAD7rSS64oB6TA46PttapLo7IVb3Ht36r5FQY741e+M3Nu6asxF8VUpo2a2baLtD4t3awzZNyLtZS2GF1dNwVyRQziuzp1VBPvN+NUqCuIPHptOfOFGaSuSOOn9gOw/nc4BxsMx0/v90fBnelLamsM76v8gZAULcJ5YXG3Ce2JqbrJOhp9P1+ga6BPXu5VC32DxtInyHwjxHsIYPI8OEnb4unefe8vnQ2UB5W7q/6HjkbT4a/jPfOjk/H0130W4D57rq9EcO30uu2hmpJDIMkTkSPfrwFIYSyx8Pe/17GUk2vUtc7P6iS+YvHupBFd4Ss+x8QsluKfwgt+4xmBzl7eaa3Yrs/2c8WvDSrSupWlDWiF4nfd4n4W8njncr09ba6/1aoK1sWkOIJ5HjP7ZBKBHLpcrP1hujv/8wfQtlSTRtsecD9K3B7n1yt/gWA9D8CoBAAAA==&quot;"/>
    <we:property name="isFiltersActionButtonVisible" value="true"/>
    <we:property name="isVisualContainerHeaderHidden" value="false"/>
    <we:property name="pageDisplayName" value="&quot;Cinematic Trends&quot;"/>
    <we:property name="pageName" value="&quot;ReportSection5c672dd60b7a6db5a371&quot;"/>
    <we:property name="pptInsertionSessionID" value="&quot;9177B058-9439-42F6-B37B-110846A00E73&quot;"/>
    <we:property name="reportEmbeddedTime" value="&quot;2024-04-12T05:54:59.765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5c672dd60b7a6db5a371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363</Words>
  <Application>Microsoft Office PowerPoint</Application>
  <PresentationFormat>On-screen Show (16:9)</PresentationFormat>
  <Paragraphs>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Calibri</vt:lpstr>
      <vt:lpstr>Arial</vt:lpstr>
      <vt:lpstr>Söhne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 S</cp:lastModifiedBy>
  <cp:revision>30</cp:revision>
  <dcterms:modified xsi:type="dcterms:W3CDTF">2024-04-12T13:53:06Z</dcterms:modified>
</cp:coreProperties>
</file>