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94" r:id="rId2"/>
    <p:sldId id="395" r:id="rId3"/>
    <p:sldId id="396" r:id="rId4"/>
    <p:sldId id="397" r:id="rId5"/>
    <p:sldId id="402" r:id="rId6"/>
    <p:sldId id="400" r:id="rId7"/>
    <p:sldId id="399" r:id="rId8"/>
    <p:sldId id="401" r:id="rId9"/>
  </p:sldIdLst>
  <p:sldSz cx="18288000" cy="13716000"/>
  <p:notesSz cx="6858000" cy="9144000"/>
  <p:defaultTextStyle>
    <a:lvl1pPr algn="ctr" defTabSz="584200">
      <a:defRPr sz="5000">
        <a:latin typeface="+mn-lt"/>
        <a:ea typeface="+mn-ea"/>
        <a:cs typeface="+mn-cs"/>
        <a:sym typeface="Helvetica Light"/>
      </a:defRPr>
    </a:lvl1pPr>
    <a:lvl2pPr indent="228600" algn="ctr" defTabSz="584200">
      <a:defRPr sz="5000">
        <a:latin typeface="+mn-lt"/>
        <a:ea typeface="+mn-ea"/>
        <a:cs typeface="+mn-cs"/>
        <a:sym typeface="Helvetica Light"/>
      </a:defRPr>
    </a:lvl2pPr>
    <a:lvl3pPr indent="457200" algn="ctr" defTabSz="584200">
      <a:defRPr sz="5000">
        <a:latin typeface="+mn-lt"/>
        <a:ea typeface="+mn-ea"/>
        <a:cs typeface="+mn-cs"/>
        <a:sym typeface="Helvetica Light"/>
      </a:defRPr>
    </a:lvl3pPr>
    <a:lvl4pPr indent="685800" algn="ctr" defTabSz="584200">
      <a:defRPr sz="5000">
        <a:latin typeface="+mn-lt"/>
        <a:ea typeface="+mn-ea"/>
        <a:cs typeface="+mn-cs"/>
        <a:sym typeface="Helvetica Light"/>
      </a:defRPr>
    </a:lvl4pPr>
    <a:lvl5pPr indent="914400" algn="ctr" defTabSz="584200">
      <a:defRPr sz="5000">
        <a:latin typeface="+mn-lt"/>
        <a:ea typeface="+mn-ea"/>
        <a:cs typeface="+mn-cs"/>
        <a:sym typeface="Helvetica Light"/>
      </a:defRPr>
    </a:lvl5pPr>
    <a:lvl6pPr indent="1143000" algn="ctr" defTabSz="584200">
      <a:defRPr sz="5000">
        <a:latin typeface="+mn-lt"/>
        <a:ea typeface="+mn-ea"/>
        <a:cs typeface="+mn-cs"/>
        <a:sym typeface="Helvetica Light"/>
      </a:defRPr>
    </a:lvl6pPr>
    <a:lvl7pPr indent="1371600" algn="ctr" defTabSz="584200">
      <a:defRPr sz="5000">
        <a:latin typeface="+mn-lt"/>
        <a:ea typeface="+mn-ea"/>
        <a:cs typeface="+mn-cs"/>
        <a:sym typeface="Helvetica Light"/>
      </a:defRPr>
    </a:lvl7pPr>
    <a:lvl8pPr indent="1600200" algn="ctr" defTabSz="584200">
      <a:defRPr sz="5000">
        <a:latin typeface="+mn-lt"/>
        <a:ea typeface="+mn-ea"/>
        <a:cs typeface="+mn-cs"/>
        <a:sym typeface="Helvetica Light"/>
      </a:defRPr>
    </a:lvl8pPr>
    <a:lvl9pPr indent="1828800" algn="ctr" defTabSz="584200">
      <a:defRPr sz="5000"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320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FFFF"/>
    <a:srgbClr val="CCECFF"/>
    <a:srgbClr val="FF66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8789" autoAdjust="0"/>
    <p:restoredTop sz="95219" autoAdjust="0"/>
  </p:normalViewPr>
  <p:slideViewPr>
    <p:cSldViewPr snapToGrid="0" snapToObjects="1">
      <p:cViewPr>
        <p:scale>
          <a:sx n="40" d="100"/>
          <a:sy n="40" d="100"/>
        </p:scale>
        <p:origin x="-972" y="174"/>
      </p:cViewPr>
      <p:guideLst>
        <p:guide orient="horz" pos="4320"/>
        <p:guide pos="57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10397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9" name="Shape 1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xmlns="" val="171567642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32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32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32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32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32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32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32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32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32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445918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4459185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445918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4459185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4459185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4459185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4459185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445918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619715" y="13043355"/>
            <a:ext cx="370886" cy="511176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normAutofit/>
          </a:bodyPr>
          <a:lstStyle>
            <a:lvl1pPr>
              <a:defRPr sz="1800">
                <a:solidFill>
                  <a:srgbClr val="A6AAA9"/>
                </a:solidFill>
              </a:defRPr>
            </a:lvl1pPr>
          </a:lstStyle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  <p:pic>
        <p:nvPicPr>
          <p:cNvPr id="7" name="图片 6"/>
          <p:cNvPicPr preferRelativeResize="0">
            <a:picLocks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19149" y="821029"/>
            <a:ext cx="94500" cy="644709"/>
          </a:xfrm>
          <a:prstGeom prst="rect">
            <a:avLst/>
          </a:prstGeom>
        </p:spPr>
      </p:pic>
      <p:pic>
        <p:nvPicPr>
          <p:cNvPr id="9" name="图片 8" descr="zhitu-logo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6053278" y="851320"/>
            <a:ext cx="1803175" cy="58412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ransition spd="med"/>
  <p:timing>
    <p:tnLst>
      <p:par>
        <p:cTn id="1" dur="indefinite" restart="never" nodeType="tmRoot"/>
      </p:par>
    </p:tnLst>
  </p:timing>
  <p:txStyles>
    <p:titleStyle>
      <a:lvl1pPr defTabSz="438128">
        <a:defRPr sz="3000">
          <a:solidFill>
            <a:srgbClr val="53585F"/>
          </a:solidFill>
          <a:latin typeface="Microsoft YaHei"/>
          <a:ea typeface="Microsoft YaHei"/>
          <a:cs typeface="Microsoft YaHei"/>
          <a:sym typeface="Microsoft YaHei"/>
        </a:defRPr>
      </a:lvl1pPr>
      <a:lvl2pPr indent="171442" defTabSz="438128">
        <a:defRPr sz="4875">
          <a:solidFill>
            <a:srgbClr val="53585F"/>
          </a:solidFill>
          <a:latin typeface="Microsoft YaHei"/>
          <a:ea typeface="Microsoft YaHei"/>
          <a:cs typeface="Microsoft YaHei"/>
          <a:sym typeface="Microsoft YaHei"/>
        </a:defRPr>
      </a:lvl2pPr>
      <a:lvl3pPr indent="342884" defTabSz="438128">
        <a:defRPr sz="4875">
          <a:solidFill>
            <a:srgbClr val="53585F"/>
          </a:solidFill>
          <a:latin typeface="Microsoft YaHei"/>
          <a:ea typeface="Microsoft YaHei"/>
          <a:cs typeface="Microsoft YaHei"/>
          <a:sym typeface="Microsoft YaHei"/>
        </a:defRPr>
      </a:lvl3pPr>
      <a:lvl4pPr indent="514325" defTabSz="438128">
        <a:defRPr sz="4875">
          <a:solidFill>
            <a:srgbClr val="53585F"/>
          </a:solidFill>
          <a:latin typeface="Microsoft YaHei"/>
          <a:ea typeface="Microsoft YaHei"/>
          <a:cs typeface="Microsoft YaHei"/>
          <a:sym typeface="Microsoft YaHei"/>
        </a:defRPr>
      </a:lvl4pPr>
      <a:lvl5pPr indent="685766" defTabSz="438128">
        <a:defRPr sz="4875">
          <a:solidFill>
            <a:srgbClr val="53585F"/>
          </a:solidFill>
          <a:latin typeface="Microsoft YaHei"/>
          <a:ea typeface="Microsoft YaHei"/>
          <a:cs typeface="Microsoft YaHei"/>
          <a:sym typeface="Microsoft YaHei"/>
        </a:defRPr>
      </a:lvl5pPr>
      <a:lvl6pPr indent="857207" defTabSz="438128">
        <a:defRPr sz="4875">
          <a:solidFill>
            <a:srgbClr val="53585F"/>
          </a:solidFill>
          <a:latin typeface="Microsoft YaHei"/>
          <a:ea typeface="Microsoft YaHei"/>
          <a:cs typeface="Microsoft YaHei"/>
          <a:sym typeface="Microsoft YaHei"/>
        </a:defRPr>
      </a:lvl6pPr>
      <a:lvl7pPr indent="1028649" defTabSz="438128">
        <a:defRPr sz="4875">
          <a:solidFill>
            <a:srgbClr val="53585F"/>
          </a:solidFill>
          <a:latin typeface="Microsoft YaHei"/>
          <a:ea typeface="Microsoft YaHei"/>
          <a:cs typeface="Microsoft YaHei"/>
          <a:sym typeface="Microsoft YaHei"/>
        </a:defRPr>
      </a:lvl7pPr>
      <a:lvl8pPr indent="1200090" defTabSz="438128">
        <a:defRPr sz="4875">
          <a:solidFill>
            <a:srgbClr val="53585F"/>
          </a:solidFill>
          <a:latin typeface="Microsoft YaHei"/>
          <a:ea typeface="Microsoft YaHei"/>
          <a:cs typeface="Microsoft YaHei"/>
          <a:sym typeface="Microsoft YaHei"/>
        </a:defRPr>
      </a:lvl8pPr>
      <a:lvl9pPr indent="1371532" defTabSz="438128">
        <a:defRPr sz="4875">
          <a:solidFill>
            <a:srgbClr val="53585F"/>
          </a:solidFill>
          <a:latin typeface="Microsoft YaHei"/>
          <a:ea typeface="Microsoft YaHei"/>
          <a:cs typeface="Microsoft YaHei"/>
          <a:sym typeface="Microsoft YaHei"/>
        </a:defRPr>
      </a:lvl9pPr>
    </p:titleStyle>
    <p:bodyStyle>
      <a:lvl1pPr marL="462998" indent="-462998" defTabSz="438128">
        <a:spcBef>
          <a:spcPts val="3150"/>
        </a:spcBef>
        <a:buSzPct val="75000"/>
        <a:buChar char="•"/>
        <a:defRPr sz="3750">
          <a:latin typeface="+mn-lt"/>
          <a:ea typeface="+mn-ea"/>
          <a:cs typeface="+mn-cs"/>
          <a:sym typeface="Helvetica Light"/>
        </a:defRPr>
      </a:lvl1pPr>
      <a:lvl2pPr marL="796356" indent="-462998" defTabSz="438128">
        <a:spcBef>
          <a:spcPts val="3150"/>
        </a:spcBef>
        <a:buSzPct val="75000"/>
        <a:buChar char="•"/>
        <a:defRPr sz="3750">
          <a:latin typeface="+mn-lt"/>
          <a:ea typeface="+mn-ea"/>
          <a:cs typeface="+mn-cs"/>
          <a:sym typeface="Helvetica Light"/>
        </a:defRPr>
      </a:lvl2pPr>
      <a:lvl3pPr marL="1129715" indent="-462998" defTabSz="438128">
        <a:spcBef>
          <a:spcPts val="3150"/>
        </a:spcBef>
        <a:buSzPct val="75000"/>
        <a:buChar char="•"/>
        <a:defRPr sz="3750">
          <a:latin typeface="+mn-lt"/>
          <a:ea typeface="+mn-ea"/>
          <a:cs typeface="+mn-cs"/>
          <a:sym typeface="Helvetica Light"/>
        </a:defRPr>
      </a:lvl3pPr>
      <a:lvl4pPr marL="1463074" indent="-462998" defTabSz="438128">
        <a:spcBef>
          <a:spcPts val="3150"/>
        </a:spcBef>
        <a:buSzPct val="75000"/>
        <a:buChar char="•"/>
        <a:defRPr sz="3750">
          <a:latin typeface="+mn-lt"/>
          <a:ea typeface="+mn-ea"/>
          <a:cs typeface="+mn-cs"/>
          <a:sym typeface="Helvetica Light"/>
        </a:defRPr>
      </a:lvl4pPr>
      <a:lvl5pPr marL="1796431" indent="-462998" defTabSz="438128">
        <a:spcBef>
          <a:spcPts val="3150"/>
        </a:spcBef>
        <a:buSzPct val="75000"/>
        <a:buChar char="•"/>
        <a:defRPr sz="3750">
          <a:latin typeface="+mn-lt"/>
          <a:ea typeface="+mn-ea"/>
          <a:cs typeface="+mn-cs"/>
          <a:sym typeface="Helvetica Light"/>
        </a:defRPr>
      </a:lvl5pPr>
      <a:lvl6pPr marL="2129790" indent="-462998" defTabSz="438128">
        <a:spcBef>
          <a:spcPts val="3150"/>
        </a:spcBef>
        <a:buSzPct val="75000"/>
        <a:buChar char="•"/>
        <a:defRPr sz="3750">
          <a:latin typeface="+mn-lt"/>
          <a:ea typeface="+mn-ea"/>
          <a:cs typeface="+mn-cs"/>
          <a:sym typeface="Helvetica Light"/>
        </a:defRPr>
      </a:lvl6pPr>
      <a:lvl7pPr marL="2463148" indent="-462998" defTabSz="438128">
        <a:spcBef>
          <a:spcPts val="3150"/>
        </a:spcBef>
        <a:buSzPct val="75000"/>
        <a:buChar char="•"/>
        <a:defRPr sz="3750">
          <a:latin typeface="+mn-lt"/>
          <a:ea typeface="+mn-ea"/>
          <a:cs typeface="+mn-cs"/>
          <a:sym typeface="Helvetica Light"/>
        </a:defRPr>
      </a:lvl7pPr>
      <a:lvl8pPr marL="2796506" indent="-462998" defTabSz="438128">
        <a:spcBef>
          <a:spcPts val="3150"/>
        </a:spcBef>
        <a:buSzPct val="75000"/>
        <a:buChar char="•"/>
        <a:defRPr sz="3750">
          <a:latin typeface="+mn-lt"/>
          <a:ea typeface="+mn-ea"/>
          <a:cs typeface="+mn-cs"/>
          <a:sym typeface="Helvetica Light"/>
        </a:defRPr>
      </a:lvl8pPr>
      <a:lvl9pPr marL="3129865" indent="-462998" defTabSz="438128">
        <a:spcBef>
          <a:spcPts val="3150"/>
        </a:spcBef>
        <a:buSzPct val="75000"/>
        <a:buChar char="•"/>
        <a:defRPr sz="3750">
          <a:latin typeface="+mn-lt"/>
          <a:ea typeface="+mn-ea"/>
          <a:cs typeface="+mn-cs"/>
          <a:sym typeface="Helvetica Light"/>
        </a:defRPr>
      </a:lvl9pPr>
    </p:bodyStyle>
    <p:otherStyle>
      <a:lvl1pPr algn="ctr" defTabSz="438128">
        <a:defRPr sz="18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171442" algn="ctr" defTabSz="438128">
        <a:defRPr sz="18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342884" algn="ctr" defTabSz="438128">
        <a:defRPr sz="18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514325" algn="ctr" defTabSz="438128">
        <a:defRPr sz="18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685766" algn="ctr" defTabSz="438128">
        <a:defRPr sz="18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857207" algn="ctr" defTabSz="438128">
        <a:defRPr sz="18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028649" algn="ctr" defTabSz="438128">
        <a:defRPr sz="18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200090" algn="ctr" defTabSz="438128">
        <a:defRPr sz="18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371532" algn="ctr" defTabSz="438128">
        <a:defRPr sz="18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003637" y="866273"/>
            <a:ext cx="9752595" cy="942670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 dirty="0" smtClean="0"/>
              <a:t>关于</a:t>
            </a:r>
            <a:r>
              <a:rPr kumimoji="1" lang="en-US" altLang="zh-CN" dirty="0" smtClean="0"/>
              <a:t>SLB</a:t>
            </a:r>
            <a:r>
              <a:rPr kumimoji="1" lang="zh-CN" altLang="en-US" dirty="0" smtClean="0"/>
              <a:t>您不可不知的使用方法</a:t>
            </a:r>
            <a:endParaRPr kumimoji="1" lang="zh-CN" altLang="en-US" dirty="0"/>
          </a:p>
        </p:txBody>
      </p:sp>
      <p:sp>
        <p:nvSpPr>
          <p:cNvPr id="31" name="标题 1"/>
          <p:cNvSpPr txBox="1">
            <a:spLocks/>
          </p:cNvSpPr>
          <p:nvPr/>
        </p:nvSpPr>
        <p:spPr>
          <a:xfrm>
            <a:off x="1003637" y="1801568"/>
            <a:ext cx="16511800" cy="942438"/>
          </a:xfrm>
          <a:prstGeom prst="rect">
            <a:avLst/>
          </a:prstGeom>
        </p:spPr>
        <p:txBody>
          <a:bodyPr/>
          <a:lstStyle/>
          <a:p>
            <a:pPr algn="l" fontAlgn="base">
              <a:lnSpc>
                <a:spcPct val="150000"/>
              </a:lnSpc>
            </a:pPr>
            <a:r>
              <a:rPr lang="zh-CN" altLang="en-US" sz="3200" b="1" dirty="0"/>
              <a:t>关于负载均的定义是这样的</a:t>
            </a:r>
            <a:r>
              <a:rPr lang="en-US" altLang="zh-CN" sz="3200" b="1" dirty="0"/>
              <a:t>:</a:t>
            </a:r>
            <a:endParaRPr lang="zh-CN" altLang="en-US" sz="3200" dirty="0"/>
          </a:p>
        </p:txBody>
      </p:sp>
      <p:pic>
        <p:nvPicPr>
          <p:cNvPr id="5" name="图片 4" descr="QQ图片2015111715382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637" y="3664187"/>
            <a:ext cx="16049756" cy="420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91706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QQ图片2015111715250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950" y="3418098"/>
            <a:ext cx="15407439" cy="7416759"/>
          </a:xfrm>
          <a:prstGeom prst="rect">
            <a:avLst/>
          </a:prstGeom>
        </p:spPr>
      </p:pic>
      <p:sp>
        <p:nvSpPr>
          <p:cNvPr id="7" name="标题 1"/>
          <p:cNvSpPr txBox="1">
            <a:spLocks/>
          </p:cNvSpPr>
          <p:nvPr/>
        </p:nvSpPr>
        <p:spPr>
          <a:xfrm>
            <a:off x="1123950" y="1808943"/>
            <a:ext cx="16511800" cy="942438"/>
          </a:xfrm>
          <a:prstGeom prst="rect">
            <a:avLst/>
          </a:prstGeom>
        </p:spPr>
        <p:txBody>
          <a:bodyPr/>
          <a:lstStyle/>
          <a:p>
            <a:pPr algn="l" fontAlgn="base">
              <a:lnSpc>
                <a:spcPct val="150000"/>
              </a:lnSpc>
            </a:pPr>
            <a:r>
              <a:rPr lang="zh-CN" altLang="en-US" sz="3200" b="1" dirty="0"/>
              <a:t>关于</a:t>
            </a:r>
            <a:r>
              <a:rPr lang="en-US" altLang="zh-CN" sz="3200" b="1" dirty="0"/>
              <a:t>SLB</a:t>
            </a:r>
            <a:r>
              <a:rPr lang="zh-CN" altLang="en-US" sz="3200" b="1" dirty="0"/>
              <a:t>的使用建议是这样的</a:t>
            </a:r>
            <a:r>
              <a:rPr lang="en-US" altLang="zh-CN" sz="3200" b="1" dirty="0"/>
              <a:t>:</a:t>
            </a:r>
            <a:endParaRPr lang="zh-CN" altLang="en-US" sz="3200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003637" y="866273"/>
            <a:ext cx="9752595" cy="94267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3812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000" b="0" i="0" u="none" strike="noStrike" kern="0" cap="none" spc="0" normalizeH="0" baseline="0" noProof="0" smtClean="0">
                <a:ln>
                  <a:noFill/>
                </a:ln>
                <a:solidFill>
                  <a:srgbClr val="53585F"/>
                </a:solidFill>
                <a:effectLst/>
                <a:uLnTx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关于</a:t>
            </a:r>
            <a:r>
              <a:rPr kumimoji="1" lang="en-US" altLang="zh-CN" sz="3000" b="0" i="0" u="none" strike="noStrike" kern="0" cap="none" spc="0" normalizeH="0" baseline="0" noProof="0" smtClean="0">
                <a:ln>
                  <a:noFill/>
                </a:ln>
                <a:solidFill>
                  <a:srgbClr val="53585F"/>
                </a:solidFill>
                <a:effectLst/>
                <a:uLnTx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SLB</a:t>
            </a:r>
            <a:r>
              <a:rPr kumimoji="1" lang="zh-CN" altLang="en-US" sz="3000" b="0" i="0" u="none" strike="noStrike" kern="0" cap="none" spc="0" normalizeH="0" baseline="0" noProof="0" smtClean="0">
                <a:ln>
                  <a:noFill/>
                </a:ln>
                <a:solidFill>
                  <a:srgbClr val="53585F"/>
                </a:solidFill>
                <a:effectLst/>
                <a:uLnTx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您不可不知的使用方法</a:t>
            </a:r>
            <a:endParaRPr kumimoji="1" lang="zh-CN" altLang="en-US" sz="3000" b="0" i="0" u="none" strike="noStrike" kern="0" cap="none" spc="0" normalizeH="0" baseline="0" noProof="0" dirty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91706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QQ图片2015111715545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952" y="4042611"/>
            <a:ext cx="12928932" cy="5945661"/>
          </a:xfrm>
          <a:prstGeom prst="rect">
            <a:avLst/>
          </a:prstGeom>
        </p:spPr>
      </p:pic>
      <p:sp>
        <p:nvSpPr>
          <p:cNvPr id="7" name="标题 1"/>
          <p:cNvSpPr txBox="1">
            <a:spLocks/>
          </p:cNvSpPr>
          <p:nvPr/>
        </p:nvSpPr>
        <p:spPr>
          <a:xfrm>
            <a:off x="1049757" y="1905195"/>
            <a:ext cx="16511800" cy="942438"/>
          </a:xfrm>
          <a:prstGeom prst="rect">
            <a:avLst/>
          </a:prstGeom>
        </p:spPr>
        <p:txBody>
          <a:bodyPr/>
          <a:lstStyle/>
          <a:p>
            <a:pPr algn="l" fontAlgn="base">
              <a:lnSpc>
                <a:spcPct val="150000"/>
              </a:lnSpc>
            </a:pPr>
            <a:r>
              <a:rPr lang="zh-CN" altLang="en-US" sz="3200" b="1" dirty="0"/>
              <a:t>关于</a:t>
            </a:r>
            <a:r>
              <a:rPr lang="en-US" altLang="zh-CN" sz="3200" b="1" dirty="0"/>
              <a:t>SLB</a:t>
            </a:r>
            <a:r>
              <a:rPr lang="zh-CN" altLang="en-US" sz="3200" b="1" dirty="0"/>
              <a:t>通用的架构似乎应该是这样的</a:t>
            </a:r>
            <a:r>
              <a:rPr lang="en-US" altLang="zh-CN" sz="3200" b="1" dirty="0"/>
              <a:t>:</a:t>
            </a:r>
            <a:endParaRPr lang="zh-CN" altLang="en-US" sz="3200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003637" y="866273"/>
            <a:ext cx="9752595" cy="94267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3812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000" b="0" i="0" u="none" strike="noStrike" kern="0" cap="none" spc="0" normalizeH="0" baseline="0" noProof="0" smtClean="0">
                <a:ln>
                  <a:noFill/>
                </a:ln>
                <a:solidFill>
                  <a:srgbClr val="53585F"/>
                </a:solidFill>
                <a:effectLst/>
                <a:uLnTx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关于</a:t>
            </a:r>
            <a:r>
              <a:rPr kumimoji="1" lang="en-US" altLang="zh-CN" sz="3000" b="0" i="0" u="none" strike="noStrike" kern="0" cap="none" spc="0" normalizeH="0" baseline="0" noProof="0" smtClean="0">
                <a:ln>
                  <a:noFill/>
                </a:ln>
                <a:solidFill>
                  <a:srgbClr val="53585F"/>
                </a:solidFill>
                <a:effectLst/>
                <a:uLnTx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SLB</a:t>
            </a:r>
            <a:r>
              <a:rPr kumimoji="1" lang="zh-CN" altLang="en-US" sz="3000" b="0" i="0" u="none" strike="noStrike" kern="0" cap="none" spc="0" normalizeH="0" baseline="0" noProof="0" smtClean="0">
                <a:ln>
                  <a:noFill/>
                </a:ln>
                <a:solidFill>
                  <a:srgbClr val="53585F"/>
                </a:solidFill>
                <a:effectLst/>
                <a:uLnTx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您不可不知的使用方法</a:t>
            </a:r>
            <a:endParaRPr kumimoji="1" lang="zh-CN" altLang="en-US" sz="3000" b="0" i="0" u="none" strike="noStrike" kern="0" cap="none" spc="0" normalizeH="0" baseline="0" noProof="0" dirty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91706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标题 1"/>
          <p:cNvSpPr txBox="1">
            <a:spLocks/>
          </p:cNvSpPr>
          <p:nvPr/>
        </p:nvSpPr>
        <p:spPr>
          <a:xfrm>
            <a:off x="857253" y="1808943"/>
            <a:ext cx="16511801" cy="942438"/>
          </a:xfrm>
          <a:prstGeom prst="rect">
            <a:avLst/>
          </a:prstGeom>
        </p:spPr>
        <p:txBody>
          <a:bodyPr/>
          <a:lstStyle/>
          <a:p>
            <a:pPr algn="l" fontAlgn="base">
              <a:lnSpc>
                <a:spcPct val="150000"/>
              </a:lnSpc>
            </a:pPr>
            <a:r>
              <a:rPr lang="zh-CN" altLang="en-US" sz="3200" b="1" dirty="0"/>
              <a:t>但是</a:t>
            </a:r>
            <a:r>
              <a:rPr lang="en-US" altLang="zh-CN" sz="3200" b="1" dirty="0"/>
              <a:t>,</a:t>
            </a:r>
            <a:r>
              <a:rPr lang="zh-CN" altLang="en-US" sz="3200" b="1" dirty="0"/>
              <a:t>有一个真实的</a:t>
            </a:r>
            <a:r>
              <a:rPr lang="zh-CN" altLang="en-US" sz="3200" b="1" dirty="0" smtClean="0"/>
              <a:t>案例</a:t>
            </a:r>
            <a:r>
              <a:rPr lang="zh-CN" altLang="en-US" sz="3200" b="1" dirty="0" smtClean="0"/>
              <a:t>却</a:t>
            </a:r>
            <a:r>
              <a:rPr lang="zh-CN" altLang="en-US" sz="3200" b="1" dirty="0" smtClean="0"/>
              <a:t>是</a:t>
            </a:r>
            <a:r>
              <a:rPr lang="zh-CN" altLang="en-US" sz="3200" b="1" dirty="0"/>
              <a:t>这样的</a:t>
            </a:r>
          </a:p>
        </p:txBody>
      </p:sp>
      <p:pic>
        <p:nvPicPr>
          <p:cNvPr id="5" name="图片 4" descr="QQ图片201511171604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53" y="3965161"/>
            <a:ext cx="14916149" cy="4356044"/>
          </a:xfrm>
          <a:prstGeom prst="rect">
            <a:avLst/>
          </a:prstGeom>
        </p:spPr>
      </p:pic>
      <p:sp>
        <p:nvSpPr>
          <p:cNvPr id="6" name="标题 1"/>
          <p:cNvSpPr txBox="1">
            <a:spLocks/>
          </p:cNvSpPr>
          <p:nvPr/>
        </p:nvSpPr>
        <p:spPr>
          <a:xfrm>
            <a:off x="1003637" y="866273"/>
            <a:ext cx="9752595" cy="94267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3812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000" b="0" i="0" u="none" strike="noStrike" kern="0" cap="none" spc="0" normalizeH="0" baseline="0" noProof="0" smtClean="0">
                <a:ln>
                  <a:noFill/>
                </a:ln>
                <a:solidFill>
                  <a:srgbClr val="53585F"/>
                </a:solidFill>
                <a:effectLst/>
                <a:uLnTx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关于</a:t>
            </a:r>
            <a:r>
              <a:rPr kumimoji="1" lang="en-US" altLang="zh-CN" sz="3000" b="0" i="0" u="none" strike="noStrike" kern="0" cap="none" spc="0" normalizeH="0" baseline="0" noProof="0" smtClean="0">
                <a:ln>
                  <a:noFill/>
                </a:ln>
                <a:solidFill>
                  <a:srgbClr val="53585F"/>
                </a:solidFill>
                <a:effectLst/>
                <a:uLnTx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SLB</a:t>
            </a:r>
            <a:r>
              <a:rPr kumimoji="1" lang="zh-CN" altLang="en-US" sz="3000" b="0" i="0" u="none" strike="noStrike" kern="0" cap="none" spc="0" normalizeH="0" baseline="0" noProof="0" smtClean="0">
                <a:ln>
                  <a:noFill/>
                </a:ln>
                <a:solidFill>
                  <a:srgbClr val="53585F"/>
                </a:solidFill>
                <a:effectLst/>
                <a:uLnTx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您不可不知的使用方法</a:t>
            </a:r>
            <a:endParaRPr kumimoji="1" lang="zh-CN" altLang="en-US" sz="3000" b="0" i="0" u="none" strike="noStrike" kern="0" cap="none" spc="0" normalizeH="0" baseline="0" noProof="0" dirty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91706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标题 1"/>
          <p:cNvSpPr txBox="1">
            <a:spLocks/>
          </p:cNvSpPr>
          <p:nvPr/>
        </p:nvSpPr>
        <p:spPr>
          <a:xfrm>
            <a:off x="1003637" y="1808943"/>
            <a:ext cx="16511801" cy="942438"/>
          </a:xfrm>
          <a:prstGeom prst="rect">
            <a:avLst/>
          </a:prstGeom>
        </p:spPr>
        <p:txBody>
          <a:bodyPr/>
          <a:lstStyle/>
          <a:p>
            <a:pPr algn="l" fontAlgn="base">
              <a:lnSpc>
                <a:spcPct val="150000"/>
              </a:lnSpc>
            </a:pPr>
            <a:r>
              <a:rPr lang="zh-CN" altLang="en-US" sz="3200" b="1" dirty="0"/>
              <a:t>这是一个真实使用的架构</a:t>
            </a:r>
          </a:p>
        </p:txBody>
      </p:sp>
      <p:grpSp>
        <p:nvGrpSpPr>
          <p:cNvPr id="3" name="组合 6"/>
          <p:cNvGrpSpPr/>
          <p:nvPr/>
        </p:nvGrpSpPr>
        <p:grpSpPr>
          <a:xfrm>
            <a:off x="6304161" y="5111727"/>
            <a:ext cx="1862735" cy="3082909"/>
            <a:chOff x="10744200" y="4719637"/>
            <a:chExt cx="2953109" cy="5391656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744200" y="4719637"/>
              <a:ext cx="2953109" cy="14627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0853739" y="8062405"/>
              <a:ext cx="1604962" cy="2048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10" name="直接连接符 9"/>
            <p:cNvCxnSpPr>
              <a:endCxn id="9" idx="0"/>
            </p:cNvCxnSpPr>
            <p:nvPr/>
          </p:nvCxnSpPr>
          <p:spPr>
            <a:xfrm rot="16200000" flipH="1">
              <a:off x="10688831" y="7095015"/>
              <a:ext cx="1880011" cy="5476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11" name="标题 1"/>
          <p:cNvSpPr txBox="1">
            <a:spLocks/>
          </p:cNvSpPr>
          <p:nvPr/>
        </p:nvSpPr>
        <p:spPr>
          <a:xfrm>
            <a:off x="9088437" y="5602541"/>
            <a:ext cx="6320636" cy="2841105"/>
          </a:xfrm>
          <a:prstGeom prst="rect">
            <a:avLst/>
          </a:prstGeom>
        </p:spPr>
        <p:txBody>
          <a:bodyPr/>
          <a:lstStyle/>
          <a:p>
            <a:pPr algn="l" fontAlgn="base">
              <a:lnSpc>
                <a:spcPct val="150000"/>
              </a:lnSpc>
            </a:pPr>
            <a:r>
              <a:rPr lang="zh-CN" altLang="en-US" sz="3200" dirty="0"/>
              <a:t>对</a:t>
            </a:r>
            <a:r>
              <a:rPr lang="en-US" altLang="zh-CN" sz="3200" dirty="0"/>
              <a:t>,</a:t>
            </a:r>
            <a:r>
              <a:rPr lang="zh-CN" altLang="en-US" sz="3200" dirty="0"/>
              <a:t>就是这样的架构</a:t>
            </a:r>
            <a:r>
              <a:rPr lang="en-US" altLang="zh-CN" sz="3200" dirty="0"/>
              <a:t>!!!</a:t>
            </a:r>
          </a:p>
          <a:p>
            <a:pPr algn="l" fontAlgn="base">
              <a:lnSpc>
                <a:spcPct val="150000"/>
              </a:lnSpc>
            </a:pPr>
            <a:r>
              <a:rPr lang="zh-CN" altLang="en-US" sz="3200" dirty="0"/>
              <a:t>您知道为什么是这样的配置</a:t>
            </a:r>
            <a:r>
              <a:rPr lang="en-US" altLang="zh-CN" sz="3200" dirty="0"/>
              <a:t>?</a:t>
            </a:r>
          </a:p>
          <a:p>
            <a:pPr algn="l" fontAlgn="base">
              <a:lnSpc>
                <a:spcPct val="150000"/>
              </a:lnSpc>
            </a:pPr>
            <a:r>
              <a:rPr lang="zh-CN" altLang="en-US" sz="3200" dirty="0"/>
              <a:t>这样的使用场景是什么样的吗</a:t>
            </a:r>
            <a:r>
              <a:rPr lang="en-US" altLang="zh-CN" sz="3200" dirty="0"/>
              <a:t>?</a:t>
            </a:r>
            <a:endParaRPr lang="zh-CN" altLang="en-US" sz="3200" dirty="0"/>
          </a:p>
        </p:txBody>
      </p:sp>
      <p:sp>
        <p:nvSpPr>
          <p:cNvPr id="12" name="标题 1"/>
          <p:cNvSpPr txBox="1">
            <a:spLocks/>
          </p:cNvSpPr>
          <p:nvPr/>
        </p:nvSpPr>
        <p:spPr>
          <a:xfrm>
            <a:off x="1003637" y="866273"/>
            <a:ext cx="9752595" cy="94267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3812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000" b="0" i="0" u="none" strike="noStrike" kern="0" cap="none" spc="0" normalizeH="0" baseline="0" noProof="0" smtClean="0">
                <a:ln>
                  <a:noFill/>
                </a:ln>
                <a:solidFill>
                  <a:srgbClr val="53585F"/>
                </a:solidFill>
                <a:effectLst/>
                <a:uLnTx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关于</a:t>
            </a:r>
            <a:r>
              <a:rPr kumimoji="1" lang="en-US" altLang="zh-CN" sz="3000" b="0" i="0" u="none" strike="noStrike" kern="0" cap="none" spc="0" normalizeH="0" baseline="0" noProof="0" smtClean="0">
                <a:ln>
                  <a:noFill/>
                </a:ln>
                <a:solidFill>
                  <a:srgbClr val="53585F"/>
                </a:solidFill>
                <a:effectLst/>
                <a:uLnTx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SLB</a:t>
            </a:r>
            <a:r>
              <a:rPr kumimoji="1" lang="zh-CN" altLang="en-US" sz="3000" b="0" i="0" u="none" strike="noStrike" kern="0" cap="none" spc="0" normalizeH="0" baseline="0" noProof="0" smtClean="0">
                <a:ln>
                  <a:noFill/>
                </a:ln>
                <a:solidFill>
                  <a:srgbClr val="53585F"/>
                </a:solidFill>
                <a:effectLst/>
                <a:uLnTx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您不可不知的使用方法</a:t>
            </a:r>
            <a:endParaRPr kumimoji="1" lang="zh-CN" altLang="en-US" sz="3000" b="0" i="0" u="none" strike="noStrike" kern="0" cap="none" spc="0" normalizeH="0" baseline="0" noProof="0" dirty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91706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53" y="3558530"/>
            <a:ext cx="16035084" cy="9134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标题 1"/>
          <p:cNvSpPr txBox="1">
            <a:spLocks/>
          </p:cNvSpPr>
          <p:nvPr/>
        </p:nvSpPr>
        <p:spPr>
          <a:xfrm>
            <a:off x="857253" y="2272787"/>
            <a:ext cx="16511800" cy="942438"/>
          </a:xfrm>
          <a:prstGeom prst="rect">
            <a:avLst/>
          </a:prstGeom>
        </p:spPr>
        <p:txBody>
          <a:bodyPr/>
          <a:lstStyle/>
          <a:p>
            <a:pPr algn="l" fontAlgn="base">
              <a:lnSpc>
                <a:spcPct val="150000"/>
              </a:lnSpc>
            </a:pPr>
            <a:r>
              <a:rPr lang="zh-CN" altLang="en-US" sz="3200" b="1" dirty="0"/>
              <a:t>回归本质</a:t>
            </a:r>
            <a:r>
              <a:rPr lang="en-US" altLang="zh-CN" sz="3200" b="1" dirty="0"/>
              <a:t>,</a:t>
            </a:r>
            <a:r>
              <a:rPr lang="zh-CN" altLang="en-US" sz="3200" b="1" dirty="0"/>
              <a:t>看看</a:t>
            </a:r>
            <a:r>
              <a:rPr lang="en-US" altLang="zh-CN" sz="3200" b="1" dirty="0"/>
              <a:t>SLB</a:t>
            </a:r>
            <a:r>
              <a:rPr lang="zh-CN" altLang="en-US" sz="3200" b="1" dirty="0"/>
              <a:t>提供的解决方案</a:t>
            </a:r>
            <a:r>
              <a:rPr lang="en-US" altLang="zh-CN" sz="3200" b="1" dirty="0"/>
              <a:t>:</a:t>
            </a:r>
            <a:endParaRPr lang="zh-CN" altLang="en-US" sz="3200" dirty="0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1003637" y="866273"/>
            <a:ext cx="9752595" cy="94267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3812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000" b="0" i="0" u="none" strike="noStrike" kern="0" cap="none" spc="0" normalizeH="0" baseline="0" noProof="0" smtClean="0">
                <a:ln>
                  <a:noFill/>
                </a:ln>
                <a:solidFill>
                  <a:srgbClr val="53585F"/>
                </a:solidFill>
                <a:effectLst/>
                <a:uLnTx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关于</a:t>
            </a:r>
            <a:r>
              <a:rPr kumimoji="1" lang="en-US" altLang="zh-CN" sz="3000" b="0" i="0" u="none" strike="noStrike" kern="0" cap="none" spc="0" normalizeH="0" baseline="0" noProof="0" smtClean="0">
                <a:ln>
                  <a:noFill/>
                </a:ln>
                <a:solidFill>
                  <a:srgbClr val="53585F"/>
                </a:solidFill>
                <a:effectLst/>
                <a:uLnTx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SLB</a:t>
            </a:r>
            <a:r>
              <a:rPr kumimoji="1" lang="zh-CN" altLang="en-US" sz="3000" b="0" i="0" u="none" strike="noStrike" kern="0" cap="none" spc="0" normalizeH="0" baseline="0" noProof="0" smtClean="0">
                <a:ln>
                  <a:noFill/>
                </a:ln>
                <a:solidFill>
                  <a:srgbClr val="53585F"/>
                </a:solidFill>
                <a:effectLst/>
                <a:uLnTx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您不可不知的使用方法</a:t>
            </a:r>
            <a:endParaRPr kumimoji="1" lang="zh-CN" altLang="en-US" sz="3000" b="0" i="0" u="none" strike="noStrike" kern="0" cap="none" spc="0" normalizeH="0" baseline="0" noProof="0" dirty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91706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99888" y="3263351"/>
            <a:ext cx="15624007" cy="8352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标题 1"/>
          <p:cNvSpPr txBox="1">
            <a:spLocks/>
          </p:cNvSpPr>
          <p:nvPr/>
        </p:nvSpPr>
        <p:spPr>
          <a:xfrm>
            <a:off x="985840" y="2152472"/>
            <a:ext cx="16511800" cy="942438"/>
          </a:xfrm>
          <a:prstGeom prst="rect">
            <a:avLst/>
          </a:prstGeom>
        </p:spPr>
        <p:txBody>
          <a:bodyPr/>
          <a:lstStyle/>
          <a:p>
            <a:pPr algn="l" fontAlgn="base">
              <a:lnSpc>
                <a:spcPct val="150000"/>
              </a:lnSpc>
            </a:pPr>
            <a:r>
              <a:rPr lang="zh-CN" altLang="en-US" sz="3200" b="1" dirty="0"/>
              <a:t>看看</a:t>
            </a:r>
            <a:r>
              <a:rPr lang="en-US" altLang="zh-CN" sz="3200" b="1" dirty="0"/>
              <a:t>SLB</a:t>
            </a:r>
            <a:r>
              <a:rPr lang="zh-CN" altLang="en-US" sz="3200" b="1" dirty="0"/>
              <a:t>产品的一个很重要很重要的特点</a:t>
            </a:r>
            <a:r>
              <a:rPr lang="en-US" altLang="zh-CN" sz="3200" b="1" dirty="0"/>
              <a:t>:</a:t>
            </a:r>
            <a:endParaRPr lang="zh-CN" altLang="en-US" sz="3200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003637" y="866273"/>
            <a:ext cx="9752595" cy="94267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3812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000" b="0" i="0" u="none" strike="noStrike" kern="0" cap="none" spc="0" normalizeH="0" baseline="0" noProof="0" smtClean="0">
                <a:ln>
                  <a:noFill/>
                </a:ln>
                <a:solidFill>
                  <a:srgbClr val="53585F"/>
                </a:solidFill>
                <a:effectLst/>
                <a:uLnTx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关于</a:t>
            </a:r>
            <a:r>
              <a:rPr kumimoji="1" lang="en-US" altLang="zh-CN" sz="3000" b="0" i="0" u="none" strike="noStrike" kern="0" cap="none" spc="0" normalizeH="0" baseline="0" noProof="0" smtClean="0">
                <a:ln>
                  <a:noFill/>
                </a:ln>
                <a:solidFill>
                  <a:srgbClr val="53585F"/>
                </a:solidFill>
                <a:effectLst/>
                <a:uLnTx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SLB</a:t>
            </a:r>
            <a:r>
              <a:rPr kumimoji="1" lang="zh-CN" altLang="en-US" sz="3000" b="0" i="0" u="none" strike="noStrike" kern="0" cap="none" spc="0" normalizeH="0" baseline="0" noProof="0" smtClean="0">
                <a:ln>
                  <a:noFill/>
                </a:ln>
                <a:solidFill>
                  <a:srgbClr val="53585F"/>
                </a:solidFill>
                <a:effectLst/>
                <a:uLnTx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您不可不知的使用方法</a:t>
            </a:r>
            <a:endParaRPr kumimoji="1" lang="zh-CN" altLang="en-US" sz="3000" b="0" i="0" u="none" strike="noStrike" kern="0" cap="none" spc="0" normalizeH="0" baseline="0" noProof="0" dirty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91706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>
            <a:spLocks/>
          </p:cNvSpPr>
          <p:nvPr/>
        </p:nvSpPr>
        <p:spPr>
          <a:xfrm>
            <a:off x="1003637" y="1857069"/>
            <a:ext cx="16009143" cy="942437"/>
          </a:xfrm>
          <a:prstGeom prst="rect">
            <a:avLst/>
          </a:prstGeom>
        </p:spPr>
        <p:txBody>
          <a:bodyPr/>
          <a:lstStyle/>
          <a:p>
            <a:pPr algn="l" fontAlgn="base">
              <a:lnSpc>
                <a:spcPct val="150000"/>
              </a:lnSpc>
            </a:pPr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最后</a:t>
            </a:r>
            <a:r>
              <a:rPr lang="en-US" altLang="zh-CN" sz="3200" b="1" dirty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3200" b="1" dirty="0">
                <a:latin typeface="微软雅黑" pitchFamily="34" charset="-122"/>
                <a:ea typeface="微软雅黑" pitchFamily="34" charset="-122"/>
              </a:rPr>
              <a:t>让资深的攻城狮亲自揭晓谜底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003637" y="9001126"/>
            <a:ext cx="15862758" cy="2185988"/>
          </a:xfrm>
          <a:prstGeom prst="rect">
            <a:avLst/>
          </a:prstGeom>
        </p:spPr>
        <p:txBody>
          <a:bodyPr/>
          <a:lstStyle/>
          <a:p>
            <a:pPr algn="l" fontAlgn="base">
              <a:lnSpc>
                <a:spcPct val="150000"/>
              </a:lnSpc>
            </a:pPr>
            <a:r>
              <a:rPr lang="zh-CN" altLang="en-US" sz="2700" dirty="0">
                <a:latin typeface="微软雅黑" pitchFamily="34" charset="-122"/>
                <a:ea typeface="微软雅黑" pitchFamily="34" charset="-122"/>
              </a:rPr>
              <a:t>总结下</a:t>
            </a:r>
            <a:r>
              <a:rPr lang="en-US" altLang="zh-CN" sz="2700" dirty="0">
                <a:latin typeface="微软雅黑" pitchFamily="34" charset="-122"/>
                <a:ea typeface="微软雅黑" pitchFamily="34" charset="-122"/>
              </a:rPr>
              <a:t>:1,</a:t>
            </a:r>
            <a:r>
              <a:rPr lang="zh-CN" altLang="en-US" sz="2700" dirty="0">
                <a:latin typeface="微软雅黑" pitchFamily="34" charset="-122"/>
                <a:ea typeface="微软雅黑" pitchFamily="34" charset="-122"/>
              </a:rPr>
              <a:t>用最高效简便的方法解决棘手的问题</a:t>
            </a:r>
            <a:r>
              <a:rPr lang="en-US" altLang="zh-CN" sz="2700" dirty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700" dirty="0">
                <a:latin typeface="微软雅黑" pitchFamily="34" charset="-122"/>
                <a:ea typeface="微软雅黑" pitchFamily="34" charset="-122"/>
              </a:rPr>
              <a:t>就是高手中的高手</a:t>
            </a:r>
            <a:r>
              <a:rPr lang="en-US" altLang="zh-CN" sz="2700" dirty="0">
                <a:latin typeface="微软雅黑" pitchFamily="34" charset="-122"/>
                <a:ea typeface="微软雅黑" pitchFamily="34" charset="-122"/>
              </a:rPr>
              <a:t>!!</a:t>
            </a:r>
          </a:p>
          <a:p>
            <a:pPr algn="l" fontAlgn="base">
              <a:lnSpc>
                <a:spcPct val="150000"/>
              </a:lnSpc>
            </a:pPr>
            <a:r>
              <a:rPr lang="zh-CN" altLang="en-US" sz="2700" dirty="0">
                <a:latin typeface="微软雅黑" pitchFamily="34" charset="-122"/>
                <a:ea typeface="微软雅黑" pitchFamily="34" charset="-122"/>
              </a:rPr>
              <a:t>            </a:t>
            </a:r>
            <a:r>
              <a:rPr lang="en-US" altLang="zh-CN" sz="2700" dirty="0">
                <a:latin typeface="微软雅黑" pitchFamily="34" charset="-122"/>
                <a:ea typeface="微软雅黑" pitchFamily="34" charset="-122"/>
              </a:rPr>
              <a:t>2,</a:t>
            </a:r>
            <a:r>
              <a:rPr lang="zh-CN" altLang="en-US" sz="2700" dirty="0">
                <a:latin typeface="微软雅黑" pitchFamily="34" charset="-122"/>
                <a:ea typeface="微软雅黑" pitchFamily="34" charset="-122"/>
              </a:rPr>
              <a:t>如果您的业务场景也是这样的</a:t>
            </a:r>
            <a:r>
              <a:rPr lang="en-US" altLang="zh-CN" sz="2700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700" dirty="0">
                <a:latin typeface="微软雅黑" pitchFamily="34" charset="-122"/>
                <a:ea typeface="微软雅黑" pitchFamily="34" charset="-122"/>
              </a:rPr>
              <a:t>网站访问平时流量不高</a:t>
            </a:r>
            <a:r>
              <a:rPr lang="en-US" altLang="zh-CN" sz="2700" dirty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700" dirty="0">
                <a:latin typeface="微软雅黑" pitchFamily="34" charset="-122"/>
                <a:ea typeface="微软雅黑" pitchFamily="34" charset="-122"/>
              </a:rPr>
              <a:t>基本带宽够用</a:t>
            </a:r>
            <a:r>
              <a:rPr lang="en-US" altLang="zh-CN" sz="2700" dirty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700" dirty="0">
                <a:latin typeface="微软雅黑" pitchFamily="34" charset="-122"/>
                <a:ea typeface="微软雅黑" pitchFamily="34" charset="-122"/>
              </a:rPr>
              <a:t>但是有明显的峰谷时</a:t>
            </a:r>
            <a:r>
              <a:rPr lang="en-US" altLang="zh-CN" sz="2700" dirty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700" dirty="0">
                <a:latin typeface="微软雅黑" pitchFamily="34" charset="-122"/>
                <a:ea typeface="微软雅黑" pitchFamily="34" charset="-122"/>
              </a:rPr>
              <a:t>却不能流畅访问</a:t>
            </a:r>
            <a:r>
              <a:rPr lang="en-US" altLang="zh-CN" sz="2700" dirty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700" dirty="0">
                <a:latin typeface="微软雅黑" pitchFamily="34" charset="-122"/>
                <a:ea typeface="微软雅黑" pitchFamily="34" charset="-122"/>
              </a:rPr>
              <a:t> 不妨考虑在前端加上一个</a:t>
            </a:r>
            <a:r>
              <a:rPr lang="en-US" altLang="zh-CN" sz="2700" dirty="0">
                <a:latin typeface="微软雅黑" pitchFamily="34" charset="-122"/>
                <a:ea typeface="微软雅黑" pitchFamily="34" charset="-122"/>
              </a:rPr>
              <a:t>SLB</a:t>
            </a:r>
            <a:r>
              <a:rPr lang="zh-CN" altLang="en-US" sz="2700" dirty="0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sp>
        <p:nvSpPr>
          <p:cNvPr id="8" name="矩形 7"/>
          <p:cNvSpPr/>
          <p:nvPr/>
        </p:nvSpPr>
        <p:spPr>
          <a:xfrm>
            <a:off x="1003637" y="3296656"/>
            <a:ext cx="15862758" cy="5262979"/>
          </a:xfrm>
          <a:prstGeom prst="rect">
            <a:avLst/>
          </a:prstGeom>
          <a:ln w="12700">
            <a:solidFill>
              <a:schemeClr val="accent1"/>
            </a:solidFill>
            <a:prstDash val="lgDash"/>
          </a:ln>
        </p:spPr>
        <p:txBody>
          <a:bodyPr wrap="square">
            <a:spAutoFit/>
          </a:bodyPr>
          <a:lstStyle/>
          <a:p>
            <a:pPr algn="l" fontAlgn="base">
              <a:lnSpc>
                <a:spcPct val="150000"/>
              </a:lnSpc>
            </a:pPr>
            <a:r>
              <a:rPr lang="zh-CN" altLang="en-US" sz="3200" b="1" dirty="0"/>
              <a:t>单台</a:t>
            </a:r>
            <a:r>
              <a:rPr lang="en-US" altLang="zh-CN" sz="3200" b="1" dirty="0"/>
              <a:t>ECS</a:t>
            </a:r>
            <a:r>
              <a:rPr lang="zh-CN" altLang="en-US" sz="3200" b="1" dirty="0"/>
              <a:t>采用</a:t>
            </a:r>
            <a:r>
              <a:rPr lang="en-US" altLang="zh-CN" sz="3200" b="1" dirty="0"/>
              <a:t>SLB</a:t>
            </a:r>
            <a:r>
              <a:rPr lang="zh-CN" altLang="en-US" sz="3200" b="1" dirty="0"/>
              <a:t>的场景分析</a:t>
            </a:r>
          </a:p>
          <a:p>
            <a:pPr algn="l" fontAlgn="base">
              <a:lnSpc>
                <a:spcPct val="150000"/>
              </a:lnSpc>
            </a:pPr>
            <a:r>
              <a:rPr lang="zh-CN" altLang="en-US" sz="3200" dirty="0"/>
              <a:t>初始配置</a:t>
            </a:r>
            <a:r>
              <a:rPr lang="en-US" altLang="zh-CN" sz="3200" dirty="0"/>
              <a:t>ECS</a:t>
            </a:r>
            <a:r>
              <a:rPr lang="zh-CN" altLang="en-US" sz="3200" dirty="0"/>
              <a:t>时默认的网络是固定带宽的（例如初始创建</a:t>
            </a:r>
            <a:r>
              <a:rPr lang="en-US" altLang="zh-CN" sz="3200" dirty="0"/>
              <a:t>5M</a:t>
            </a:r>
            <a:r>
              <a:rPr lang="zh-CN" altLang="en-US" sz="3200" dirty="0"/>
              <a:t>带宽），随着业务的发展，且网站有明显的峰值和峰谷，这样继续升级带宽会造成浪费。阿里云支持续费降配方式去修改网络计费方式，但是需要等到下个计费周期。在这种情况下最简单的最快速做法就是开通</a:t>
            </a:r>
            <a:r>
              <a:rPr lang="en-US" altLang="zh-CN" sz="3200" dirty="0"/>
              <a:t>SLB ,</a:t>
            </a:r>
            <a:r>
              <a:rPr lang="zh-CN" altLang="en-US" sz="3200" dirty="0"/>
              <a:t>通过</a:t>
            </a:r>
            <a:r>
              <a:rPr lang="en-US" altLang="zh-CN" sz="3200" dirty="0"/>
              <a:t>SLB</a:t>
            </a:r>
            <a:r>
              <a:rPr lang="zh-CN" altLang="en-US" sz="3200" dirty="0"/>
              <a:t>来实现带宽的扩展，</a:t>
            </a:r>
            <a:r>
              <a:rPr lang="en-US" altLang="zh-CN" sz="3200" dirty="0"/>
              <a:t> SLB</a:t>
            </a:r>
            <a:r>
              <a:rPr lang="zh-CN" altLang="en-US" sz="3200" dirty="0"/>
              <a:t>默认采用的就是按流量计费的方式，</a:t>
            </a:r>
            <a:r>
              <a:rPr lang="en-US" altLang="zh-CN" sz="3200" dirty="0"/>
              <a:t> SLB</a:t>
            </a:r>
            <a:r>
              <a:rPr lang="zh-CN" altLang="en-US" sz="3200" dirty="0"/>
              <a:t>作为前端服务，后端连接</a:t>
            </a:r>
            <a:r>
              <a:rPr lang="en-US" altLang="zh-CN" sz="3200" dirty="0"/>
              <a:t>ECS</a:t>
            </a:r>
            <a:r>
              <a:rPr lang="zh-CN" altLang="en-US" sz="3200" dirty="0"/>
              <a:t>即可。这样做还方便后期通过增加</a:t>
            </a:r>
            <a:r>
              <a:rPr lang="en-US" altLang="zh-CN" sz="3200" dirty="0"/>
              <a:t>ECS</a:t>
            </a:r>
            <a:r>
              <a:rPr lang="zh-CN" altLang="en-US" sz="3200" dirty="0"/>
              <a:t>来实现多台</a:t>
            </a:r>
            <a:r>
              <a:rPr lang="en-US" altLang="zh-CN" sz="3200" dirty="0"/>
              <a:t>ECS</a:t>
            </a:r>
            <a:r>
              <a:rPr lang="zh-CN" altLang="en-US" sz="3200" dirty="0"/>
              <a:t>的负载。</a:t>
            </a: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1003637" y="866273"/>
            <a:ext cx="9752595" cy="94267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3812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000" b="0" i="0" u="none" strike="noStrike" kern="0" cap="none" spc="0" normalizeH="0" baseline="0" noProof="0" smtClean="0">
                <a:ln>
                  <a:noFill/>
                </a:ln>
                <a:solidFill>
                  <a:srgbClr val="53585F"/>
                </a:solidFill>
                <a:effectLst/>
                <a:uLnTx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关于</a:t>
            </a:r>
            <a:r>
              <a:rPr kumimoji="1" lang="en-US" altLang="zh-CN" sz="3000" b="0" i="0" u="none" strike="noStrike" kern="0" cap="none" spc="0" normalizeH="0" baseline="0" noProof="0" smtClean="0">
                <a:ln>
                  <a:noFill/>
                </a:ln>
                <a:solidFill>
                  <a:srgbClr val="53585F"/>
                </a:solidFill>
                <a:effectLst/>
                <a:uLnTx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SLB</a:t>
            </a:r>
            <a:r>
              <a:rPr kumimoji="1" lang="zh-CN" altLang="en-US" sz="3000" b="0" i="0" u="none" strike="noStrike" kern="0" cap="none" spc="0" normalizeH="0" baseline="0" noProof="0" smtClean="0">
                <a:ln>
                  <a:noFill/>
                </a:ln>
                <a:solidFill>
                  <a:srgbClr val="53585F"/>
                </a:solidFill>
                <a:effectLst/>
                <a:uLnTx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您不可不知的使用方法</a:t>
            </a:r>
            <a:endParaRPr kumimoji="1" lang="zh-CN" altLang="en-US" sz="3000" b="0" i="0" u="none" strike="noStrike" kern="0" cap="none" spc="0" normalizeH="0" baseline="0" noProof="0" dirty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91706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2413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Microsoft YaHei"/>
            <a:ea typeface="Microsoft YaHei"/>
            <a:cs typeface="Microsoft YaHei"/>
            <a:sym typeface="Microsoft YaHe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2413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Microsoft YaHei"/>
            <a:ea typeface="Microsoft YaHei"/>
            <a:cs typeface="Microsoft YaHei"/>
            <a:sym typeface="Microsoft YaHe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7368</TotalTime>
  <Words>359</Words>
  <Application>Microsoft Office PowerPoint</Application>
  <PresentationFormat>自定义</PresentationFormat>
  <Paragraphs>23</Paragraphs>
  <Slides>8</Slides>
  <Notes>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White</vt:lpstr>
      <vt:lpstr>关于SLB您不可不知的使用方法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阿里云计算实践</dc:title>
  <dc:creator>云郎</dc:creator>
  <cp:lastModifiedBy>dell</cp:lastModifiedBy>
  <cp:revision>739</cp:revision>
  <cp:lastPrinted>2015-04-24T02:12:50Z</cp:lastPrinted>
  <dcterms:modified xsi:type="dcterms:W3CDTF">2015-11-17T09:42:28Z</dcterms:modified>
</cp:coreProperties>
</file>