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在此键入引文。”"/>
          <p:cNvSpPr txBox="1"/>
          <p:nvPr>
            <p:ph type="body" sz="quarter" idx="14"/>
          </p:nvPr>
        </p:nvSpPr>
        <p:spPr>
          <a:xfrm>
            <a:off x="1270000" y="42227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标题文本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" name="正文级别 1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143070724_2880x2159.jpeg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16_1012x1350.jpeg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ichenjian@gmail.com" TargetMode="External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Kotlin for Andr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for Android</a:t>
            </a:r>
          </a:p>
        </p:txBody>
      </p:sp>
      <p:sp>
        <p:nvSpPr>
          <p:cNvPr id="119" name="nichenjian@gmail.com"/>
          <p:cNvSpPr txBox="1"/>
          <p:nvPr>
            <p:ph type="body" sz="quarter" idx="4294967295"/>
          </p:nvPr>
        </p:nvSpPr>
        <p:spPr>
          <a:xfrm>
            <a:off x="850900" y="80137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 u="sng">
                <a:solidFill>
                  <a:srgbClr val="73BFFF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nichenjian@gmail.com</a:t>
            </a:r>
          </a:p>
        </p:txBody>
      </p:sp>
      <p:pic>
        <p:nvPicPr>
          <p:cNvPr id="12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877738"/>
            <a:ext cx="11122140" cy="5839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Kotlin Fe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Feature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Kotlin Fe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Feature</a:t>
            </a:r>
          </a:p>
        </p:txBody>
      </p:sp>
      <p:sp>
        <p:nvSpPr>
          <p:cNvPr id="159" name="Data classes(数据类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Data classes(数据类)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Inline functions(函数字面量和内联函数)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Extension functions(函数扩展)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Null safety(空安全)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Smart casts(智能转换)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Lambda(Lambda表达式)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otlin Fe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Feature</a:t>
            </a:r>
          </a:p>
        </p:txBody>
      </p:sp>
      <p:sp>
        <p:nvSpPr>
          <p:cNvPr id="162" name="String templates(字符串模板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String templates(字符串模板)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Primary constructors(主构造函数)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Class delegation(类委托)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Type inference(类型推断)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Singletons(单例)</a:t>
            </a:r>
          </a:p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sx="100000" sy="100000" kx="0" ky="0" algn="b" rotWithShape="0" blurRad="45720" dist="34289" dir="5400000">
                    <a:srgbClr val="000000"/>
                  </a:outerShdw>
                </a:effectLst>
              </a:defRPr>
            </a:pPr>
            <a:r>
              <a:t>Range expressions(区间表达式)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Classes</a:t>
            </a:r>
          </a:p>
        </p:txBody>
      </p:sp>
      <p:sp>
        <p:nvSpPr>
          <p:cNvPr id="165" name="class SnsNote(val noteId: Long,…"/>
          <p:cNvSpPr txBox="1"/>
          <p:nvPr>
            <p:ph type="body" idx="1"/>
          </p:nvPr>
        </p:nvSpPr>
        <p:spPr>
          <a:xfrm>
            <a:off x="417661" y="2857500"/>
            <a:ext cx="12169478" cy="5715000"/>
          </a:xfrm>
          <a:prstGeom prst="rect">
            <a:avLst/>
          </a:prstGeom>
        </p:spPr>
        <p:txBody>
          <a:bodyPr anchor="t"/>
          <a:lstStyle/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SnsNote</a:t>
            </a:r>
            <a:r>
              <a:t>(val noteId: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uid: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userName: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avatar: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content: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noteType: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0</a:t>
            </a:r>
            <a: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relateImgs: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List&lt;String&gt;?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relateVideo:</a:t>
            </a:r>
            <a:r>
              <a:rPr>
                <a:solidFill>
                  <a:srgbClr val="000000"/>
                </a:solidFill>
              </a:rPr>
              <a:t> </a:t>
            </a:r>
            <a:r>
              <a:t>ApiVideoInfo?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relateProducts: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List&lt;ApiSimpleProduct&gt;?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createAt: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var likeCount: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var isLiked: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shareVisitUrl: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creator:</a:t>
            </a:r>
            <a:r>
              <a:rPr>
                <a:solidFill>
                  <a:srgbClr val="000000"/>
                </a:solidFill>
              </a:rPr>
              <a:t> </a:t>
            </a:r>
            <a:r>
              <a:t>SnsUser?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null)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ata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Classes</a:t>
            </a:r>
          </a:p>
        </p:txBody>
      </p:sp>
      <p:sp>
        <p:nvSpPr>
          <p:cNvPr id="168" name="data class SnsNote(val noteId: Long,…"/>
          <p:cNvSpPr txBox="1"/>
          <p:nvPr>
            <p:ph type="body" idx="1"/>
          </p:nvPr>
        </p:nvSpPr>
        <p:spPr>
          <a:xfrm>
            <a:off x="417661" y="2857500"/>
            <a:ext cx="12169478" cy="5715000"/>
          </a:xfrm>
          <a:prstGeom prst="rect">
            <a:avLst/>
          </a:prstGeom>
        </p:spPr>
        <p:txBody>
          <a:bodyPr anchor="t"/>
          <a:lstStyle/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data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SnsNote</a:t>
            </a:r>
            <a:r>
              <a:t>(val noteId: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uid: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userName: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avatar: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content: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noteType: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0</a:t>
            </a:r>
            <a: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relateImgs: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List&lt;String&gt;?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relateVideo:</a:t>
            </a:r>
            <a:r>
              <a:rPr>
                <a:solidFill>
                  <a:srgbClr val="000000"/>
                </a:solidFill>
              </a:rPr>
              <a:t> </a:t>
            </a:r>
            <a:r>
              <a:t>ApiVideoInfo?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relateProducts: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List&lt;ApiSimpleProduct&gt;?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createAt: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var likeCount: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var isLiked: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shareVisitUrl: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null,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val creator:</a:t>
            </a:r>
            <a:r>
              <a:rPr>
                <a:solidFill>
                  <a:srgbClr val="000000"/>
                </a:solidFill>
              </a:rPr>
              <a:t> </a:t>
            </a:r>
            <a:r>
              <a:t>SnsUser?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null)</a:t>
            </a:r>
            <a:endParaRPr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SzTx/>
              <a:buNone/>
              <a:defRPr sz="2232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lin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 functions</a:t>
            </a:r>
          </a:p>
        </p:txBody>
      </p:sp>
      <p:sp>
        <p:nvSpPr>
          <p:cNvPr id="171" name="fun &lt;T&gt; filter(items: Collection&lt;T&gt;, f: (T) -&gt; Boolean): List&lt;T&gt;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&lt;T&gt;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filter</a:t>
            </a:r>
            <a:r>
              <a:t>(items:</a:t>
            </a:r>
            <a:r>
              <a:rPr>
                <a:solidFill>
                  <a:srgbClr val="000000"/>
                </a:solidFill>
              </a:rPr>
              <a:t> </a:t>
            </a:r>
            <a:r>
              <a:t>Collection&lt;T&gt;,</a:t>
            </a:r>
            <a:r>
              <a:rPr>
                <a:solidFill>
                  <a:srgbClr val="000000"/>
                </a:solidFill>
              </a:rPr>
              <a:t> </a:t>
            </a:r>
            <a:r>
              <a:t>f: (T) 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Boolean):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List&lt;T&gt;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val filtered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arrayListOf&lt;T&gt;()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t>(item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t>items)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(</a:t>
            </a:r>
            <a:r>
              <a:rPr>
                <a:solidFill>
                  <a:srgbClr val="B8CBE9"/>
                </a:solidFill>
              </a:rPr>
              <a:t>f</a:t>
            </a:r>
            <a:r>
              <a:t>(item))</a:t>
            </a:r>
            <a:r>
              <a:rPr>
                <a:solidFill>
                  <a:srgbClr val="000000"/>
                </a:solidFill>
              </a:rPr>
              <a:t> </a:t>
            </a:r>
            <a:r>
              <a:t>filtered.</a:t>
            </a:r>
            <a:r>
              <a:rPr>
                <a:solidFill>
                  <a:srgbClr val="B8CBE9"/>
                </a:solidFill>
              </a:rPr>
              <a:t>add</a:t>
            </a:r>
            <a:r>
              <a:t>(item)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filtered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lin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 functions</a:t>
            </a:r>
          </a:p>
        </p:txBody>
      </p:sp>
      <p:sp>
        <p:nvSpPr>
          <p:cNvPr id="174" name="inline fun &lt;T&gt; filter(items: Collection&lt;T&gt;, f: (T) -&gt; Boolean): List&lt;T&gt;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2600"/>
                </a:solidFill>
              </a:rPr>
              <a:t>inline</a:t>
            </a:r>
            <a:r>
              <a:t> fun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&lt;T&gt;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filter</a:t>
            </a:r>
            <a:r>
              <a:t>(items:</a:t>
            </a:r>
            <a:r>
              <a:rPr>
                <a:solidFill>
                  <a:srgbClr val="000000"/>
                </a:solidFill>
              </a:rPr>
              <a:t> </a:t>
            </a:r>
            <a:r>
              <a:t>Collection&lt;T&gt;,</a:t>
            </a:r>
            <a:r>
              <a:rPr>
                <a:solidFill>
                  <a:srgbClr val="000000"/>
                </a:solidFill>
              </a:rPr>
              <a:t> </a:t>
            </a:r>
            <a:r>
              <a:t>f: (T) 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Boolean):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List&lt;T&gt;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val filtered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arrayListOf&lt;T&gt;()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t>(item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t>items)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(</a:t>
            </a:r>
            <a:r>
              <a:rPr>
                <a:solidFill>
                  <a:srgbClr val="B8CBE9"/>
                </a:solidFill>
              </a:rPr>
              <a:t>f</a:t>
            </a:r>
            <a:r>
              <a:t>(item))</a:t>
            </a:r>
            <a:r>
              <a:rPr>
                <a:solidFill>
                  <a:srgbClr val="000000"/>
                </a:solidFill>
              </a:rPr>
              <a:t> </a:t>
            </a:r>
            <a:r>
              <a:t>filtered.</a:t>
            </a:r>
            <a:r>
              <a:rPr>
                <a:solidFill>
                  <a:srgbClr val="B8CBE9"/>
                </a:solidFill>
              </a:rPr>
              <a:t>add</a:t>
            </a:r>
            <a:r>
              <a:t>(item)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filtered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tensi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 functions</a:t>
            </a:r>
          </a:p>
        </p:txBody>
      </p:sp>
      <p:sp>
        <p:nvSpPr>
          <p:cNvPr id="177" name="public fun isLollipopOrGreater(code: Int): Boolean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t>isLollipopOrGreater</a:t>
            </a:r>
            <a:r>
              <a:rPr>
                <a:solidFill>
                  <a:srgbClr val="E3E2D5"/>
                </a:solidFill>
              </a:rPr>
              <a:t>(code: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Int):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Boolean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code</a:t>
            </a:r>
            <a:r>
              <a:rPr>
                <a:solidFill>
                  <a:srgbClr val="000000"/>
                </a:solidFill>
              </a:rPr>
              <a:t> </a:t>
            </a:r>
            <a:r>
              <a:t>&gt;=</a:t>
            </a:r>
            <a:r>
              <a:rPr>
                <a:solidFill>
                  <a:srgbClr val="000000"/>
                </a:solidFill>
              </a:rPr>
              <a:t> </a:t>
            </a:r>
            <a:r>
              <a:t>Build.VERSION_CODES.LOLLIPOP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tensi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 functions</a:t>
            </a:r>
          </a:p>
        </p:txBody>
      </p:sp>
      <p:sp>
        <p:nvSpPr>
          <p:cNvPr id="180" name="public fun Int.isLollipopOrGreater(): Boolean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fun </a:t>
            </a:r>
            <a:r>
              <a:rPr>
                <a:solidFill>
                  <a:srgbClr val="FF2600"/>
                </a:solidFill>
              </a:rPr>
              <a:t>Int</a:t>
            </a:r>
            <a:r>
              <a:rPr>
                <a:solidFill>
                  <a:srgbClr val="E3E2D5"/>
                </a:solidFill>
              </a:rPr>
              <a:t>.</a:t>
            </a:r>
            <a:r>
              <a:t>isLollipopOrGreater</a:t>
            </a:r>
            <a:r>
              <a:rPr>
                <a:solidFill>
                  <a:srgbClr val="E3E2D5"/>
                </a:solidFill>
              </a:rPr>
              <a:t>():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Boolean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9D7B9"/>
                </a:solidFill>
              </a:rPr>
              <a:t>return </a:t>
            </a:r>
            <a:r>
              <a:rPr>
                <a:solidFill>
                  <a:srgbClr val="FF2600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 </a:t>
            </a:r>
            <a:r>
              <a:t>&gt;=</a:t>
            </a:r>
            <a:r>
              <a:rPr>
                <a:solidFill>
                  <a:srgbClr val="000000"/>
                </a:solidFill>
              </a:rPr>
              <a:t> </a:t>
            </a:r>
            <a:r>
              <a:t>Build.VERSION_CODES.LOLLIPOP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tensi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 functions</a:t>
            </a:r>
          </a:p>
        </p:txBody>
      </p:sp>
      <p:sp>
        <p:nvSpPr>
          <p:cNvPr id="183" name="val images = “https%3A%2F%2Fwww.baidu.com%2F%2Chttps%3A%2F%2Fwww.baidu2.com%2F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val images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“https%3A%2F%2Fwww.baidu.com%2F%2Chttps%3A%2F%2Fwww.baidu2.com%2F"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imageList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ArrayList&lt;String&gt;()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UriUtils.</a:t>
            </a:r>
            <a:r>
              <a:rPr>
                <a:solidFill>
                  <a:srgbClr val="B8CBE9"/>
                </a:solidFill>
              </a:rPr>
              <a:t>decode</a:t>
            </a:r>
            <a:r>
              <a:t>(images)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3E2D5"/>
                </a:solidFill>
              </a:rPr>
              <a:t>.</a:t>
            </a:r>
            <a:r>
              <a:rPr>
                <a:solidFill>
                  <a:srgbClr val="B8CBE9"/>
                </a:solidFill>
              </a:rPr>
              <a:t>split</a:t>
            </a:r>
            <a:r>
              <a:rPr>
                <a:solidFill>
                  <a:srgbClr val="E3E2D5"/>
                </a:solidFill>
              </a:rPr>
              <a:t>(</a:t>
            </a:r>
            <a:r>
              <a:rPr>
                <a:solidFill>
                  <a:srgbClr val="D7A5A4"/>
                </a:solidFill>
              </a:rPr>
              <a:t>","</a:t>
            </a:r>
            <a:r>
              <a:rPr>
                <a:solidFill>
                  <a:srgbClr val="E3E2D5"/>
                </a:solidFill>
              </a:rPr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.filter</a:t>
            </a:r>
            <a:r>
              <a:rPr>
                <a:solidFill>
                  <a:srgbClr val="000000"/>
                </a:solidFill>
              </a:rPr>
              <a:t> </a:t>
            </a:r>
            <a:r>
              <a:t>{ !TextUtils.</a:t>
            </a:r>
            <a:r>
              <a:rPr>
                <a:solidFill>
                  <a:srgbClr val="B8CBE9"/>
                </a:solidFill>
              </a:rPr>
              <a:t>isEmpty</a:t>
            </a:r>
            <a:r>
              <a:t>(it) 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3E2D5"/>
                </a:solidFill>
              </a:rPr>
              <a:t>.forEach</a:t>
            </a:r>
            <a:r>
              <a:t> </a:t>
            </a:r>
            <a:r>
              <a:rPr>
                <a:solidFill>
                  <a:srgbClr val="E3E2D5"/>
                </a:solidFill>
              </a:rP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    imageList.</a:t>
            </a:r>
            <a:r>
              <a:rPr>
                <a:solidFill>
                  <a:srgbClr val="B8CBE9"/>
                </a:solidFill>
              </a:rPr>
              <a:t>add</a:t>
            </a:r>
            <a:r>
              <a:t>(it)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3E2D5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</a:t>
            </a:r>
          </a:p>
        </p:txBody>
      </p:sp>
      <p:sp>
        <p:nvSpPr>
          <p:cNvPr id="123" name="Null references(空引用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effectLst/>
              </a:defRPr>
            </a:pPr>
            <a:r>
              <a:t>Null references(空引用)</a:t>
            </a:r>
          </a:p>
          <a:p>
            <a:pPr>
              <a:buBlip>
                <a:blip r:embed="rId2"/>
              </a:buBlip>
              <a:defRPr>
                <a:effectLst/>
              </a:defRPr>
            </a:pPr>
            <a:r>
              <a:t>Raw type(原始类型)</a:t>
            </a:r>
          </a:p>
          <a:p>
            <a:pPr>
              <a:buBlip>
                <a:blip r:embed="rId2"/>
              </a:buBlip>
              <a:defRPr>
                <a:effectLst/>
              </a:defRPr>
            </a:pPr>
            <a:r>
              <a:t>Covariant arrays(协变数组)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Null saf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Null safety</a:t>
            </a:r>
          </a:p>
        </p:txBody>
      </p:sp>
      <p:sp>
        <p:nvSpPr>
          <p:cNvPr id="186" name="val name = user?.name"/>
          <p:cNvSpPr txBox="1"/>
          <p:nvPr/>
        </p:nvSpPr>
        <p:spPr>
          <a:xfrm>
            <a:off x="749300" y="4769643"/>
            <a:ext cx="39554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name = user</a:t>
            </a:r>
            <a:r>
              <a:rPr>
                <a:solidFill>
                  <a:srgbClr val="FF2600"/>
                </a:solidFill>
              </a:rPr>
              <a:t>?</a:t>
            </a:r>
            <a:r>
              <a:t>.name</a:t>
            </a:r>
          </a:p>
        </p:txBody>
      </p:sp>
      <p:sp>
        <p:nvSpPr>
          <p:cNvPr id="187" name="var user: User? = null"/>
          <p:cNvSpPr txBox="1"/>
          <p:nvPr/>
        </p:nvSpPr>
        <p:spPr>
          <a:xfrm>
            <a:off x="759445" y="4166393"/>
            <a:ext cx="413831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var user:</a:t>
            </a:r>
            <a:r>
              <a:rPr>
                <a:solidFill>
                  <a:srgbClr val="000000"/>
                </a:solidFill>
              </a:rPr>
              <a:t> </a:t>
            </a:r>
            <a:r>
              <a:t>User</a:t>
            </a:r>
            <a:r>
              <a:rPr>
                <a:solidFill>
                  <a:srgbClr val="FF2600"/>
                </a:solidFill>
              </a:rPr>
              <a:t>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</a:t>
            </a:r>
          </a:p>
        </p:txBody>
      </p:sp>
      <p:sp>
        <p:nvSpPr>
          <p:cNvPr id="188" name="val length = if (name != null) name.length() else -1"/>
          <p:cNvSpPr txBox="1"/>
          <p:nvPr/>
        </p:nvSpPr>
        <p:spPr>
          <a:xfrm>
            <a:off x="787400" y="5372893"/>
            <a:ext cx="96256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(name</a:t>
            </a:r>
            <a:r>
              <a:rPr>
                <a:solidFill>
                  <a:srgbClr val="000000"/>
                </a:solidFill>
              </a:rPr>
              <a:t> </a:t>
            </a:r>
            <a:r>
              <a:t>!=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null)</a:t>
            </a:r>
            <a:r>
              <a:rPr>
                <a:solidFill>
                  <a:srgbClr val="000000"/>
                </a:solidFill>
              </a:rPr>
              <a:t> </a:t>
            </a:r>
            <a:r>
              <a:t>name.</a:t>
            </a:r>
            <a:r>
              <a:rPr>
                <a:solidFill>
                  <a:srgbClr val="B8CBE9"/>
                </a:solidFill>
              </a:rPr>
              <a:t>length</a:t>
            </a:r>
            <a: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-</a:t>
            </a:r>
            <a:r>
              <a:rPr b="1">
                <a:solidFill>
                  <a:srgbClr val="E4B3B2"/>
                </a:solidFill>
              </a:rPr>
              <a:t>1</a:t>
            </a:r>
          </a:p>
        </p:txBody>
      </p:sp>
      <p:sp>
        <p:nvSpPr>
          <p:cNvPr id="189" name="val length = name?.length() ?: -1"/>
          <p:cNvSpPr txBox="1"/>
          <p:nvPr/>
        </p:nvSpPr>
        <p:spPr>
          <a:xfrm>
            <a:off x="787400" y="5992812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name?.</a:t>
            </a:r>
            <a:r>
              <a:rPr>
                <a:solidFill>
                  <a:srgbClr val="B8CBE9"/>
                </a:solidFill>
              </a:rPr>
              <a:t>length</a:t>
            </a:r>
            <a:r>
              <a:t>()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?:</a:t>
            </a:r>
            <a:r>
              <a:t> -</a:t>
            </a:r>
            <a:r>
              <a:rPr b="1">
                <a:solidFill>
                  <a:srgbClr val="E4B3B2"/>
                </a:solidFill>
              </a:rPr>
              <a:t>1</a:t>
            </a:r>
          </a:p>
        </p:txBody>
      </p:sp>
      <p:sp>
        <p:nvSpPr>
          <p:cNvPr id="190" name="user ?: return…"/>
          <p:cNvSpPr txBox="1"/>
          <p:nvPr/>
        </p:nvSpPr>
        <p:spPr>
          <a:xfrm>
            <a:off x="834702" y="6832599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user ?: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return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user.name.</a:t>
            </a:r>
            <a:r>
              <a:rPr>
                <a:solidFill>
                  <a:srgbClr val="B8CBE9"/>
                </a:solidFill>
              </a:rPr>
              <a:t>length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4"/>
      <p:bldP build="whole" bldLvl="1" animBg="1" rev="0" advAuto="0" spid="187" grpId="1"/>
      <p:bldP build="whole" bldLvl="1" animBg="1" rev="0" advAuto="0" spid="188" grpId="3"/>
      <p:bldP build="whole" bldLvl="1" animBg="1" rev="0" advAuto="0" spid="18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Null safety(excep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Null safety(exception)</a:t>
            </a:r>
          </a:p>
        </p:txBody>
      </p:sp>
      <p:sp>
        <p:nvSpPr>
          <p:cNvPr id="193" name="lateinit var user: User…"/>
          <p:cNvSpPr txBox="1"/>
          <p:nvPr/>
        </p:nvSpPr>
        <p:spPr>
          <a:xfrm>
            <a:off x="812800" y="2701925"/>
            <a:ext cx="450413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lateinit var user:</a:t>
            </a:r>
            <a:r>
              <a:rPr>
                <a:solidFill>
                  <a:srgbClr val="000000"/>
                </a:solidFill>
              </a:rPr>
              <a:t> </a:t>
            </a:r>
            <a:r>
              <a:t>User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name = user.name</a:t>
            </a:r>
          </a:p>
        </p:txBody>
      </p:sp>
      <p:sp>
        <p:nvSpPr>
          <p:cNvPr id="194" name="class Utils{…"/>
          <p:cNvSpPr txBox="1"/>
          <p:nvPr/>
        </p:nvSpPr>
        <p:spPr>
          <a:xfrm>
            <a:off x="800100" y="4183332"/>
            <a:ext cx="8528150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Utils{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public 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5E4CA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getLength</a:t>
            </a:r>
            <a:r>
              <a:t>(String str)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t> </a:t>
            </a:r>
            <a:r>
              <a:rPr>
                <a:solidFill>
                  <a:srgbClr val="E3E2D5"/>
                </a:solidFill>
              </a:rPr>
              <a:t>str.</a:t>
            </a:r>
            <a:r>
              <a:rPr>
                <a:solidFill>
                  <a:srgbClr val="B8CBE9"/>
                </a:solidFill>
              </a:rPr>
              <a:t>length</a:t>
            </a:r>
            <a:r>
              <a:rPr>
                <a:solidFill>
                  <a:srgbClr val="E3E2D5"/>
                </a:solidFill>
              </a:rPr>
              <a:t>();</a:t>
            </a: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3E2D5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length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Utils.</a:t>
            </a:r>
            <a:r>
              <a:rPr>
                <a:solidFill>
                  <a:srgbClr val="B8CBE9"/>
                </a:solidFill>
              </a:rPr>
              <a:t>getLength</a:t>
            </a:r>
            <a:r>
              <a:t>(user.name)</a:t>
            </a:r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20164" t="20164" r="0" b="0"/>
          <a:stretch>
            <a:fillRect/>
          </a:stretch>
        </p:blipFill>
        <p:spPr>
          <a:xfrm>
            <a:off x="809127" y="6769640"/>
            <a:ext cx="9716048" cy="2609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3"/>
      <p:bldP build="whole" bldLvl="1" animBg="1" rev="0" advAuto="0" spid="194" grpId="2"/>
      <p:bldP build="whole" bldLvl="1" animBg="1" rev="0" advAuto="0" spid="19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mart ca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casts</a:t>
            </a:r>
          </a:p>
        </p:txBody>
      </p:sp>
      <p:sp>
        <p:nvSpPr>
          <p:cNvPr id="198" name="if (x is String) {…"/>
          <p:cNvSpPr txBox="1"/>
          <p:nvPr/>
        </p:nvSpPr>
        <p:spPr>
          <a:xfrm>
            <a:off x="889000" y="4368800"/>
            <a:ext cx="413831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(x </a:t>
            </a:r>
            <a:r>
              <a:rPr>
                <a:solidFill>
                  <a:srgbClr val="FF2600"/>
                </a:solidFill>
              </a:rPr>
              <a:t>is</a:t>
            </a:r>
            <a:r>
              <a:t> String)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E3E2D5"/>
                </a:solidFill>
              </a:rPr>
              <a:t>(x.</a:t>
            </a:r>
            <a:r>
              <a:t>length</a:t>
            </a:r>
            <a:r>
              <a:rPr>
                <a:solidFill>
                  <a:srgbClr val="E3E2D5"/>
                </a:solidFill>
              </a:rPr>
              <a:t>())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99" name="if (x !is String) {…"/>
          <p:cNvSpPr txBox="1"/>
          <p:nvPr/>
        </p:nvSpPr>
        <p:spPr>
          <a:xfrm>
            <a:off x="812800" y="6178550"/>
            <a:ext cx="377249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(x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!is</a:t>
            </a:r>
            <a:r>
              <a:t> String)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9D7B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println</a:t>
            </a:r>
            <a:r>
              <a:rPr>
                <a:solidFill>
                  <a:srgbClr val="E3E2D5"/>
                </a:solidFill>
              </a:rPr>
              <a:t>(x.</a:t>
            </a:r>
            <a:r>
              <a:t>length</a:t>
            </a:r>
            <a:r>
              <a:rPr>
                <a:solidFill>
                  <a:srgbClr val="E3E2D5"/>
                </a:solidFill>
              </a:rPr>
              <a:t>())</a:t>
            </a:r>
          </a:p>
        </p:txBody>
      </p:sp>
      <p:sp>
        <p:nvSpPr>
          <p:cNvPr id="200" name="(x as String).length()"/>
          <p:cNvSpPr txBox="1"/>
          <p:nvPr/>
        </p:nvSpPr>
        <p:spPr>
          <a:xfrm>
            <a:off x="889000" y="3105149"/>
            <a:ext cx="413831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(x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as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String).</a:t>
            </a:r>
            <a:r>
              <a:rPr>
                <a:solidFill>
                  <a:srgbClr val="B8CBE9"/>
                </a:solidFill>
              </a:rPr>
              <a:t>length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  <p:bldP build="whole" bldLvl="1" animBg="1" rev="0" advAuto="0" spid="199" grpId="3"/>
      <p:bldP build="whole" bldLvl="1" animBg="1" rev="0" advAuto="0" spid="198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</a:t>
            </a:r>
          </a:p>
        </p:txBody>
      </p:sp>
      <p:sp>
        <p:nvSpPr>
          <p:cNvPr id="203" name="public inline fun &lt;T&gt; Iterable&lt;T&gt;.filter(predicate: (T) -&gt; Boolean): List&lt;T&gt;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inline fun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&lt;T&gt;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Iterable&lt;T&gt;.</a:t>
            </a:r>
            <a:r>
              <a:rPr>
                <a:solidFill>
                  <a:srgbClr val="B8CBE9"/>
                </a:solidFill>
              </a:rPr>
              <a:t>filter</a:t>
            </a:r>
            <a:r>
              <a:t>(predicate: (T) 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Boolean):</a:t>
            </a:r>
            <a:r>
              <a:rPr>
                <a:solidFill>
                  <a:srgbClr val="000000"/>
                </a:solidFill>
              </a:rPr>
              <a:t> </a:t>
            </a:r>
            <a:r>
              <a:t>List&lt;T&gt;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filterTo</a:t>
            </a:r>
            <a:r>
              <a:t>(ArrayList&lt;T&gt;(),</a:t>
            </a:r>
            <a:r>
              <a:rPr>
                <a:solidFill>
                  <a:srgbClr val="000000"/>
                </a:solidFill>
              </a:rPr>
              <a:t> </a:t>
            </a:r>
            <a:r>
              <a:t>predicate)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list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listOf</a:t>
            </a:r>
            <a:r>
              <a:t>(</a:t>
            </a:r>
            <a:r>
              <a:rPr>
                <a:solidFill>
                  <a:srgbClr val="D7A5A4"/>
                </a:solidFill>
              </a:rPr>
              <a:t>"o"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A5A4"/>
                </a:solidFill>
              </a:rPr>
              <a:t>"p"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A5A4"/>
                </a:solidFill>
              </a:rPr>
              <a:t>"q"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A5A4"/>
                </a:solidFill>
              </a:rPr>
              <a:t>"r"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list.filter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it</a:t>
            </a:r>
            <a:r>
              <a:rPr>
                <a:solidFill>
                  <a:srgbClr val="000000"/>
                </a:solidFill>
              </a:rPr>
              <a:t> </a:t>
            </a:r>
            <a:r>
              <a:t>!=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A5A4"/>
                </a:solidFill>
              </a:rPr>
              <a:t>“p"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ambda(SA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Lambda(SAM)</a:t>
            </a:r>
          </a:p>
        </p:txBody>
      </p:sp>
      <p:sp>
        <p:nvSpPr>
          <p:cNvPr id="206" name="val worker = Executors.newCachedThreadPool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 val worker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Executors.</a:t>
            </a:r>
            <a:r>
              <a:t>newCachedThreadPool</a:t>
            </a:r>
            <a:r>
              <a:rPr>
                <a:solidFill>
                  <a:srgbClr val="E3E2D5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worker.execute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t>println</a:t>
            </a:r>
            <a:r>
              <a:rPr>
                <a:solidFill>
                  <a:srgbClr val="E3E2D5"/>
                </a:solidFill>
              </a:rPr>
              <a:t>(</a:t>
            </a:r>
            <a:r>
              <a:rPr>
                <a:solidFill>
                  <a:srgbClr val="D7A5A4"/>
                </a:solidFill>
              </a:rPr>
              <a:t>"Hello"</a:t>
            </a:r>
            <a:r>
              <a:rPr>
                <a:solidFill>
                  <a:srgbClr val="E3E2D5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E3E2D5"/>
                </a:solidFill>
              </a:rPr>
              <a:t>}</a:t>
            </a:r>
            <a:endParaRPr>
              <a:solidFill>
                <a:srgbClr val="E3E2D5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E3E2D5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worker.execute(object: Runnable() {</a:t>
            </a:r>
            <a:endParaRPr>
              <a:solidFill>
                <a:srgbClr val="E3E2D5"/>
              </a:solidFill>
            </a:endParaRPr>
          </a:p>
          <a:p>
            <a:pPr lvl="1"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E3E2D5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tring Temp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Templates</a:t>
            </a:r>
          </a:p>
        </p:txBody>
      </p:sp>
      <p:sp>
        <p:nvSpPr>
          <p:cNvPr id="209" name="int apples = 4;…"/>
          <p:cNvSpPr txBox="1"/>
          <p:nvPr/>
        </p:nvSpPr>
        <p:spPr>
          <a:xfrm>
            <a:off x="736600" y="3670299"/>
            <a:ext cx="962560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E5E4CA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apples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4</a:t>
            </a:r>
            <a: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System.out.</a:t>
            </a:r>
            <a:r>
              <a:rPr>
                <a:solidFill>
                  <a:srgbClr val="B8CBE9"/>
                </a:solidFill>
              </a:rPr>
              <a:t>println</a:t>
            </a:r>
            <a:r>
              <a:t>(</a:t>
            </a:r>
            <a:r>
              <a:rPr>
                <a:solidFill>
                  <a:srgbClr val="D7A5A4"/>
                </a:solidFill>
              </a:rPr>
              <a:t>"I have "</a:t>
            </a:r>
            <a:r>
              <a:rPr>
                <a:solidFill>
                  <a:srgbClr val="000000"/>
                </a:solidFill>
              </a:rPr>
              <a:t> </a:t>
            </a:r>
            <a: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apples</a:t>
            </a:r>
            <a:r>
              <a:rPr>
                <a:solidFill>
                  <a:srgbClr val="000000"/>
                </a:solidFill>
              </a:rPr>
              <a:t> </a:t>
            </a:r>
            <a: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A5A4"/>
                </a:solidFill>
              </a:rPr>
              <a:t>" apples."</a:t>
            </a:r>
            <a:r>
              <a:t>);</a:t>
            </a:r>
          </a:p>
        </p:txBody>
      </p:sp>
      <p:sp>
        <p:nvSpPr>
          <p:cNvPr id="210" name="val apples = 4…"/>
          <p:cNvSpPr txBox="1"/>
          <p:nvPr/>
        </p:nvSpPr>
        <p:spPr>
          <a:xfrm>
            <a:off x="695945" y="5486399"/>
            <a:ext cx="651614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apples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4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B8CBE9"/>
                </a:solidFill>
              </a:rPr>
              <a:t>println</a:t>
            </a:r>
            <a:r>
              <a:rPr>
                <a:solidFill>
                  <a:srgbClr val="E3E2D5"/>
                </a:solidFill>
              </a:rPr>
              <a:t>(</a:t>
            </a:r>
            <a:r>
              <a:t>"I have ${apples} apples.</a:t>
            </a:r>
            <a:r>
              <a:rPr>
                <a:solidFill>
                  <a:srgbClr val="000000"/>
                </a:solidFill>
              </a:rPr>
              <a:t>”</a:t>
            </a:r>
            <a:r>
              <a:rPr>
                <a:solidFill>
                  <a:srgbClr val="E3E2D5"/>
                </a:solidFill>
              </a:rPr>
              <a:t>)</a:t>
            </a:r>
          </a:p>
        </p:txBody>
      </p:sp>
      <p:sp>
        <p:nvSpPr>
          <p:cNvPr id="211" name="val apples = 4…"/>
          <p:cNvSpPr txBox="1"/>
          <p:nvPr/>
        </p:nvSpPr>
        <p:spPr>
          <a:xfrm>
            <a:off x="708645" y="7302499"/>
            <a:ext cx="615032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apples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4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B8CBE9"/>
                </a:solidFill>
              </a:rPr>
              <a:t>println</a:t>
            </a:r>
            <a:r>
              <a:rPr>
                <a:solidFill>
                  <a:srgbClr val="E3E2D5"/>
                </a:solidFill>
              </a:rPr>
              <a:t>(</a:t>
            </a:r>
            <a:r>
              <a:t>"I have $apples apples.</a:t>
            </a:r>
            <a:r>
              <a:rPr>
                <a:solidFill>
                  <a:srgbClr val="000000"/>
                </a:solidFill>
              </a:rPr>
              <a:t>”</a:t>
            </a:r>
            <a:r>
              <a:rPr>
                <a:solidFill>
                  <a:srgbClr val="E3E2D5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  <p:bldP build="whole" bldLvl="1" animBg="1" rev="0" advAuto="0" spid="210" grpId="2"/>
      <p:bldP build="whole" bldLvl="1" animBg="1" rev="0" advAuto="0" spid="211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imary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Primary Constructors</a:t>
            </a:r>
          </a:p>
        </p:txBody>
      </p:sp>
      <p:sp>
        <p:nvSpPr>
          <p:cNvPr id="214" name="class User private @Inject constructor(name: String)"/>
          <p:cNvSpPr txBox="1"/>
          <p:nvPr/>
        </p:nvSpPr>
        <p:spPr>
          <a:xfrm>
            <a:off x="800100" y="2952749"/>
            <a:ext cx="96256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User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7E7BF"/>
                </a:solidFill>
              </a:rPr>
              <a:t>@Inject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constructor</a:t>
            </a:r>
            <a:r>
              <a:rPr>
                <a:solidFill>
                  <a:srgbClr val="E3E2D5"/>
                </a:solidFill>
              </a:rPr>
              <a:t>(name: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String)</a:t>
            </a:r>
          </a:p>
        </p:txBody>
      </p:sp>
      <p:sp>
        <p:nvSpPr>
          <p:cNvPr id="215" name="class User(name: String) {…"/>
          <p:cNvSpPr txBox="1"/>
          <p:nvPr/>
        </p:nvSpPr>
        <p:spPr>
          <a:xfrm>
            <a:off x="838200" y="3857624"/>
            <a:ext cx="505286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User</a:t>
            </a:r>
            <a:r>
              <a:t>(name: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val 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init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9D7B9"/>
                </a:solidFill>
              </a:rPr>
              <a:t>this</a:t>
            </a:r>
            <a:r>
              <a:rPr>
                <a:solidFill>
                  <a:srgbClr val="E3E2D5"/>
                </a:solidFill>
              </a:rPr>
              <a:t>.name</a:t>
            </a:r>
            <a:r>
              <a:t> </a:t>
            </a:r>
            <a:r>
              <a:rPr>
                <a:solidFill>
                  <a:srgbClr val="E3E2D5"/>
                </a:solidFill>
              </a:rPr>
              <a:t>=</a:t>
            </a:r>
            <a:r>
              <a:t> </a:t>
            </a:r>
            <a:r>
              <a:rPr>
                <a:solidFill>
                  <a:srgbClr val="E3E2D5"/>
                </a:solidFill>
              </a:rPr>
              <a:t>name</a:t>
            </a: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3E2D5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6" name="class User(name: String) {…"/>
          <p:cNvSpPr txBox="1"/>
          <p:nvPr/>
        </p:nvSpPr>
        <p:spPr>
          <a:xfrm>
            <a:off x="792906" y="7372350"/>
            <a:ext cx="1162218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User</a:t>
            </a:r>
            <a:r>
              <a:t>(name: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E3E2D5"/>
                </a:solidFill>
              </a:rPr>
              <a:t>(name: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String,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age: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Int) 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this</a:t>
            </a:r>
            <a:r>
              <a:rPr>
                <a:solidFill>
                  <a:srgbClr val="E3E2D5"/>
                </a:solidFill>
              </a:rPr>
              <a:t>(name)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E3E2D5"/>
                </a:solidFill>
              </a:rPr>
              <a:t>(name: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String,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age: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Int,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gender: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String) 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this</a:t>
            </a:r>
            <a:r>
              <a:rPr>
                <a:solidFill>
                  <a:srgbClr val="E3E2D5"/>
                </a:solidFill>
              </a:rPr>
              <a:t>(name,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age)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7" name="class User(var name: String)"/>
          <p:cNvSpPr txBox="1"/>
          <p:nvPr/>
        </p:nvSpPr>
        <p:spPr>
          <a:xfrm>
            <a:off x="838200" y="6535737"/>
            <a:ext cx="52357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User</a:t>
            </a:r>
            <a:r>
              <a:t>(var 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3"/>
      <p:bldP build="whole" bldLvl="1" animBg="1" rev="0" advAuto="0" spid="215" grpId="2"/>
      <p:bldP build="whole" bldLvl="1" animBg="1" rev="0" advAuto="0" spid="216" grpId="4"/>
      <p:bldP build="whole" bldLvl="1" animBg="1" rev="0" advAuto="0" spid="2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lass deleg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delegations</a:t>
            </a:r>
          </a:p>
        </p:txBody>
      </p:sp>
      <p:sp>
        <p:nvSpPr>
          <p:cNvPr id="220" name="interface Base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9D7B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Base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print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BaseImpl</a:t>
            </a:r>
            <a:r>
              <a:rPr>
                <a:solidFill>
                  <a:srgbClr val="E3E2D5"/>
                </a:solidFill>
              </a:rPr>
              <a:t>(val x: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Int) 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Base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override 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print</a:t>
            </a:r>
            <a:r>
              <a:t>() {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print</a:t>
            </a:r>
            <a:r>
              <a:t>(x) 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Derived</a:t>
            </a:r>
            <a:r>
              <a:t>(b:</a:t>
            </a:r>
            <a:r>
              <a:rPr>
                <a:solidFill>
                  <a:srgbClr val="000000"/>
                </a:solidFill>
              </a:rPr>
              <a:t> </a:t>
            </a:r>
            <a:r>
              <a:t>Base) :</a:t>
            </a:r>
            <a:r>
              <a:rPr>
                <a:solidFill>
                  <a:srgbClr val="000000"/>
                </a:solidFill>
              </a:rPr>
              <a:t> </a:t>
            </a:r>
            <a:r>
              <a:t>Base by b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main</a:t>
            </a:r>
            <a:r>
              <a:t>(args: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Array&lt;String&gt;)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val b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BaseImpl</a:t>
            </a:r>
            <a:r>
              <a:t>(</a:t>
            </a:r>
            <a:r>
              <a:rPr b="1">
                <a:solidFill>
                  <a:srgbClr val="E4B3B2"/>
                </a:solidFill>
              </a:rPr>
              <a:t>10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Derived</a:t>
            </a:r>
            <a:r>
              <a:rPr>
                <a:solidFill>
                  <a:srgbClr val="E3E2D5"/>
                </a:solidFill>
              </a:rPr>
              <a:t>(b).</a:t>
            </a:r>
            <a:r>
              <a:t>print</a:t>
            </a:r>
            <a:r>
              <a:rPr>
                <a:solidFill>
                  <a:srgbClr val="E3E2D5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ype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23" name="val str = &quot;Hello World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val str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"Hello World"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B8CBE9"/>
                </a:solidFill>
              </a:rPr>
              <a:t>print</a:t>
            </a:r>
            <a:r>
              <a:rPr>
                <a:solidFill>
                  <a:srgbClr val="E3E2D5"/>
                </a:solidFill>
              </a:rPr>
              <a:t>(</a:t>
            </a:r>
            <a:r>
              <a:t>"length ${str.length}"</a:t>
            </a:r>
            <a:r>
              <a:rPr>
                <a:solidFill>
                  <a:srgbClr val="E3E2D5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inglet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Singletons</a:t>
            </a:r>
          </a:p>
        </p:txBody>
      </p:sp>
      <p:sp>
        <p:nvSpPr>
          <p:cNvPr id="226" name="object ToastUtils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object ToastUtils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init</a:t>
            </a:r>
            <a:r>
              <a:t>(context1: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Context)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context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context1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3E2D5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Kotl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</a:t>
            </a:r>
          </a:p>
        </p:txBody>
      </p:sp>
      <p:sp>
        <p:nvSpPr>
          <p:cNvPr id="126" name="Kotlin Basic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effectLst/>
              </a:defRPr>
            </a:pPr>
            <a:r>
              <a:t>Kotlin Basics</a:t>
            </a:r>
          </a:p>
          <a:p>
            <a:pPr>
              <a:buBlip>
                <a:blip r:embed="rId2"/>
              </a:buBlip>
              <a:defRPr>
                <a:effectLst/>
              </a:defRPr>
            </a:pPr>
            <a:r>
              <a:t>Kotlin Feature</a:t>
            </a:r>
          </a:p>
          <a:p>
            <a:pPr>
              <a:buBlip>
                <a:blip r:embed="rId2"/>
              </a:buBlip>
              <a:defRPr>
                <a:effectLst/>
              </a:defRPr>
            </a:pPr>
            <a:r>
              <a:t>Kotlin Java interop</a:t>
            </a:r>
          </a:p>
        </p:txBody>
      </p:sp>
      <p:grpSp>
        <p:nvGrpSpPr>
          <p:cNvPr id="129" name="图像"/>
          <p:cNvGrpSpPr/>
          <p:nvPr/>
        </p:nvGrpSpPr>
        <p:grpSpPr>
          <a:xfrm>
            <a:off x="6731000" y="2578100"/>
            <a:ext cx="5969000" cy="6045200"/>
            <a:chOff x="0" y="0"/>
            <a:chExt cx="5969000" cy="6045200"/>
          </a:xfrm>
        </p:grpSpPr>
        <p:pic>
          <p:nvPicPr>
            <p:cNvPr id="128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57150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图像" descr="图像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9690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inglet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Singletons</a:t>
            </a:r>
          </a:p>
        </p:txBody>
      </p:sp>
      <p:sp>
        <p:nvSpPr>
          <p:cNvPr id="229" name="object ToastUtils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object ToastUtils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7E7BF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@JvmStatic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init</a:t>
            </a:r>
            <a:r>
              <a:t>(context1: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Context) 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context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context1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3E2D5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ange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expressions</a:t>
            </a:r>
          </a:p>
        </p:txBody>
      </p:sp>
      <p:sp>
        <p:nvSpPr>
          <p:cNvPr id="232" name="for (i in 1..4) print(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(i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1</a:t>
            </a:r>
            <a:r>
              <a:rPr>
                <a:solidFill>
                  <a:srgbClr val="E3E2D5"/>
                </a:solidFill>
              </a:rPr>
              <a:t>.</a:t>
            </a:r>
            <a:r>
              <a:rPr b="1">
                <a:solidFill>
                  <a:srgbClr val="E4B3B2"/>
                </a:solidFill>
              </a:rPr>
              <a:t>.4</a:t>
            </a:r>
            <a:r>
              <a:rPr>
                <a:solidFill>
                  <a:srgbClr val="E3E2D5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t>print</a:t>
            </a:r>
            <a:r>
              <a:rPr>
                <a:solidFill>
                  <a:srgbClr val="E3E2D5"/>
                </a:solidFill>
              </a:rPr>
              <a:t>(i)</a:t>
            </a:r>
            <a:endParaRPr>
              <a:solidFill>
                <a:srgbClr val="E3E2D5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E3E2D5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t>(i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 </a:t>
            </a:r>
            <a:r>
              <a:t>downTo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step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2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print</a:t>
            </a:r>
            <a:r>
              <a:t>(i)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i="1" sz="2400">
                <a:solidFill>
                  <a:srgbClr val="91AD91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E9D7B9"/>
                </a:solidFill>
              </a:rPr>
              <a:t>if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E3E2D5"/>
                </a:solidFill>
              </a:rPr>
              <a:t>(i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E9D7B9"/>
                </a:solidFill>
              </a:rPr>
              <a:t>in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1" i="0">
                <a:solidFill>
                  <a:srgbClr val="E4B3B2"/>
                </a:solidFill>
              </a:rPr>
              <a:t>1</a:t>
            </a:r>
            <a:r>
              <a:rPr i="0">
                <a:solidFill>
                  <a:srgbClr val="E3E2D5"/>
                </a:solidFill>
              </a:rPr>
              <a:t>.</a:t>
            </a:r>
            <a:r>
              <a:rPr b="1" i="0">
                <a:solidFill>
                  <a:srgbClr val="E4B3B2"/>
                </a:solidFill>
              </a:rPr>
              <a:t>.10</a:t>
            </a:r>
            <a:r>
              <a:rPr i="0">
                <a:solidFill>
                  <a:srgbClr val="E3E2D5"/>
                </a:solidFill>
              </a:rPr>
              <a:t>) {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t>// 等同于 1 &lt;= i &amp;&amp; i &lt;= 10</a:t>
            </a:r>
            <a:endParaRPr i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println</a:t>
            </a:r>
            <a:r>
              <a:rPr>
                <a:solidFill>
                  <a:srgbClr val="E3E2D5"/>
                </a:solidFill>
              </a:rPr>
              <a:t>(i)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Kotlin Java inter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Java interop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kotlin java inter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java interop</a:t>
            </a:r>
          </a:p>
        </p:txBody>
      </p:sp>
      <p:sp>
        <p:nvSpPr>
          <p:cNvPr id="237" name="if (calendar.firstDayOfWeek == Calendar.SUNDAY) {  // 调用 getFirstDayOfWeek()…"/>
          <p:cNvSpPr txBox="1"/>
          <p:nvPr>
            <p:ph type="body" sz="quarter" idx="1"/>
          </p:nvPr>
        </p:nvSpPr>
        <p:spPr>
          <a:xfrm>
            <a:off x="787400" y="3263900"/>
            <a:ext cx="11430000" cy="198869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91AD91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(calendar.firstDayOfWeek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==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Calendar.SUNDAY) {</a:t>
            </a:r>
            <a:r>
              <a:rPr>
                <a:solidFill>
                  <a:srgbClr val="000000"/>
                </a:solidFill>
              </a:rPr>
              <a:t>  </a:t>
            </a:r>
            <a:r>
              <a:rPr i="1"/>
              <a:t>// 调用 getFirstDayOfWeek()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calendar.firstDayOfWeek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Calendar.MONDAY</a:t>
            </a:r>
            <a:r>
              <a:rPr>
                <a:solidFill>
                  <a:srgbClr val="000000"/>
                </a:solidFill>
              </a:rPr>
              <a:t>      </a:t>
            </a:r>
            <a:r>
              <a:rPr i="1">
                <a:solidFill>
                  <a:srgbClr val="91AD91"/>
                </a:solidFill>
              </a:rPr>
              <a:t>// 调用 setFirstDayOfWeek()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if</a:t>
            </a:r>
            <a:r>
              <a:t> </a:t>
            </a:r>
            <a:r>
              <a:rPr>
                <a:solidFill>
                  <a:srgbClr val="E3E2D5"/>
                </a:solidFill>
              </a:rPr>
              <a:t>(!calendar.isLenient) {</a:t>
            </a:r>
            <a:r>
              <a:t>                         </a:t>
            </a:r>
            <a:r>
              <a:rPr i="1">
                <a:solidFill>
                  <a:srgbClr val="91AD91"/>
                </a:solidFill>
              </a:rPr>
              <a:t>// 调用 isLenient()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calendar.isLenient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true</a:t>
            </a:r>
            <a:r>
              <a:rPr>
                <a:solidFill>
                  <a:srgbClr val="000000"/>
                </a:solidFill>
              </a:rPr>
              <a:t>                      </a:t>
            </a:r>
            <a:r>
              <a:rPr i="1">
                <a:solidFill>
                  <a:srgbClr val="91AD91"/>
                </a:solidFill>
              </a:rPr>
              <a:t>// 调用 setLenient()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18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8" name="class User(var name: String)…"/>
          <p:cNvSpPr txBox="1"/>
          <p:nvPr/>
        </p:nvSpPr>
        <p:spPr>
          <a:xfrm>
            <a:off x="876300" y="6096000"/>
            <a:ext cx="409258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User</a:t>
            </a:r>
            <a:r>
              <a:t>(var 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User user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User</a:t>
            </a:r>
            <a:r>
              <a:t>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user.</a:t>
            </a:r>
            <a:r>
              <a:rPr>
                <a:solidFill>
                  <a:srgbClr val="B8CBE9"/>
                </a:solidFill>
              </a:rPr>
              <a:t>setName</a:t>
            </a:r>
            <a:r>
              <a:rPr>
                <a:solidFill>
                  <a:srgbClr val="E3E2D5"/>
                </a:solidFill>
              </a:rPr>
              <a:t>(</a:t>
            </a:r>
            <a:r>
              <a:t>"nichenjian"</a:t>
            </a:r>
            <a:r>
              <a:rPr>
                <a:solidFill>
                  <a:srgbClr val="E3E2D5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user.</a:t>
            </a:r>
            <a:r>
              <a:t>getName</a:t>
            </a:r>
            <a:r>
              <a:rPr>
                <a:solidFill>
                  <a:srgbClr val="E3E2D5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8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Q &amp;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Kotlin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Kotlin Basics(variabl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Basics(variables)</a:t>
            </a:r>
          </a:p>
        </p:txBody>
      </p:sp>
      <p:sp>
        <p:nvSpPr>
          <p:cNvPr id="134" name="val a: Int = 1…"/>
          <p:cNvSpPr txBox="1"/>
          <p:nvPr/>
        </p:nvSpPr>
        <p:spPr>
          <a:xfrm>
            <a:off x="876300" y="2863850"/>
            <a:ext cx="4565948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a: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1</a:t>
            </a:r>
            <a:endParaRPr b="1">
              <a:solidFill>
                <a:srgbClr val="E4B3B2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b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2</a:t>
            </a:r>
            <a:endParaRPr b="1">
              <a:solidFill>
                <a:srgbClr val="E4B3B2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var c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0</a:t>
            </a:r>
            <a:endParaRPr b="1">
              <a:solidFill>
                <a:srgbClr val="E4B3B2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c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3</a:t>
            </a:r>
          </a:p>
        </p:txBody>
      </p:sp>
      <p:sp>
        <p:nvSpPr>
          <p:cNvPr id="135" name="var name: String? = null…"/>
          <p:cNvSpPr txBox="1"/>
          <p:nvPr/>
        </p:nvSpPr>
        <p:spPr>
          <a:xfrm>
            <a:off x="831006" y="5988050"/>
            <a:ext cx="578450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var name: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String?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"nichenjian"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B8CBE9"/>
                </a:solidFill>
              </a:rPr>
              <a:t>print</a:t>
            </a:r>
            <a:r>
              <a:rPr>
                <a:solidFill>
                  <a:srgbClr val="E3E2D5"/>
                </a:solidFill>
              </a:rPr>
              <a:t>(</a:t>
            </a:r>
            <a:r>
              <a:t>"length ${name?.length}"</a:t>
            </a:r>
            <a:r>
              <a:rPr>
                <a:solidFill>
                  <a:srgbClr val="E3E2D5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2"/>
      <p:bldP build="whole" bldLvl="1" animBg="1" rev="0" advAuto="0" spid="1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Kotlin Basics(fuction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Basics(fuctions)</a:t>
            </a:r>
          </a:p>
        </p:txBody>
      </p:sp>
      <p:sp>
        <p:nvSpPr>
          <p:cNvPr id="138" name="fun sum(a: Int, b: Int): Int {…"/>
          <p:cNvSpPr txBox="1"/>
          <p:nvPr/>
        </p:nvSpPr>
        <p:spPr>
          <a:xfrm>
            <a:off x="825500" y="3090862"/>
            <a:ext cx="5784503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sum</a:t>
            </a:r>
            <a:r>
              <a:t>(a: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r>
              <a:rPr>
                <a:solidFill>
                  <a:srgbClr val="000000"/>
                </a:solidFill>
              </a:rPr>
              <a:t> </a:t>
            </a:r>
            <a:r>
              <a:t>b: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Int):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9D7B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b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9" name="fun sum(a: Int, b: Int): Int = a + b"/>
          <p:cNvSpPr txBox="1"/>
          <p:nvPr/>
        </p:nvSpPr>
        <p:spPr>
          <a:xfrm>
            <a:off x="825500" y="4860924"/>
            <a:ext cx="66990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sum</a:t>
            </a:r>
            <a:r>
              <a:t>(a: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r>
              <a:rPr>
                <a:solidFill>
                  <a:srgbClr val="000000"/>
                </a:solidFill>
              </a:rPr>
              <a:t> </a:t>
            </a:r>
            <a:r>
              <a:t>b: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Int):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t>b</a:t>
            </a:r>
          </a:p>
        </p:txBody>
      </p:sp>
      <p:sp>
        <p:nvSpPr>
          <p:cNvPr id="140" name="sum(3, 4)"/>
          <p:cNvSpPr txBox="1"/>
          <p:nvPr/>
        </p:nvSpPr>
        <p:spPr>
          <a:xfrm>
            <a:off x="914400" y="6148387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sum</a:t>
            </a:r>
            <a:r>
              <a:rPr>
                <a:solidFill>
                  <a:srgbClr val="E3E2D5"/>
                </a:solidFill>
              </a:rPr>
              <a:t>(</a:t>
            </a:r>
            <a:r>
              <a:rPr b="1">
                <a:solidFill>
                  <a:srgbClr val="E4B3B2"/>
                </a:solidFill>
              </a:rPr>
              <a:t>3</a:t>
            </a:r>
            <a:r>
              <a:rPr>
                <a:solidFill>
                  <a:srgbClr val="E3E2D5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4</a:t>
            </a:r>
            <a:r>
              <a:rPr>
                <a:solidFill>
                  <a:srgbClr val="E3E2D5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40" grpId="3"/>
      <p:bldP build="whole" bldLvl="1" animBg="1" rev="0" advAuto="0" spid="13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Kotlin Basics(condition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Basics(conditional)</a:t>
            </a:r>
          </a:p>
        </p:txBody>
      </p:sp>
      <p:sp>
        <p:nvSpPr>
          <p:cNvPr id="143" name="fun maxOf(a: Int, b:Int): Int {…"/>
          <p:cNvSpPr txBox="1"/>
          <p:nvPr/>
        </p:nvSpPr>
        <p:spPr>
          <a:xfrm>
            <a:off x="774700" y="2660650"/>
            <a:ext cx="5967413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maxOf</a:t>
            </a:r>
            <a:r>
              <a:t>(a: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r>
              <a:rPr>
                <a:solidFill>
                  <a:srgbClr val="000000"/>
                </a:solidFill>
              </a:rPr>
              <a:t> </a:t>
            </a:r>
            <a:r>
              <a:t>b:Int):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9D7B9"/>
                </a:solidFill>
              </a:rPr>
              <a:t>if</a:t>
            </a:r>
            <a:r>
              <a:t> </a:t>
            </a:r>
            <a:r>
              <a:rPr>
                <a:solidFill>
                  <a:srgbClr val="E3E2D5"/>
                </a:solidFill>
              </a:rPr>
              <a:t>(a</a:t>
            </a:r>
            <a:r>
              <a:t> </a:t>
            </a:r>
            <a:r>
              <a:rPr>
                <a:solidFill>
                  <a:srgbClr val="E3E2D5"/>
                </a:solidFill>
              </a:rPr>
              <a:t>&gt;</a:t>
            </a:r>
            <a:r>
              <a:t> </a:t>
            </a:r>
            <a:r>
              <a:rPr>
                <a:solidFill>
                  <a:srgbClr val="E3E2D5"/>
                </a:solidFill>
              </a:rPr>
              <a:t>b) {</a:t>
            </a: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t> </a:t>
            </a:r>
            <a:r>
              <a:rPr>
                <a:solidFill>
                  <a:srgbClr val="E3E2D5"/>
                </a:solidFill>
              </a:rPr>
              <a:t>a</a:t>
            </a: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3E2D5"/>
                </a:solidFill>
              </a:rPr>
              <a:t>}</a:t>
            </a:r>
            <a:r>
              <a:t> </a:t>
            </a:r>
            <a:r>
              <a:rPr>
                <a:solidFill>
                  <a:srgbClr val="E9D7B9"/>
                </a:solidFill>
              </a:rPr>
              <a:t>else</a:t>
            </a:r>
            <a:r>
              <a:t> </a:t>
            </a:r>
            <a:r>
              <a:rPr>
                <a:solidFill>
                  <a:srgbClr val="E3E2D5"/>
                </a:solidFill>
              </a:rPr>
              <a:t>{</a:t>
            </a: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9D7B9"/>
                </a:solidFill>
              </a:rPr>
              <a:t>return</a:t>
            </a:r>
            <a:r>
              <a:t> </a:t>
            </a:r>
            <a:r>
              <a:rPr>
                <a:solidFill>
                  <a:srgbClr val="E3E2D5"/>
                </a:solidFill>
              </a:rPr>
              <a:t>b</a:t>
            </a: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E3E2D5"/>
                </a:solidFill>
              </a:rPr>
              <a:t>}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4" name="fun describe(obj: Any): String =…"/>
          <p:cNvSpPr txBox="1"/>
          <p:nvPr/>
        </p:nvSpPr>
        <p:spPr>
          <a:xfrm>
            <a:off x="683245" y="6407149"/>
            <a:ext cx="6150323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3E2D5"/>
                </a:solidFill>
              </a:rP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t>describe</a:t>
            </a:r>
            <a:r>
              <a:rPr>
                <a:solidFill>
                  <a:srgbClr val="E3E2D5"/>
                </a:solidFill>
              </a:rPr>
              <a:t>(obj: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Any):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=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B8CBE9"/>
                </a:solidFill>
              </a:rPr>
              <a:t>when</a:t>
            </a:r>
            <a:r>
              <a:rPr>
                <a:solidFill>
                  <a:srgbClr val="000000"/>
                </a:solidFill>
              </a:rPr>
              <a:t> </a:t>
            </a:r>
            <a:r>
              <a:t>(obj)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000000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E4B3B2"/>
                </a:solidFill>
              </a:rPr>
              <a:t>1</a:t>
            </a:r>
            <a:r>
              <a:t>          </a:t>
            </a:r>
            <a:r>
              <a:rPr>
                <a:solidFill>
                  <a:srgbClr val="E3E2D5"/>
                </a:solidFill>
              </a:rPr>
              <a:t>-&gt;</a:t>
            </a:r>
            <a:r>
              <a:t> </a:t>
            </a:r>
            <a:r>
              <a:rPr>
                <a:solidFill>
                  <a:srgbClr val="D7A5A4"/>
                </a:solidFill>
              </a:rPr>
              <a:t>"One"</a:t>
            </a: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"Hello"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3E2D5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"Greeting"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is Long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A5A4"/>
                </a:solidFill>
              </a:rPr>
              <a:t>"Long"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3E2D5"/>
                </a:solidFill>
              </a:rPr>
              <a:t>!is String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"Not a string"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A5A4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E9D7B9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      </a:t>
            </a:r>
            <a:r>
              <a:rPr>
                <a:solidFill>
                  <a:srgbClr val="E3E2D5"/>
                </a:solidFill>
              </a:rPr>
              <a:t>-&gt;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"Unknown"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5" name="fun maxOf(a: Int, b:Int) = if (a &gt; b) a else b"/>
          <p:cNvSpPr txBox="1"/>
          <p:nvPr/>
        </p:nvSpPr>
        <p:spPr>
          <a:xfrm>
            <a:off x="704850" y="5638799"/>
            <a:ext cx="85281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CBE9"/>
                </a:solidFill>
              </a:rPr>
              <a:t>maxOf</a:t>
            </a:r>
            <a:r>
              <a:t>(a:</a:t>
            </a:r>
            <a:r>
              <a:rPr>
                <a:solidFill>
                  <a:srgbClr val="000000"/>
                </a:solidFill>
              </a:rPr>
              <a:t> </a:t>
            </a:r>
            <a:r>
              <a:t>Int,</a:t>
            </a:r>
            <a:r>
              <a:rPr>
                <a:solidFill>
                  <a:srgbClr val="000000"/>
                </a:solidFill>
              </a:rPr>
              <a:t> </a:t>
            </a:r>
            <a:r>
              <a:t>b:Int) 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t>(a</a:t>
            </a:r>
            <a:r>
              <a:rPr>
                <a:solidFill>
                  <a:srgbClr val="000000"/>
                </a:solidFill>
              </a:rPr>
              <a:t> </a:t>
            </a:r>
            <a: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b)</a:t>
            </a:r>
            <a:r>
              <a:rPr>
                <a:solidFill>
                  <a:srgbClr val="000000"/>
                </a:solidFill>
              </a:rPr>
              <a:t> </a:t>
            </a:r>
            <a: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else</a:t>
            </a:r>
            <a:r>
              <a:rPr>
                <a:solidFill>
                  <a:srgbClr val="000000"/>
                </a:solidFill>
              </a:rPr>
              <a:t> </a:t>
            </a:r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4" grpId="3"/>
      <p:bldP build="whole" bldLvl="1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Kotlin Basics(loop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Basics(loop)</a:t>
            </a:r>
          </a:p>
        </p:txBody>
      </p:sp>
      <p:sp>
        <p:nvSpPr>
          <p:cNvPr id="148" name="val items = listOf(&quot;apple&quot;, &quot;banana&quot;, &quot;kiwifruit&quot;)…"/>
          <p:cNvSpPr txBox="1"/>
          <p:nvPr/>
        </p:nvSpPr>
        <p:spPr>
          <a:xfrm>
            <a:off x="812800" y="3270249"/>
            <a:ext cx="944269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items = listOf("apple", "banana", "kiwifruit")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for (item in items) {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println(item)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9" name="val items = listOf(&quot;apple&quot;, &quot;banana&quot;, &quot;kiwifruit&quot;)…"/>
          <p:cNvSpPr txBox="1"/>
          <p:nvPr/>
        </p:nvSpPr>
        <p:spPr>
          <a:xfrm>
            <a:off x="812800" y="5422899"/>
            <a:ext cx="9442699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val items = listOf("apple", "banana", "kiwifruit")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var index = 0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while (index &lt; items.size) {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println("item at $index is ${items[index]}")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    index++</a:t>
            </a: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4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otlin Basics(rang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Basics(ranges)</a:t>
            </a:r>
          </a:p>
        </p:txBody>
      </p:sp>
      <p:sp>
        <p:nvSpPr>
          <p:cNvPr id="152" name="for (x in 1..5) {…"/>
          <p:cNvSpPr txBox="1"/>
          <p:nvPr/>
        </p:nvSpPr>
        <p:spPr>
          <a:xfrm>
            <a:off x="927100" y="3016250"/>
            <a:ext cx="340667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9D7B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3E2D5"/>
                </a:solidFill>
              </a:rPr>
              <a:t>(x</a:t>
            </a:r>
            <a:r>
              <a:rPr>
                <a:solidFill>
                  <a:srgbClr val="000000"/>
                </a:solidFill>
              </a:rPr>
              <a:t> </a:t>
            </a:r>
            <a: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1</a:t>
            </a:r>
            <a:r>
              <a:rPr>
                <a:solidFill>
                  <a:srgbClr val="E3E2D5"/>
                </a:solidFill>
              </a:rPr>
              <a:t>.</a:t>
            </a:r>
            <a:r>
              <a:rPr b="1">
                <a:solidFill>
                  <a:srgbClr val="E4B3B2"/>
                </a:solidFill>
              </a:rPr>
              <a:t>.5</a:t>
            </a:r>
            <a:r>
              <a:rPr>
                <a:solidFill>
                  <a:srgbClr val="E3E2D5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E3E2D5"/>
                </a:solidFill>
              </a:rPr>
              <a:t>(x)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3" name="for (x in 1..10 step 2) {…"/>
          <p:cNvSpPr txBox="1"/>
          <p:nvPr/>
        </p:nvSpPr>
        <p:spPr>
          <a:xfrm>
            <a:off x="927100" y="4705350"/>
            <a:ext cx="486995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t>(x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1</a:t>
            </a:r>
            <a:r>
              <a:t>.</a:t>
            </a:r>
            <a:r>
              <a:rPr b="1">
                <a:solidFill>
                  <a:srgbClr val="E4B3B2"/>
                </a:solidFill>
              </a:rPr>
              <a:t>.10</a:t>
            </a:r>
            <a:r>
              <a:rPr>
                <a:solidFill>
                  <a:srgbClr val="000000"/>
                </a:solidFill>
              </a:rPr>
              <a:t> </a:t>
            </a:r>
            <a:r>
              <a:t>step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2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E3E2D5"/>
                </a:solidFill>
              </a:rPr>
              <a:t>(x)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4" name="for (x in 9 downTo 0 step 3) {…"/>
          <p:cNvSpPr txBox="1"/>
          <p:nvPr/>
        </p:nvSpPr>
        <p:spPr>
          <a:xfrm>
            <a:off x="863600" y="6483350"/>
            <a:ext cx="5784503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9D7B9"/>
                </a:solidFill>
              </a:rPr>
              <a:t>for</a:t>
            </a:r>
            <a:r>
              <a:rPr>
                <a:solidFill>
                  <a:srgbClr val="000000"/>
                </a:solidFill>
              </a:rPr>
              <a:t> </a:t>
            </a:r>
            <a:r>
              <a:t>(x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9D7B9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9</a:t>
            </a:r>
            <a:r>
              <a:rPr>
                <a:solidFill>
                  <a:srgbClr val="000000"/>
                </a:solidFill>
              </a:rPr>
              <a:t> </a:t>
            </a:r>
            <a:r>
              <a:t>downTo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 </a:t>
            </a:r>
            <a:r>
              <a:t>step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E4B3B2"/>
                </a:solidFill>
              </a:rPr>
              <a:t>3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B8CBE9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E3E2D5"/>
                </a:solidFill>
              </a:rPr>
              <a:t>(x)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3E2D5"/>
                </a:solidFill>
                <a:effectLst/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3"/>
      <p:bldP build="whole" bldLvl="1" animBg="1" rev="0" advAuto="0" spid="152" grpId="1"/>
      <p:bldP build="whole" bldLvl="1" animBg="1" rev="0" advAuto="0" spid="153" grpId="2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