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334" r:id="rId2"/>
    <p:sldId id="294" r:id="rId3"/>
    <p:sldId id="266" r:id="rId4"/>
    <p:sldId id="330" r:id="rId5"/>
    <p:sldId id="335" r:id="rId6"/>
    <p:sldId id="331" r:id="rId7"/>
    <p:sldId id="267" r:id="rId8"/>
    <p:sldId id="332" r:id="rId9"/>
    <p:sldId id="289" r:id="rId10"/>
    <p:sldId id="316" r:id="rId11"/>
    <p:sldId id="306" r:id="rId12"/>
    <p:sldId id="318" r:id="rId13"/>
    <p:sldId id="333" r:id="rId14"/>
    <p:sldId id="295" r:id="rId15"/>
    <p:sldId id="305" r:id="rId16"/>
    <p:sldId id="326" r:id="rId17"/>
    <p:sldId id="336" r:id="rId18"/>
    <p:sldId id="320" r:id="rId19"/>
    <p:sldId id="296" r:id="rId20"/>
    <p:sldId id="328" r:id="rId21"/>
    <p:sldId id="321" r:id="rId22"/>
    <p:sldId id="323" r:id="rId23"/>
    <p:sldId id="329" r:id="rId24"/>
    <p:sldId id="324" r:id="rId25"/>
    <p:sldId id="32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D636D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8" autoAdjust="0"/>
    <p:restoredTop sz="82138" autoAdjust="0"/>
  </p:normalViewPr>
  <p:slideViewPr>
    <p:cSldViewPr snapToGrid="0" showGuides="1">
      <p:cViewPr>
        <p:scale>
          <a:sx n="100" d="100"/>
          <a:sy n="100" d="100"/>
        </p:scale>
        <p:origin x="58" y="-99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 조는 이번 프로젝트에서 범죄와 </a:t>
            </a:r>
            <a:r>
              <a:rPr lang="en-US" altLang="ko-KR" dirty="0" err="1"/>
              <a:t>cctv</a:t>
            </a:r>
            <a:r>
              <a:rPr lang="ko-KR" altLang="en-US" dirty="0"/>
              <a:t>와의 상관관계에 대해 분석했습니다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7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지역별 검거 비율에 대한 내용입니다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강남구가 가장 범죄 비율이 높고 범죄 검거 비율도 강남구가 가장 높습니다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절도 검거율은 다른 절도 </a:t>
            </a:r>
            <a:r>
              <a:rPr lang="ko-KR" altLang="en-US" dirty="0" err="1"/>
              <a:t>검거율</a:t>
            </a:r>
            <a:r>
              <a:rPr lang="ko-KR" altLang="en-US" dirty="0"/>
              <a:t> 변수에 비해 낮은데 이는 발생수가 많기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강도나 살인 같은 범죄는 발생수가 적어서 비교적 높은 검거율을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강도나 살인</a:t>
            </a:r>
            <a:r>
              <a:rPr lang="en-US" altLang="ko-KR" dirty="0"/>
              <a:t>, </a:t>
            </a:r>
            <a:r>
              <a:rPr lang="ko-KR" altLang="en-US" dirty="0"/>
              <a:t>강간은 절도나 폭력과는 달리 중범죄에 속하므로 검거에</a:t>
            </a:r>
          </a:p>
          <a:p>
            <a:r>
              <a:rPr lang="ko-KR" altLang="en-US" dirty="0"/>
              <a:t>더 노력을 기울여 검거율이 높은 것으로 보여집니다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5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상단의 그래프는 인구와 </a:t>
            </a:r>
            <a:r>
              <a:rPr lang="en-US" altLang="ko-KR" dirty="0"/>
              <a:t>CCTV</a:t>
            </a:r>
            <a:r>
              <a:rPr lang="ko-KR" altLang="en-US" dirty="0"/>
              <a:t>와의 상관관계를 파악할 수 있는 그래프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그래프에 따르면 인구수가 증가하면 </a:t>
            </a:r>
            <a:r>
              <a:rPr lang="en-US" altLang="ko-KR" dirty="0"/>
              <a:t>CCTV </a:t>
            </a:r>
            <a:r>
              <a:rPr lang="ko-KR" altLang="en-US" dirty="0"/>
              <a:t>개수 또한 증가하는 추세를 보이고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왼쪽 그래프를 보시면 인구수와 범죄율이 비례관계에 있는데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CCTV </a:t>
            </a:r>
            <a:r>
              <a:rPr lang="ko-KR" altLang="en-US" dirty="0"/>
              <a:t>개수와 범죄 발생 그래프의 기울기가 더 작다는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Cctv</a:t>
            </a:r>
            <a:r>
              <a:rPr lang="ko-KR" altLang="en-US" dirty="0"/>
              <a:t>가 범죄 발생에 기여하는 정도를 시각적으로 파악할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살인 강도 강간 절도 폭력 </a:t>
            </a:r>
            <a:r>
              <a:rPr lang="en-US" altLang="ko-KR" dirty="0"/>
              <a:t>5</a:t>
            </a:r>
            <a:r>
              <a:rPr lang="ko-KR" altLang="en-US" dirty="0"/>
              <a:t>대 범죄의 발생과 검거를 파악하기 위해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대 범죄를 모두 합친 범죄 수와 </a:t>
            </a:r>
            <a:r>
              <a:rPr lang="en-US" altLang="ko-KR" dirty="0"/>
              <a:t>CCTV </a:t>
            </a:r>
            <a:r>
              <a:rPr lang="ko-KR" altLang="en-US" dirty="0"/>
              <a:t>설치 수를 비교한 그래프입니다 </a:t>
            </a:r>
          </a:p>
          <a:p>
            <a:endParaRPr lang="en-US" altLang="ko-KR" dirty="0"/>
          </a:p>
          <a:p>
            <a:r>
              <a:rPr lang="ko-KR" altLang="en-US" dirty="0"/>
              <a:t>검거수가 높은 지역이 </a:t>
            </a:r>
            <a:r>
              <a:rPr lang="en-US" altLang="ko-KR" dirty="0"/>
              <a:t>CCTV</a:t>
            </a:r>
            <a:r>
              <a:rPr lang="ko-KR" altLang="en-US" dirty="0"/>
              <a:t>가 많이 설치되어 있는 것을 보아서 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가 범죄 검거에 기여하고 있다는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그래프를 통해 파악하였을 때 면적당 </a:t>
            </a:r>
            <a:r>
              <a:rPr lang="en-US" altLang="ko-KR" sz="1200" dirty="0" err="1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비율 역시 범죄 검거율과 범죄 발생률에 높은 상관관계가 나타나지 않는 것으로 보인다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아무래도 서울시 전체 구를 통합해서 파악을 하다 보니 상관관계가 잘 나타나지 않은 것으로 판단된다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따라서 조건에 해당하는 특정 구를 뽑아서 상관관계를 파악해야 할 듯 하다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(ex) </a:t>
            </a:r>
            <a:r>
              <a:rPr lang="ko-KR" altLang="en-US" sz="1200" dirty="0">
                <a:solidFill>
                  <a:schemeClr val="tx2"/>
                </a:solidFill>
              </a:rPr>
              <a:t>면적당 </a:t>
            </a:r>
            <a:r>
              <a:rPr lang="en-US" altLang="ko-KR" sz="1200" dirty="0" err="1">
                <a:solidFill>
                  <a:schemeClr val="tx2"/>
                </a:solidFill>
              </a:rPr>
              <a:t>cctv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비율이 낮은 곳 </a:t>
            </a:r>
            <a:r>
              <a:rPr lang="en-US" altLang="ko-KR" sz="1200" dirty="0">
                <a:solidFill>
                  <a:schemeClr val="tx2"/>
                </a:solidFill>
              </a:rPr>
              <a:t>top 5 or 10</a:t>
            </a:r>
            <a:endParaRPr lang="ko-KR" altLang="en-US" sz="1200" dirty="0">
              <a:solidFill>
                <a:schemeClr val="tx2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조는 회귀분석과 시계열 분석을 사용하여 프로젝트를 진행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94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cctv</a:t>
            </a:r>
            <a:r>
              <a:rPr lang="ko-KR" altLang="en-US" dirty="0"/>
              <a:t>와 범죄와의 상관관계를 파악한 표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서울 전체 지역에 따른 변수들의 상관관계를 파악한 결과 </a:t>
            </a:r>
          </a:p>
          <a:p>
            <a:r>
              <a:rPr lang="ko-KR" altLang="en-US" dirty="0"/>
              <a:t>면적당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비율과 범죄 발생률의 상관관계는 </a:t>
            </a:r>
            <a:r>
              <a:rPr lang="en-US" altLang="ko-KR" dirty="0"/>
              <a:t>0.0965767</a:t>
            </a:r>
            <a:r>
              <a:rPr lang="ko-KR" altLang="en-US" dirty="0"/>
              <a:t>로 매우 낮은 상관관계를 보이고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3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면적당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비율이 높은 상위 </a:t>
            </a:r>
            <a:r>
              <a:rPr lang="en-US" altLang="ko-KR" dirty="0"/>
              <a:t>5</a:t>
            </a:r>
            <a:r>
              <a:rPr lang="ko-KR" altLang="en-US" dirty="0"/>
              <a:t>개의 지역의 데이터만 뽑아 변수들의 상관관계를 파악한 결과 </a:t>
            </a:r>
          </a:p>
          <a:p>
            <a:r>
              <a:rPr lang="ko-KR" altLang="en-US" dirty="0"/>
              <a:t>면적당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비율과 범죄발생률의 상관관계는 </a:t>
            </a:r>
            <a:r>
              <a:rPr lang="en-US" altLang="ko-KR" dirty="0"/>
              <a:t>0.890503</a:t>
            </a:r>
            <a:r>
              <a:rPr lang="ko-KR" altLang="en-US" dirty="0"/>
              <a:t>으로 매우 높은 상관관계를 보이고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8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면적당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비율이 높은 상위 </a:t>
            </a:r>
            <a:r>
              <a:rPr lang="en-US" altLang="ko-KR" dirty="0"/>
              <a:t>5</a:t>
            </a:r>
            <a:r>
              <a:rPr lang="ko-KR" altLang="en-US" dirty="0"/>
              <a:t>구의 연도별 범죄 발생률을 그래프로 표현 했을 때 </a:t>
            </a:r>
          </a:p>
          <a:p>
            <a:r>
              <a:rPr lang="ko-KR" altLang="en-US" dirty="0"/>
              <a:t>다음과 같은 그래프 양상이 나타납니다</a:t>
            </a:r>
            <a:r>
              <a:rPr lang="en-US" altLang="ko-KR" dirty="0"/>
              <a:t>. </a:t>
            </a:r>
            <a:r>
              <a:rPr lang="ko-KR" altLang="en-US" dirty="0"/>
              <a:t>대체적으로 </a:t>
            </a:r>
            <a:r>
              <a:rPr lang="en-US" altLang="ko-KR" dirty="0"/>
              <a:t>2006</a:t>
            </a:r>
            <a:r>
              <a:rPr lang="ko-KR" altLang="en-US" dirty="0"/>
              <a:t>년에 범죄가 낮게 나타나는데 </a:t>
            </a:r>
          </a:p>
          <a:p>
            <a:r>
              <a:rPr lang="ko-KR" altLang="en-US" dirty="0"/>
              <a:t>검색해 본 결과 </a:t>
            </a:r>
            <a:r>
              <a:rPr lang="en-US" altLang="ko-KR" dirty="0"/>
              <a:t>CCTV</a:t>
            </a:r>
            <a:r>
              <a:rPr lang="ko-KR" altLang="en-US" dirty="0"/>
              <a:t>가 연쇄 살인범 검거에 결정적 단서가 된 강호순 사건을 계기로 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가 증설된 사건이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사건이 영향을 미친 것으로 추측됩니다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8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범죄발생률은 각 자치구에서 일어난 </a:t>
            </a:r>
            <a:r>
              <a:rPr lang="en-US" altLang="ko-KR" dirty="0"/>
              <a:t>5</a:t>
            </a:r>
            <a:r>
              <a:rPr lang="ko-KR" altLang="en-US" dirty="0"/>
              <a:t>대 범죄 발생건수를 인구수로 나눈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선형방정식으로</a:t>
            </a:r>
            <a:r>
              <a:rPr lang="en-US" altLang="ko-KR" dirty="0"/>
              <a:t> 16</a:t>
            </a:r>
            <a:r>
              <a:rPr lang="ko-KR" altLang="en-US" dirty="0"/>
              <a:t>년도 범죄발생률을 예측했고 실제 </a:t>
            </a:r>
            <a:r>
              <a:rPr lang="en-US" altLang="ko-KR" dirty="0"/>
              <a:t>16</a:t>
            </a:r>
            <a:r>
              <a:rPr lang="ko-KR" altLang="en-US" dirty="0"/>
              <a:t>년도 범죄 발생률과 비교해본 결과 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구로구의 경우 실제 범죄 발생률 보다 예측 값이 더 높게 나왔고 나머지 </a:t>
            </a:r>
            <a:r>
              <a:rPr lang="en-US" altLang="ko-KR" dirty="0"/>
              <a:t>4</a:t>
            </a:r>
            <a:r>
              <a:rPr lang="ko-KR" altLang="en-US" dirty="0"/>
              <a:t>개 구의 예측 값은 낮게 나왔습니다</a:t>
            </a:r>
          </a:p>
          <a:p>
            <a:r>
              <a:rPr lang="ko-KR" altLang="en-US" dirty="0"/>
              <a:t>예측 범죄 건수는 예측 범죄 발생률에 다시 인구를 곱한 값입니다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대체적으로 정확도가 </a:t>
            </a:r>
            <a:r>
              <a:rPr lang="en-US" altLang="ko-KR" dirty="0"/>
              <a:t>75% </a:t>
            </a:r>
            <a:r>
              <a:rPr lang="ko-KR" altLang="en-US" dirty="0"/>
              <a:t>이상으로 나와 신뢰할 수 있다고 여겨집니다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0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분석한 내용을 바탕으로 </a:t>
            </a:r>
            <a:r>
              <a:rPr lang="en-US" altLang="ko-KR" dirty="0"/>
              <a:t>CCTV </a:t>
            </a:r>
            <a:r>
              <a:rPr lang="ko-KR" altLang="en-US" dirty="0"/>
              <a:t>설치 개수를 예측합니다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6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프로젝트에 사용된 데이터들의 상관관계를 보여 드린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회귀 분석에 의해 예측한 범죄 발생률에 따라 </a:t>
            </a:r>
            <a:r>
              <a:rPr lang="en-US" altLang="ko-KR" dirty="0"/>
              <a:t>CCTV </a:t>
            </a:r>
            <a:r>
              <a:rPr lang="ko-KR" altLang="en-US" dirty="0"/>
              <a:t>설치 규모를 제안합니다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7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수업에서 배운 </a:t>
            </a:r>
            <a:r>
              <a:rPr lang="ko-KR" altLang="en-US" dirty="0" err="1"/>
              <a:t>선형추세방정식을</a:t>
            </a:r>
            <a:r>
              <a:rPr lang="ko-KR" altLang="en-US" dirty="0"/>
              <a:t> 활용하기로 했습니다</a:t>
            </a:r>
          </a:p>
          <a:p>
            <a:r>
              <a:rPr lang="ko-KR" altLang="en-US" dirty="0"/>
              <a:t>회귀분석을 통해 방정식의 계수를 얻기 위해 저희도 회귀분석을 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75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면적당 </a:t>
            </a:r>
            <a:r>
              <a:rPr lang="en-US" altLang="ko-KR" dirty="0"/>
              <a:t>CCTV </a:t>
            </a:r>
            <a:r>
              <a:rPr lang="ko-KR" altLang="en-US" dirty="0"/>
              <a:t>비율이 높은 상위 </a:t>
            </a:r>
            <a:r>
              <a:rPr lang="en-US" altLang="ko-KR" dirty="0"/>
              <a:t>5</a:t>
            </a:r>
            <a:r>
              <a:rPr lang="ko-KR" altLang="en-US" dirty="0"/>
              <a:t>개 구의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비율과 범죄발생률을 </a:t>
            </a:r>
            <a:r>
              <a:rPr lang="ko-KR" altLang="en-US" dirty="0" err="1"/>
              <a:t>회귀분석한</a:t>
            </a:r>
            <a:r>
              <a:rPr lang="ko-KR" altLang="en-US" dirty="0"/>
              <a:t> 결과입니다</a:t>
            </a:r>
          </a:p>
          <a:p>
            <a:r>
              <a:rPr lang="ko-KR" altLang="en-US" dirty="0"/>
              <a:t>이 결과에서 식에 사용하기 위한 값을 얻었습니다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선형추세방정식을 만들고 </a:t>
            </a:r>
            <a:r>
              <a:rPr lang="en-US" altLang="ko-KR" dirty="0"/>
              <a:t>x</a:t>
            </a:r>
            <a:r>
              <a:rPr lang="ko-KR" altLang="en-US" dirty="0"/>
              <a:t>값에 범죄발생률을 대입해서 면적당 </a:t>
            </a:r>
            <a:r>
              <a:rPr lang="en-US" altLang="ko-KR" dirty="0"/>
              <a:t>CCTV</a:t>
            </a:r>
            <a:r>
              <a:rPr lang="ko-KR" altLang="en-US" dirty="0"/>
              <a:t>비율을 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범죄발생률 </a:t>
            </a:r>
            <a:r>
              <a:rPr lang="en-US" altLang="ko-KR" dirty="0"/>
              <a:t>x</a:t>
            </a:r>
            <a:r>
              <a:rPr lang="ko-KR" altLang="en-US" dirty="0"/>
              <a:t>의 기울기가 </a:t>
            </a:r>
            <a:r>
              <a:rPr lang="en-US" altLang="ko-KR" dirty="0"/>
              <a:t>-6206.0394</a:t>
            </a:r>
            <a:r>
              <a:rPr lang="ko-KR" altLang="en-US" dirty="0"/>
              <a:t>이고 면적당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비율 </a:t>
            </a:r>
            <a:r>
              <a:rPr lang="en-US" altLang="ko-KR" dirty="0"/>
              <a:t>y</a:t>
            </a:r>
            <a:r>
              <a:rPr lang="ko-KR" altLang="en-US" dirty="0"/>
              <a:t>값의 절편은 </a:t>
            </a:r>
            <a:r>
              <a:rPr lang="en-US" altLang="ko-KR" dirty="0"/>
              <a:t>167.6709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방정식으로 나타내면 노란색 박스의 방정식처럼 표현된다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7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구한 방정식 </a:t>
            </a:r>
            <a:r>
              <a:rPr lang="en-US" altLang="ko-KR" dirty="0"/>
              <a:t>x</a:t>
            </a:r>
            <a:r>
              <a:rPr lang="ko-KR" altLang="en-US" dirty="0"/>
              <a:t>값에 구별 범죄발생률을 대입해서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면적당 </a:t>
            </a:r>
            <a:r>
              <a:rPr lang="en-US" altLang="ko-KR" dirty="0" err="1"/>
              <a:t>cctv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  <a:r>
              <a:rPr lang="ko-KR" altLang="en-US" dirty="0"/>
              <a:t>값을 구해보았습니다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구한 면적당 </a:t>
            </a:r>
            <a:r>
              <a:rPr lang="en-US" altLang="ko-KR" dirty="0"/>
              <a:t>CCTV </a:t>
            </a:r>
            <a:r>
              <a:rPr lang="ko-KR" altLang="en-US" dirty="0"/>
              <a:t>비율 값을 실제 데이터와 비교했습니다 </a:t>
            </a:r>
          </a:p>
          <a:p>
            <a:r>
              <a:rPr lang="ko-KR" altLang="en-US" dirty="0"/>
              <a:t>좌측에 나와 있는 값이 실제 </a:t>
            </a:r>
            <a:r>
              <a:rPr lang="en-US" altLang="ko-KR" dirty="0"/>
              <a:t>2015</a:t>
            </a:r>
            <a:r>
              <a:rPr lang="ko-KR" altLang="en-US" dirty="0"/>
              <a:t>년의 면적당 </a:t>
            </a:r>
            <a:r>
              <a:rPr lang="en-US" altLang="ko-KR" dirty="0"/>
              <a:t>CCTV</a:t>
            </a:r>
            <a:r>
              <a:rPr lang="ko-KR" altLang="en-US" dirty="0"/>
              <a:t>비율 값이고</a:t>
            </a:r>
          </a:p>
          <a:p>
            <a:r>
              <a:rPr lang="ko-KR" altLang="en-US" dirty="0"/>
              <a:t>우측에 나온 값이 저희가 계산한 면적당 </a:t>
            </a:r>
            <a:r>
              <a:rPr lang="en-US" altLang="ko-KR" dirty="0"/>
              <a:t>CCTV</a:t>
            </a:r>
            <a:r>
              <a:rPr lang="ko-KR" altLang="en-US" dirty="0"/>
              <a:t>비율입니다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데이터를 토대로 </a:t>
            </a:r>
            <a:r>
              <a:rPr lang="ko-KR" altLang="en-US" dirty="0" err="1"/>
              <a:t>실제값에서</a:t>
            </a:r>
            <a:r>
              <a:rPr lang="ko-KR" altLang="en-US" dirty="0"/>
              <a:t>  저희가 방정식으로 구한 값을 빼서 면적당 </a:t>
            </a:r>
            <a:r>
              <a:rPr lang="en-US" altLang="ko-KR" dirty="0"/>
              <a:t>CCTV</a:t>
            </a:r>
            <a:r>
              <a:rPr lang="ko-KR" altLang="en-US" dirty="0"/>
              <a:t>비율의 </a:t>
            </a:r>
            <a:r>
              <a:rPr lang="ko-KR" altLang="en-US" dirty="0" err="1"/>
              <a:t>잔차를</a:t>
            </a:r>
            <a:r>
              <a:rPr lang="ko-KR" altLang="en-US" dirty="0"/>
              <a:t> 구해보겠습니다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19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실제값에서</a:t>
            </a:r>
            <a:r>
              <a:rPr lang="ko-KR" altLang="en-US" dirty="0"/>
              <a:t>  저희가 방정식으로 구한 값을 빼서 면적당 </a:t>
            </a:r>
            <a:r>
              <a:rPr lang="en-US" altLang="ko-KR" dirty="0"/>
              <a:t>CCTV</a:t>
            </a:r>
            <a:r>
              <a:rPr lang="ko-KR" altLang="en-US" dirty="0"/>
              <a:t>비율의 </a:t>
            </a:r>
            <a:r>
              <a:rPr lang="ko-KR" altLang="en-US" dirty="0" err="1"/>
              <a:t>잔차를</a:t>
            </a:r>
            <a:r>
              <a:rPr lang="ko-KR" altLang="en-US" dirty="0"/>
              <a:t> 구한 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보다 정확도 높은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설치 개수 제안을 위해 </a:t>
            </a:r>
            <a:r>
              <a:rPr lang="ko-KR" altLang="en-US" dirty="0" err="1"/>
              <a:t>잔차가</a:t>
            </a:r>
            <a:r>
              <a:rPr lang="ko-KR" altLang="en-US" dirty="0"/>
              <a:t> 적은 지역구를 선정해야 한다고 생각했습니다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그리하여 최종적으로 이 중 </a:t>
            </a:r>
            <a:r>
              <a:rPr lang="ko-KR" altLang="en-US" dirty="0" err="1"/>
              <a:t>잔차의</a:t>
            </a:r>
            <a:r>
              <a:rPr lang="ko-KR" altLang="en-US" dirty="0"/>
              <a:t> 절댓값이 </a:t>
            </a:r>
            <a:r>
              <a:rPr lang="en-US" altLang="ko-KR" dirty="0"/>
              <a:t>2</a:t>
            </a:r>
            <a:r>
              <a:rPr lang="ko-KR" altLang="en-US" dirty="0"/>
              <a:t>미만인 동대문구와 금천구를 </a:t>
            </a:r>
            <a:r>
              <a:rPr lang="en-US" altLang="ko-KR" dirty="0"/>
              <a:t>CCTV</a:t>
            </a:r>
            <a:r>
              <a:rPr lang="ko-KR" altLang="en-US" dirty="0"/>
              <a:t>설치개수를 제안할 곳으로 선정했습니다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7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구에 범죄발생률을 </a:t>
            </a:r>
            <a:r>
              <a:rPr lang="en-US" altLang="ko-KR" dirty="0"/>
              <a:t>0.001</a:t>
            </a:r>
            <a:r>
              <a:rPr lang="ko-KR" altLang="en-US" dirty="0"/>
              <a:t>씩 줄일 수 있는 </a:t>
            </a:r>
            <a:r>
              <a:rPr lang="en-US" altLang="ko-KR" dirty="0"/>
              <a:t>CCTV </a:t>
            </a:r>
            <a:r>
              <a:rPr lang="ko-KR" altLang="en-US" dirty="0"/>
              <a:t>설치개수를 제안할 계획을 세웠습니다</a:t>
            </a:r>
          </a:p>
          <a:p>
            <a:r>
              <a:rPr lang="ko-KR" altLang="en-US" dirty="0"/>
              <a:t>가장 상단에 있는 범죄발생률이 실제 범죄발생률이고</a:t>
            </a:r>
          </a:p>
          <a:p>
            <a:r>
              <a:rPr lang="ko-KR" altLang="en-US" dirty="0"/>
              <a:t>그 밑에 있는 범죄발생률이 실제데이터에서 </a:t>
            </a:r>
            <a:r>
              <a:rPr lang="en-US" altLang="ko-KR" dirty="0"/>
              <a:t>0.001</a:t>
            </a:r>
            <a:r>
              <a:rPr lang="ko-KR" altLang="en-US" dirty="0"/>
              <a:t>을 뺀 값입니다</a:t>
            </a:r>
          </a:p>
          <a:p>
            <a:r>
              <a:rPr lang="ko-KR" altLang="en-US" dirty="0"/>
              <a:t>방금 만들었던 </a:t>
            </a:r>
            <a:r>
              <a:rPr lang="ko-KR" altLang="en-US" dirty="0" err="1"/>
              <a:t>선형추세방적식을</a:t>
            </a:r>
            <a:r>
              <a:rPr lang="ko-KR" altLang="en-US" dirty="0"/>
              <a:t> 이용해 중간에 있는 범죄발생률을 </a:t>
            </a:r>
            <a:r>
              <a:rPr lang="en-US" altLang="ko-KR" dirty="0"/>
              <a:t>0.001</a:t>
            </a:r>
            <a:r>
              <a:rPr lang="ko-KR" altLang="en-US" dirty="0"/>
              <a:t>을 줄인 값을 </a:t>
            </a:r>
            <a:r>
              <a:rPr lang="en-US" altLang="ko-KR" dirty="0"/>
              <a:t>x</a:t>
            </a:r>
            <a:r>
              <a:rPr lang="ko-KR" altLang="en-US" dirty="0"/>
              <a:t>에 대입해 </a:t>
            </a:r>
          </a:p>
          <a:p>
            <a:r>
              <a:rPr lang="ko-KR" altLang="en-US" dirty="0"/>
              <a:t>아래에 있는 면적당 </a:t>
            </a:r>
            <a:r>
              <a:rPr lang="en-US" altLang="ko-KR" dirty="0"/>
              <a:t>CCTV</a:t>
            </a:r>
            <a:r>
              <a:rPr lang="ko-KR" altLang="en-US" dirty="0"/>
              <a:t>비율을 구했습니다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2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값에 가장 상단에 있는 면적을 곱해 최종적으로 </a:t>
            </a:r>
            <a:r>
              <a:rPr lang="ko-KR" altLang="en-US" dirty="0" err="1"/>
              <a:t>범죄율</a:t>
            </a:r>
            <a:r>
              <a:rPr lang="ko-KR" altLang="en-US" dirty="0"/>
              <a:t> </a:t>
            </a:r>
            <a:r>
              <a:rPr lang="en-US" altLang="ko-KR" dirty="0"/>
              <a:t>0.001</a:t>
            </a:r>
            <a:r>
              <a:rPr lang="ko-KR" altLang="en-US" dirty="0"/>
              <a:t>을 낮추기 위해 필요한 </a:t>
            </a:r>
            <a:r>
              <a:rPr lang="en-US" altLang="ko-KR" dirty="0"/>
              <a:t>CCTV</a:t>
            </a:r>
            <a:r>
              <a:rPr lang="ko-KR" altLang="en-US" dirty="0"/>
              <a:t>의 개수를 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나온 값과 </a:t>
            </a:r>
            <a:r>
              <a:rPr lang="en-US" altLang="ko-KR" dirty="0"/>
              <a:t>15</a:t>
            </a:r>
            <a:r>
              <a:rPr lang="ko-KR" altLang="en-US" dirty="0"/>
              <a:t>년도 기존에 존재하는 </a:t>
            </a:r>
            <a:r>
              <a:rPr lang="en-US" altLang="ko-KR" dirty="0" err="1"/>
              <a:t>cctv</a:t>
            </a:r>
            <a:r>
              <a:rPr lang="ko-KR" altLang="en-US" dirty="0"/>
              <a:t>의 개수의 차이를 통해</a:t>
            </a:r>
            <a:endParaRPr lang="en-US" altLang="ko-KR" dirty="0"/>
          </a:p>
          <a:p>
            <a:r>
              <a:rPr lang="ko-KR" altLang="en-US" dirty="0"/>
              <a:t>결론적으로 소수점 이하를 올림으로 계산해서 동대문구는 </a:t>
            </a:r>
            <a:r>
              <a:rPr lang="en-US" altLang="ko-KR" dirty="0"/>
              <a:t>67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금천구는 </a:t>
            </a:r>
            <a:r>
              <a:rPr lang="en-US" altLang="ko-KR" dirty="0"/>
              <a:t>78</a:t>
            </a:r>
            <a:r>
              <a:rPr lang="ko-KR" altLang="en-US" dirty="0"/>
              <a:t>개의 추가적인 설치가 필요하다는 결과를 도출했습니다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인구의 증가</a:t>
            </a:r>
            <a:r>
              <a:rPr lang="en-US" altLang="ko-KR" dirty="0"/>
              <a:t>, </a:t>
            </a:r>
            <a:r>
              <a:rPr lang="ko-KR" altLang="en-US" dirty="0"/>
              <a:t>도시화로 인한 인구의 밀집으로 날로 증가하는 범죄 문제에 가장 각광 받고 있는 것이 </a:t>
            </a:r>
            <a:r>
              <a:rPr lang="en-US" altLang="ko-KR" dirty="0"/>
              <a:t>CCTV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는 감시를 통해 범죄의 비용을 </a:t>
            </a:r>
            <a:r>
              <a:rPr lang="ko-KR" altLang="en-US" dirty="0" err="1"/>
              <a:t>증대시켜</a:t>
            </a:r>
            <a:r>
              <a:rPr lang="ko-KR" altLang="en-US" dirty="0"/>
              <a:t> 범죄 욕구를 통제하려는 범죄 예방 프로그램의 하나로 활용되고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프로젝트에서는</a:t>
            </a:r>
            <a:r>
              <a:rPr lang="en-US" altLang="ko-KR" dirty="0"/>
              <a:t> </a:t>
            </a:r>
            <a:r>
              <a:rPr lang="ko-KR" altLang="en-US" dirty="0"/>
              <a:t>저희 프로젝트는 </a:t>
            </a:r>
            <a:r>
              <a:rPr lang="en-US" altLang="ko-KR" dirty="0"/>
              <a:t>CCTV</a:t>
            </a:r>
            <a:r>
              <a:rPr lang="ko-KR" altLang="en-US" dirty="0"/>
              <a:t>의 범죄 억제 효과에 초점을 두고 분석해 보았습니다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0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서울을 범위로 잡아서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CCTV</a:t>
            </a:r>
            <a:r>
              <a:rPr lang="ko-KR" altLang="en-US" dirty="0"/>
              <a:t>와 범죄 발생 상관관계를 분석하고 </a:t>
            </a:r>
            <a:r>
              <a:rPr lang="en-US" altLang="ko-KR" dirty="0"/>
              <a:t>CCTV</a:t>
            </a:r>
            <a:r>
              <a:rPr lang="ko-KR" altLang="en-US" dirty="0"/>
              <a:t>가 범죄 예방에</a:t>
            </a:r>
          </a:p>
          <a:p>
            <a:r>
              <a:rPr lang="ko-KR" altLang="en-US" dirty="0"/>
              <a:t>기여하고 있는 정도를 살펴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범죄 발생률이 높은 지역 </a:t>
            </a:r>
            <a:r>
              <a:rPr lang="en-US" altLang="ko-KR" dirty="0"/>
              <a:t>5</a:t>
            </a:r>
            <a:r>
              <a:rPr lang="ko-KR" altLang="en-US" dirty="0"/>
              <a:t>곳을 선정하여 이 곳을 중점으로 </a:t>
            </a:r>
            <a:r>
              <a:rPr lang="en-US" altLang="ko-KR" dirty="0"/>
              <a:t>2016</a:t>
            </a:r>
            <a:r>
              <a:rPr lang="ko-KR" altLang="en-US" dirty="0"/>
              <a:t>년의 범죄 발생률을 예측하고 이에 대한 </a:t>
            </a:r>
            <a:r>
              <a:rPr lang="en-US" altLang="ko-KR" dirty="0"/>
              <a:t>CCTV </a:t>
            </a:r>
            <a:r>
              <a:rPr lang="ko-KR" altLang="en-US" dirty="0"/>
              <a:t>설치 규모를 제안합니다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사용된 데이터는 서울시 자치주들의 </a:t>
            </a:r>
            <a:r>
              <a:rPr lang="en-US" altLang="ko-KR" dirty="0"/>
              <a:t>CCTV </a:t>
            </a:r>
            <a:r>
              <a:rPr lang="ko-KR" altLang="en-US" dirty="0"/>
              <a:t>설치 현황</a:t>
            </a:r>
            <a:r>
              <a:rPr lang="en-US" altLang="ko-KR" dirty="0"/>
              <a:t>, </a:t>
            </a:r>
            <a:r>
              <a:rPr lang="ko-KR" altLang="en-US" dirty="0"/>
              <a:t>인구와 </a:t>
            </a:r>
            <a:r>
              <a:rPr lang="en-US" altLang="ko-KR" dirty="0"/>
              <a:t>5</a:t>
            </a:r>
            <a:r>
              <a:rPr lang="ko-KR" altLang="en-US" dirty="0"/>
              <a:t>대 범죄 발생 현황통계와 면적 데이터를 사용했습니다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8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데이터 분석 내용입니다</a:t>
            </a:r>
            <a:r>
              <a:rPr lang="en-US" altLang="ko-KR" dirty="0"/>
              <a:t>. </a:t>
            </a:r>
            <a:r>
              <a:rPr lang="ko-KR" altLang="en-US" dirty="0"/>
              <a:t>앞의 데이터 분석 자료는 </a:t>
            </a:r>
            <a:r>
              <a:rPr lang="en-US" altLang="ko-KR" dirty="0"/>
              <a:t>2015</a:t>
            </a:r>
            <a:r>
              <a:rPr lang="ko-KR" altLang="en-US" dirty="0"/>
              <a:t>년 데이터를 기준으로 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CCTV</a:t>
            </a:r>
            <a:r>
              <a:rPr lang="ko-KR" altLang="en-US" sz="1200" b="1" dirty="0">
                <a:solidFill>
                  <a:schemeClr val="tx2"/>
                </a:solidFill>
              </a:rPr>
              <a:t>와 세부적인 범죄변수들 간의 상관관계를 파악하기 위해 변수를 설정하였습니다</a:t>
            </a:r>
            <a:r>
              <a:rPr lang="en-US" altLang="ko-KR" sz="1200" b="1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en-US" altLang="ko-KR" sz="800" b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tx2"/>
                </a:solidFill>
              </a:rPr>
              <a:t>상관관계를 파악하였을 때 </a:t>
            </a:r>
            <a:r>
              <a:rPr lang="en-US" altLang="ko-KR" sz="1200" b="1" dirty="0">
                <a:solidFill>
                  <a:schemeClr val="tx2"/>
                </a:solidFill>
              </a:rPr>
              <a:t>CCTV</a:t>
            </a:r>
            <a:r>
              <a:rPr lang="ko-KR" altLang="en-US" sz="1200" b="1" dirty="0">
                <a:solidFill>
                  <a:schemeClr val="tx2"/>
                </a:solidFill>
              </a:rPr>
              <a:t>와 개별 </a:t>
            </a:r>
            <a:r>
              <a:rPr lang="ko-KR" altLang="en-US" sz="1200" b="1" dirty="0" err="1">
                <a:solidFill>
                  <a:schemeClr val="tx2"/>
                </a:solidFill>
              </a:rPr>
              <a:t>범죄변수간의</a:t>
            </a:r>
            <a:r>
              <a:rPr lang="ko-KR" altLang="en-US" sz="1200" b="1" dirty="0">
                <a:solidFill>
                  <a:schemeClr val="tx2"/>
                </a:solidFill>
              </a:rPr>
              <a:t> 상관관계가 나타나지 않아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tx2"/>
                </a:solidFill>
              </a:rPr>
              <a:t>상관관계를 보다 명확하게 파악하기 위해 면적당 </a:t>
            </a:r>
            <a:r>
              <a:rPr lang="en-US" altLang="ko-KR" sz="1200" b="1" dirty="0">
                <a:solidFill>
                  <a:schemeClr val="tx2"/>
                </a:solidFill>
              </a:rPr>
              <a:t>CCTV </a:t>
            </a:r>
            <a:r>
              <a:rPr lang="ko-KR" altLang="en-US" sz="1200" b="1" dirty="0">
                <a:solidFill>
                  <a:schemeClr val="tx2"/>
                </a:solidFill>
              </a:rPr>
              <a:t>라는 변수와 범죄발생률과 </a:t>
            </a:r>
            <a:r>
              <a:rPr lang="ko-KR" altLang="en-US" sz="1200" b="1" dirty="0" err="1">
                <a:solidFill>
                  <a:schemeClr val="tx2"/>
                </a:solidFill>
              </a:rPr>
              <a:t>범죄검거율이라는</a:t>
            </a:r>
            <a:r>
              <a:rPr lang="ko-KR" altLang="en-US" sz="1200" b="1" dirty="0">
                <a:solidFill>
                  <a:schemeClr val="tx2"/>
                </a:solidFill>
              </a:rPr>
              <a:t> 변수를 추가하였습니다</a:t>
            </a:r>
            <a:r>
              <a:rPr lang="en-US" altLang="ko-KR" sz="1200" b="1" dirty="0">
                <a:solidFill>
                  <a:schemeClr val="tx2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7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구별 인구당 </a:t>
            </a:r>
            <a:r>
              <a:rPr lang="en-US" altLang="ko-KR" dirty="0"/>
              <a:t>CCTV </a:t>
            </a:r>
            <a:r>
              <a:rPr lang="ko-KR" altLang="en-US" dirty="0"/>
              <a:t>개수 비율을 나타낸 그래프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서울시 안의 </a:t>
            </a:r>
            <a:r>
              <a:rPr lang="en-US" altLang="ko-KR" dirty="0"/>
              <a:t>25</a:t>
            </a:r>
            <a:r>
              <a:rPr lang="ko-KR" altLang="en-US" dirty="0"/>
              <a:t>개의 구 중에서 인구수 대비 </a:t>
            </a:r>
            <a:r>
              <a:rPr lang="en-US" altLang="ko-KR" dirty="0"/>
              <a:t>CCTV</a:t>
            </a:r>
            <a:r>
              <a:rPr lang="ko-KR" altLang="en-US" dirty="0"/>
              <a:t>가 가장 많이 설치된 순으로 나열된 그래프입니다</a:t>
            </a:r>
            <a:r>
              <a:rPr lang="en-US" altLang="ko-KR" dirty="0"/>
              <a:t>.</a:t>
            </a:r>
            <a:r>
              <a:rPr lang="ko-KR" altLang="en-US" dirty="0"/>
              <a:t>인구당 </a:t>
            </a:r>
            <a:r>
              <a:rPr lang="en-US" altLang="ko-KR" dirty="0"/>
              <a:t>CCTV </a:t>
            </a:r>
            <a:r>
              <a:rPr lang="ko-KR" altLang="en-US" dirty="0"/>
              <a:t>비율을 본 결과 최상위 지역인 종로구</a:t>
            </a:r>
            <a:r>
              <a:rPr lang="en-US" altLang="ko-KR" dirty="0"/>
              <a:t>, </a:t>
            </a:r>
            <a:r>
              <a:rPr lang="ko-KR" altLang="en-US" dirty="0"/>
              <a:t>종구</a:t>
            </a:r>
            <a:r>
              <a:rPr lang="en-US" altLang="ko-KR" dirty="0"/>
              <a:t>, </a:t>
            </a:r>
            <a:r>
              <a:rPr lang="ko-KR" altLang="en-US" dirty="0"/>
              <a:t>용산구는 각각 </a:t>
            </a:r>
            <a:r>
              <a:rPr lang="en-US" altLang="ko-KR" dirty="0"/>
              <a:t>0.7, 0.5, 0.6</a:t>
            </a:r>
            <a:r>
              <a:rPr lang="ko-KR" altLang="en-US" dirty="0"/>
              <a:t>으로 </a:t>
            </a:r>
            <a:r>
              <a:rPr lang="en-US" altLang="ko-KR" dirty="0"/>
              <a:t>10</a:t>
            </a:r>
            <a:r>
              <a:rPr lang="ko-KR" altLang="en-US" dirty="0"/>
              <a:t>명에 </a:t>
            </a:r>
            <a:r>
              <a:rPr lang="en-US" altLang="ko-KR" dirty="0"/>
              <a:t>7</a:t>
            </a:r>
            <a:r>
              <a:rPr lang="ko-KR" altLang="en-US" dirty="0"/>
              <a:t>개 꼴로 나타났습니다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최하위 지역인 강동구</a:t>
            </a:r>
            <a:r>
              <a:rPr lang="en-US" altLang="ko-KR" dirty="0"/>
              <a:t>, </a:t>
            </a:r>
            <a:r>
              <a:rPr lang="ko-KR" altLang="en-US" dirty="0"/>
              <a:t>도봉구</a:t>
            </a:r>
            <a:r>
              <a:rPr lang="en-US" altLang="ko-KR" dirty="0"/>
              <a:t>, </a:t>
            </a:r>
            <a:r>
              <a:rPr lang="ko-KR" altLang="en-US" dirty="0"/>
              <a:t>송파구는 </a:t>
            </a:r>
            <a:r>
              <a:rPr lang="en-US" altLang="ko-KR" dirty="0"/>
              <a:t>0.1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명에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CCTV</a:t>
            </a:r>
            <a:r>
              <a:rPr lang="ko-KR" altLang="en-US" dirty="0"/>
              <a:t>가 설치되어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학교가 있는 노원구의 경우 </a:t>
            </a:r>
            <a:r>
              <a:rPr lang="en-US" altLang="ko-KR" dirty="0"/>
              <a:t>0.2</a:t>
            </a:r>
            <a:r>
              <a:rPr lang="ko-KR" altLang="en-US" dirty="0"/>
              <a:t>에 </a:t>
            </a:r>
            <a:r>
              <a:rPr lang="ko-KR" altLang="en-US" dirty="0" err="1"/>
              <a:t>못미치는</a:t>
            </a:r>
            <a:r>
              <a:rPr lang="ko-KR" altLang="en-US" dirty="0"/>
              <a:t> 수치로 </a:t>
            </a:r>
            <a:r>
              <a:rPr lang="en-US" altLang="ko-KR" dirty="0"/>
              <a:t>10</a:t>
            </a:r>
            <a:r>
              <a:rPr lang="ko-KR" altLang="en-US" dirty="0"/>
              <a:t>명당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설치되어있음을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구별 면적당 </a:t>
            </a:r>
            <a:r>
              <a:rPr lang="en-US" altLang="ko-KR" dirty="0"/>
              <a:t>25</a:t>
            </a:r>
            <a:r>
              <a:rPr lang="ko-KR" altLang="en-US" dirty="0"/>
              <a:t>개의 구에서 각 구의 면적 대비 </a:t>
            </a:r>
            <a:r>
              <a:rPr lang="en-US" altLang="ko-KR" dirty="0"/>
              <a:t>CCTV </a:t>
            </a:r>
            <a:r>
              <a:rPr lang="ko-KR" altLang="en-US" dirty="0"/>
              <a:t>개수를 나타낸 그래프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면적  대비 가장 </a:t>
            </a:r>
            <a:r>
              <a:rPr lang="en-US" altLang="ko-KR" dirty="0"/>
              <a:t>CCTV</a:t>
            </a:r>
            <a:r>
              <a:rPr lang="ko-KR" altLang="en-US" dirty="0"/>
              <a:t>가 많이 설치된 지역은 양천구</a:t>
            </a:r>
            <a:r>
              <a:rPr lang="en-US" altLang="ko-KR" dirty="0"/>
              <a:t>,</a:t>
            </a:r>
            <a:r>
              <a:rPr lang="ko-KR" altLang="en-US" dirty="0"/>
              <a:t>동대문구</a:t>
            </a:r>
            <a:r>
              <a:rPr lang="en-US" altLang="ko-KR" dirty="0"/>
              <a:t>,</a:t>
            </a:r>
            <a:r>
              <a:rPr lang="ko-KR" altLang="en-US" dirty="0"/>
              <a:t>용산구</a:t>
            </a:r>
            <a:r>
              <a:rPr lang="en-US" altLang="ko-KR" dirty="0"/>
              <a:t>,</a:t>
            </a:r>
            <a:r>
              <a:rPr lang="ko-KR" altLang="en-US" dirty="0"/>
              <a:t>구로구</a:t>
            </a:r>
            <a:r>
              <a:rPr lang="en-US" altLang="ko-KR" dirty="0"/>
              <a:t>, </a:t>
            </a:r>
            <a:r>
              <a:rPr lang="ko-KR" altLang="en-US" dirty="0"/>
              <a:t>금천구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면적 대비 </a:t>
            </a:r>
            <a:r>
              <a:rPr lang="en-US" altLang="ko-KR" dirty="0"/>
              <a:t>CCTV</a:t>
            </a:r>
            <a:r>
              <a:rPr lang="ko-KR" altLang="en-US" dirty="0"/>
              <a:t>가 적게 설치된 지역은 송파구</a:t>
            </a:r>
            <a:r>
              <a:rPr lang="en-US" altLang="ko-KR" dirty="0"/>
              <a:t>,</a:t>
            </a:r>
            <a:r>
              <a:rPr lang="ko-KR" altLang="en-US" dirty="0"/>
              <a:t>강서구</a:t>
            </a:r>
            <a:r>
              <a:rPr lang="en-US" altLang="ko-KR" dirty="0"/>
              <a:t>,</a:t>
            </a:r>
            <a:r>
              <a:rPr lang="ko-KR" altLang="en-US" dirty="0"/>
              <a:t>도봉구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최상위 지역인 양천구에는 </a:t>
            </a:r>
            <a:r>
              <a:rPr lang="en-US" altLang="ko-KR" dirty="0"/>
              <a:t>1</a:t>
            </a:r>
            <a:r>
              <a:rPr lang="ko-KR" altLang="en-US" dirty="0"/>
              <a:t>제곱 킬로미터 당 약 </a:t>
            </a:r>
            <a:r>
              <a:rPr lang="en-US" altLang="ko-KR" dirty="0"/>
              <a:t>120</a:t>
            </a:r>
            <a:r>
              <a:rPr lang="ko-KR" altLang="en-US" dirty="0"/>
              <a:t>개의 </a:t>
            </a:r>
            <a:r>
              <a:rPr lang="en-US" altLang="ko-KR" dirty="0"/>
              <a:t>CCTV </a:t>
            </a:r>
            <a:r>
              <a:rPr lang="ko-KR" altLang="en-US" dirty="0"/>
              <a:t>가 설치되어 있고</a:t>
            </a:r>
          </a:p>
          <a:p>
            <a:r>
              <a:rPr lang="ko-KR" altLang="en-US" dirty="0"/>
              <a:t>최하위 지역인 송파구에는 </a:t>
            </a:r>
            <a:r>
              <a:rPr lang="en-US" altLang="ko-KR" dirty="0"/>
              <a:t>1</a:t>
            </a:r>
            <a:r>
              <a:rPr lang="ko-KR" altLang="en-US" dirty="0"/>
              <a:t>제곱 킬로미터 당 약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CCTV</a:t>
            </a:r>
            <a:r>
              <a:rPr lang="ko-KR" altLang="en-US" dirty="0"/>
              <a:t>가 설치되어 있음을 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5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지역별 범죄 비율을 나타낸 것으로 지역별 총 범죄 수를 파악하여 정렬하고 </a:t>
            </a:r>
          </a:p>
          <a:p>
            <a:r>
              <a:rPr lang="ko-KR" altLang="en-US" dirty="0"/>
              <a:t>건수를 색의 진하기 정도로 나타낸 히스토그램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그래프를 보면 총 범죄는 강남구에서 많이 일어나고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중 범죄는 절도</a:t>
            </a:r>
            <a:r>
              <a:rPr lang="en-US" altLang="ko-KR" dirty="0"/>
              <a:t>, </a:t>
            </a:r>
            <a:r>
              <a:rPr lang="ko-KR" altLang="en-US" dirty="0"/>
              <a:t>폭력 발생이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직장들과 상가가 밀집해 있는 강남구와 영등포구에서 범죄가 많이 발생하고 있음을 알 수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3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316&amp;srvType=S&amp;serviceKind=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316&amp;srvType=S&amp;serviceKind=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1153" y="1328729"/>
            <a:ext cx="8969579" cy="3416320"/>
            <a:chOff x="702495" y="355336"/>
            <a:chExt cx="8969579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887935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Python Programming</a:t>
              </a:r>
            </a:p>
            <a:p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번죄와 </a:t>
              </a:r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CCTV </a:t>
              </a: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관계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2495" y="355336"/>
              <a:ext cx="887935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Python Programming</a:t>
              </a: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범죄와 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CCTV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관계 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9A76B8-CBE8-49F1-BFD2-E70DA367B5A8}"/>
              </a:ext>
            </a:extLst>
          </p:cNvPr>
          <p:cNvSpPr txBox="1"/>
          <p:nvPr/>
        </p:nvSpPr>
        <p:spPr>
          <a:xfrm>
            <a:off x="8352913" y="4912659"/>
            <a:ext cx="35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17101244 </a:t>
            </a:r>
            <a:r>
              <a:rPr lang="ko-KR" altLang="en-US" dirty="0"/>
              <a:t>컴퓨터 공학과 조서연</a:t>
            </a:r>
            <a:endParaRPr lang="en-US" altLang="ko-KR" dirty="0"/>
          </a:p>
          <a:p>
            <a:pPr algn="r"/>
            <a:r>
              <a:rPr lang="en-US" altLang="ko-KR" dirty="0"/>
              <a:t>14126813 </a:t>
            </a:r>
            <a:r>
              <a:rPr lang="ko-KR" altLang="en-US" dirty="0"/>
              <a:t>행정학과 박순혁</a:t>
            </a:r>
            <a:endParaRPr lang="en-US" altLang="ko-KR" dirty="0"/>
          </a:p>
          <a:p>
            <a:pPr algn="r"/>
            <a:r>
              <a:rPr lang="en-US" altLang="ko-KR" dirty="0"/>
              <a:t>14123309 </a:t>
            </a:r>
            <a:r>
              <a:rPr lang="ko-KR" altLang="en-US" dirty="0"/>
              <a:t>경영학과</a:t>
            </a:r>
            <a:r>
              <a:rPr lang="en-US" altLang="ko-KR" dirty="0"/>
              <a:t> </a:t>
            </a:r>
            <a:r>
              <a:rPr lang="ko-KR" altLang="en-US" dirty="0"/>
              <a:t>김재원</a:t>
            </a:r>
          </a:p>
        </p:txBody>
      </p:sp>
    </p:spTree>
    <p:extLst>
      <p:ext uri="{BB962C8B-B14F-4D97-AF65-F5344CB8AC3E}">
        <p14:creationId xmlns:p14="http://schemas.microsoft.com/office/powerpoint/2010/main" val="427800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002 </a:t>
              </a:r>
              <a:r>
                <a:rPr lang="ko-KR" altLang="en-US" sz="1200"/>
                <a:t>데이터 분석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지역별 범죄 검거 비율</a:t>
              </a:r>
              <a:endParaRPr lang="ko-KR" altLang="en-US" sz="2200" dirty="0"/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191E55-E978-4983-B0BF-830071A9386C}"/>
              </a:ext>
            </a:extLst>
          </p:cNvPr>
          <p:cNvCxnSpPr/>
          <p:nvPr/>
        </p:nvCxnSpPr>
        <p:spPr>
          <a:xfrm>
            <a:off x="5887398" y="1597023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8E72EF-5CC9-4220-B8E8-037001B3BEAE}"/>
              </a:ext>
            </a:extLst>
          </p:cNvPr>
          <p:cNvSpPr txBox="1"/>
          <p:nvPr/>
        </p:nvSpPr>
        <p:spPr>
          <a:xfrm>
            <a:off x="5981410" y="141777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91167-5F2C-4DFC-8201-8640C717DA2E}"/>
              </a:ext>
            </a:extLst>
          </p:cNvPr>
          <p:cNvSpPr txBox="1"/>
          <p:nvPr/>
        </p:nvSpPr>
        <p:spPr>
          <a:xfrm>
            <a:off x="5909511" y="2002552"/>
            <a:ext cx="5924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>
                <a:solidFill>
                  <a:schemeClr val="tx2"/>
                </a:solidFill>
              </a:rPr>
              <a:t>범죄 검거 비율을 정규화된 발생 건수</a:t>
            </a:r>
            <a:r>
              <a:rPr lang="en-US" altLang="ko-KR" sz="1050">
                <a:solidFill>
                  <a:schemeClr val="tx2"/>
                </a:solidFill>
              </a:rPr>
              <a:t>(</a:t>
            </a:r>
            <a:r>
              <a:rPr lang="ko-KR" altLang="en-US" sz="1050">
                <a:solidFill>
                  <a:schemeClr val="tx2"/>
                </a:solidFill>
              </a:rPr>
              <a:t>총 발생 횟수</a:t>
            </a:r>
            <a:r>
              <a:rPr lang="en-US" altLang="ko-KR" sz="1050">
                <a:solidFill>
                  <a:schemeClr val="tx2"/>
                </a:solidFill>
              </a:rPr>
              <a:t>)</a:t>
            </a:r>
            <a:r>
              <a:rPr lang="ko-KR" altLang="en-US" sz="1050">
                <a:solidFill>
                  <a:schemeClr val="tx2"/>
                </a:solidFill>
              </a:rPr>
              <a:t>로 정렬 시켜서 히스토그램으로 나타냄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EA5A5-3D8B-4679-94AE-263D744DBE0F}"/>
              </a:ext>
            </a:extLst>
          </p:cNvPr>
          <p:cNvSpPr txBox="1"/>
          <p:nvPr/>
        </p:nvSpPr>
        <p:spPr>
          <a:xfrm>
            <a:off x="6304603" y="5132034"/>
            <a:ext cx="530697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>
                <a:solidFill>
                  <a:schemeClr val="tx2"/>
                </a:solidFill>
              </a:rPr>
              <a:t>범죄 검거비율은 강도나 살인은 범죄 발생 수가 적어서 그에 따른 높은 검거율을 보인다</a:t>
            </a:r>
            <a:r>
              <a:rPr lang="en-US" altLang="ko-KR" sz="1050">
                <a:solidFill>
                  <a:schemeClr val="tx2"/>
                </a:solidFill>
              </a:rPr>
              <a:t>. </a:t>
            </a:r>
            <a:r>
              <a:rPr lang="ko-KR" altLang="en-US" sz="1050">
                <a:solidFill>
                  <a:schemeClr val="tx2"/>
                </a:solidFill>
              </a:rPr>
              <a:t>또한 강도나 살인</a:t>
            </a:r>
            <a:r>
              <a:rPr lang="en-US" altLang="ko-KR" sz="1050">
                <a:solidFill>
                  <a:schemeClr val="tx2"/>
                </a:solidFill>
              </a:rPr>
              <a:t>, </a:t>
            </a:r>
            <a:r>
              <a:rPr lang="ko-KR" altLang="en-US" sz="1050">
                <a:solidFill>
                  <a:schemeClr val="tx2"/>
                </a:solidFill>
              </a:rPr>
              <a:t>강간은 절도나 폭력과는 달리 중범죄에 속하므로 검거에 더 노력을 기울일 것이라 예상된다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>
                <a:solidFill>
                  <a:schemeClr val="tx2"/>
                </a:solidFill>
              </a:rPr>
              <a:t>반면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절도나 폭력 검거율은 수가 많기 때문에 이에 비례하여 다음과 같은 분포를 보인다</a:t>
            </a:r>
            <a:r>
              <a:rPr lang="en-US" altLang="ko-KR" sz="1050">
                <a:solidFill>
                  <a:schemeClr val="tx2"/>
                </a:solidFill>
              </a:rPr>
              <a:t>. 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56AED8-867C-463B-9D8D-CC6B085D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04" y="3682535"/>
            <a:ext cx="5924666" cy="13735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BDC2DF-A3AC-42B9-B620-E3422BB63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4" y="1167924"/>
            <a:ext cx="5292556" cy="52280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951A08-F5B2-442C-A09E-0CDFD2D2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04" y="2302536"/>
            <a:ext cx="5687678" cy="13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7294880" y="141944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76313" y="265678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4150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인구 </a:t>
            </a:r>
            <a:r>
              <a:rPr lang="en-US" altLang="ko-KR" sz="2200" dirty="0"/>
              <a:t>&amp;</a:t>
            </a:r>
            <a:r>
              <a:rPr lang="ko-KR" altLang="en-US" sz="2200" dirty="0"/>
              <a:t> </a:t>
            </a:r>
            <a:r>
              <a:rPr lang="en-US" altLang="ko-KR" sz="2200" dirty="0"/>
              <a:t>CCTV </a:t>
            </a:r>
            <a:r>
              <a:rPr lang="ko-KR" altLang="en-US" sz="2200" dirty="0"/>
              <a:t>와 범죄 상관 관계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60C5A-9691-4D25-A24C-71351BB40A0E}"/>
              </a:ext>
            </a:extLst>
          </p:cNvPr>
          <p:cNvSpPr txBox="1"/>
          <p:nvPr/>
        </p:nvSpPr>
        <p:spPr>
          <a:xfrm>
            <a:off x="1188881" y="35181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002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데이터</a:t>
            </a:r>
            <a:r>
              <a:rPr lang="ko-KR" altLang="en-US" sz="1200"/>
              <a:t> 분석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1A6461-3CE4-4B00-8D61-E44CCB0C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5" y="1174391"/>
            <a:ext cx="3368330" cy="4927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67E842-C330-40D3-BF64-9D34EF7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63" y="1174391"/>
            <a:ext cx="3394785" cy="33432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FA24EE-1E0C-4BC5-8A7D-A630A90C7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063" y="573619"/>
            <a:ext cx="3056404" cy="1943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1C8EBF-7CE3-42F9-ACB4-B10865CBE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398" y="3205700"/>
            <a:ext cx="4518212" cy="18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687123" y="1579140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128675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3915" y="4601637"/>
            <a:ext cx="581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와 범죄 </a:t>
            </a:r>
            <a:r>
              <a:rPr lang="ko-KR" altLang="en-US" sz="1200" dirty="0" err="1">
                <a:solidFill>
                  <a:schemeClr val="tx2"/>
                </a:solidFill>
              </a:rPr>
              <a:t>발생수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범죄 </a:t>
            </a:r>
            <a:r>
              <a:rPr lang="ko-KR" altLang="en-US" sz="1200" dirty="0" err="1">
                <a:solidFill>
                  <a:schemeClr val="tx2"/>
                </a:solidFill>
              </a:rPr>
              <a:t>검거수</a:t>
            </a:r>
            <a:r>
              <a:rPr lang="ko-KR" altLang="en-US" sz="1200" dirty="0">
                <a:solidFill>
                  <a:schemeClr val="tx2"/>
                </a:solidFill>
              </a:rPr>
              <a:t> 상관관계를 나타낸 그래프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200" dirty="0" err="1">
                <a:solidFill>
                  <a:schemeClr val="tx2"/>
                </a:solidFill>
              </a:rPr>
              <a:t>범죄발생수와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 err="1">
                <a:solidFill>
                  <a:schemeClr val="tx2"/>
                </a:solidFill>
              </a:rPr>
              <a:t>검거수</a:t>
            </a:r>
            <a:r>
              <a:rPr lang="ko-KR" altLang="en-US" sz="1200" dirty="0">
                <a:solidFill>
                  <a:schemeClr val="tx2"/>
                </a:solidFill>
              </a:rPr>
              <a:t> 비례관계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2"/>
              </a:solidFill>
            </a:endParaRPr>
          </a:p>
          <a:p>
            <a:pPr marL="228600" indent="-228600" algn="just">
              <a:buFont typeface="+mj-lt"/>
              <a:buAutoNum type="arabicPeriod" startAt="2"/>
            </a:pP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 err="1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의 수가 증가할 수록 범죄 검거수가 증가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4166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인구</a:t>
            </a:r>
            <a:r>
              <a:rPr lang="en-US" altLang="ko-KR" sz="2200" dirty="0"/>
              <a:t> &amp;</a:t>
            </a:r>
            <a:r>
              <a:rPr lang="ko-KR" altLang="en-US" sz="2200" dirty="0"/>
              <a:t> </a:t>
            </a:r>
            <a:r>
              <a:rPr lang="en-US" altLang="ko-KR" sz="2200" dirty="0"/>
              <a:t>CCTV </a:t>
            </a:r>
            <a:r>
              <a:rPr lang="ko-KR" altLang="en-US" sz="2200" dirty="0"/>
              <a:t>와 범죄 상관 관계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60C5A-9691-4D25-A24C-71351BB40A0E}"/>
              </a:ext>
            </a:extLst>
          </p:cNvPr>
          <p:cNvSpPr txBox="1"/>
          <p:nvPr/>
        </p:nvSpPr>
        <p:spPr>
          <a:xfrm>
            <a:off x="1188881" y="35181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002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데이터</a:t>
            </a:r>
            <a:r>
              <a:rPr lang="ko-KR" altLang="en-US" sz="1200"/>
              <a:t> 분석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F9C6C8-C6A3-4C31-B054-99F527977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8" y="1345941"/>
            <a:ext cx="5129323" cy="4829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DF5485-DC52-4BD6-A357-F957308A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4" y="1964768"/>
            <a:ext cx="5918848" cy="23279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4A15E0-00A3-4ED2-8ADA-0358DDEADD24}"/>
              </a:ext>
            </a:extLst>
          </p:cNvPr>
          <p:cNvSpPr/>
          <p:nvPr/>
        </p:nvSpPr>
        <p:spPr>
          <a:xfrm>
            <a:off x="7612380" y="2430780"/>
            <a:ext cx="28194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877C2-165F-4EA4-920E-3C496E474954}"/>
              </a:ext>
            </a:extLst>
          </p:cNvPr>
          <p:cNvSpPr/>
          <p:nvPr/>
        </p:nvSpPr>
        <p:spPr>
          <a:xfrm>
            <a:off x="7612380" y="2965372"/>
            <a:ext cx="28194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7F45CC-5E5C-4CD0-AEB8-A815E9F575CA}"/>
              </a:ext>
            </a:extLst>
          </p:cNvPr>
          <p:cNvSpPr/>
          <p:nvPr/>
        </p:nvSpPr>
        <p:spPr>
          <a:xfrm>
            <a:off x="6522090" y="2430780"/>
            <a:ext cx="412109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6435D5-98A0-491E-B97D-99EB3DA2FF02}"/>
              </a:ext>
            </a:extLst>
          </p:cNvPr>
          <p:cNvSpPr/>
          <p:nvPr/>
        </p:nvSpPr>
        <p:spPr>
          <a:xfrm>
            <a:off x="6522089" y="2935877"/>
            <a:ext cx="412109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7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27782" y="161353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128675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4219" y="3592550"/>
            <a:ext cx="58191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면적당 </a:t>
            </a:r>
            <a:r>
              <a:rPr lang="en-US" altLang="ko-KR" sz="1050" dirty="0" err="1">
                <a:solidFill>
                  <a:schemeClr val="tx2"/>
                </a:solidFill>
              </a:rPr>
              <a:t>cctv</a:t>
            </a:r>
            <a:r>
              <a:rPr lang="ko-KR" altLang="en-US" sz="1050" dirty="0">
                <a:solidFill>
                  <a:schemeClr val="tx2"/>
                </a:solidFill>
              </a:rPr>
              <a:t>비율 역시 범죄 검거율과 범죄 발생률에 높은 상관관계가 나타나지 않음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서울시 전체 구를 통합해서 파악을 하다 보니 상관관계가 잘 나타나지 않은 것으로 판단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따라서 조건에 해당하는 특정 구를 뽑아서 상관관계를 파악 요함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(ex) </a:t>
            </a:r>
            <a:r>
              <a:rPr lang="ko-KR" altLang="en-US" sz="1050" dirty="0">
                <a:solidFill>
                  <a:schemeClr val="tx2"/>
                </a:solidFill>
              </a:rPr>
              <a:t>면적당 </a:t>
            </a:r>
            <a:r>
              <a:rPr lang="en-US" altLang="ko-KR" sz="1050" dirty="0" err="1">
                <a:solidFill>
                  <a:schemeClr val="tx2"/>
                </a:solidFill>
              </a:rPr>
              <a:t>cctv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비율이 낮은 곳 </a:t>
            </a:r>
            <a:r>
              <a:rPr lang="en-US" altLang="ko-KR" sz="1050" dirty="0">
                <a:solidFill>
                  <a:schemeClr val="tx2"/>
                </a:solidFill>
              </a:rPr>
              <a:t>top 5 or 10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면적당 </a:t>
            </a:r>
            <a:r>
              <a:rPr lang="en-US" altLang="ko-KR" sz="2200" dirty="0"/>
              <a:t>CCTV</a:t>
            </a:r>
            <a:r>
              <a:rPr lang="ko-KR" altLang="en-US" sz="2200" dirty="0"/>
              <a:t>비율과 범죄 상관 관계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60C5A-9691-4D25-A24C-71351BB40A0E}"/>
              </a:ext>
            </a:extLst>
          </p:cNvPr>
          <p:cNvSpPr txBox="1"/>
          <p:nvPr/>
        </p:nvSpPr>
        <p:spPr>
          <a:xfrm>
            <a:off x="1188881" y="35181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002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데이터</a:t>
            </a:r>
            <a:r>
              <a:rPr lang="ko-KR" altLang="en-US" sz="1200"/>
              <a:t> 분석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1AD53F-B3D5-4383-B647-CA086F65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09" y="1994147"/>
            <a:ext cx="5652793" cy="13087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EDCF4C-67FF-43EB-8D82-70BC3B549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7" y="1151363"/>
            <a:ext cx="5300163" cy="5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분석 방법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D7C9-A886-49DF-9260-E2555CC3D80E}"/>
              </a:ext>
            </a:extLst>
          </p:cNvPr>
          <p:cNvSpPr txBox="1"/>
          <p:nvPr/>
        </p:nvSpPr>
        <p:spPr>
          <a:xfrm>
            <a:off x="5642725" y="2688587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회귀 분석</a:t>
            </a:r>
            <a:endParaRPr lang="en-US" altLang="ko-KR" sz="1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시계열 분석</a:t>
            </a:r>
            <a:endParaRPr lang="ko-KR" altLang="en-US" sz="1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user\Desktop\전체코드co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9" y="1142877"/>
            <a:ext cx="10863494" cy="36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5472" y="4925360"/>
            <a:ext cx="11384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CORR() </a:t>
            </a:r>
            <a:r>
              <a:rPr lang="ko-KR" altLang="en-US" sz="1400" dirty="0"/>
              <a:t>함수를 이용하여 서울시 전체 구 데이터의 변수들의 상관관계를 파악한 결과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r>
              <a:rPr lang="ko-KR" altLang="en-US" sz="1400" dirty="0"/>
              <a:t>면적당 </a:t>
            </a:r>
            <a:r>
              <a:rPr lang="en-US" altLang="ko-KR" sz="1400" dirty="0"/>
              <a:t>CCTV</a:t>
            </a:r>
            <a:r>
              <a:rPr lang="ko-KR" altLang="en-US" sz="1400" dirty="0"/>
              <a:t>비율과 범죄발생률의 상관관계는 </a:t>
            </a:r>
            <a:r>
              <a:rPr lang="en-US" altLang="ko-KR" sz="1400" dirty="0"/>
              <a:t>0.0965767</a:t>
            </a:r>
            <a:r>
              <a:rPr lang="ko-KR" altLang="en-US" sz="1400" dirty="0"/>
              <a:t>로 매우 낮은 상관관계를 보이고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just"/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4370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/>
              <a:t>CCTV</a:t>
            </a:r>
            <a:r>
              <a:rPr lang="ko-KR" altLang="en-US" sz="2200"/>
              <a:t>와 범죄 변수들의 상관 관계</a:t>
            </a:r>
            <a:endParaRPr lang="ko-KR" alt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07C9A-3363-49C0-AAA0-9312361ABBDC}"/>
              </a:ext>
            </a:extLst>
          </p:cNvPr>
          <p:cNvSpPr txBox="1"/>
          <p:nvPr/>
        </p:nvSpPr>
        <p:spPr>
          <a:xfrm>
            <a:off x="1188881" y="35181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003 </a:t>
            </a:r>
            <a:r>
              <a:rPr lang="ko-KR" altLang="en-US" sz="1200"/>
              <a:t>분석 방법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5711B-1D47-4155-82F0-72F56C6280D6}"/>
              </a:ext>
            </a:extLst>
          </p:cNvPr>
          <p:cNvSpPr/>
          <p:nvPr/>
        </p:nvSpPr>
        <p:spPr>
          <a:xfrm>
            <a:off x="8327571" y="4335255"/>
            <a:ext cx="733697" cy="2975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4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상위5구co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6" y="1142877"/>
            <a:ext cx="10881327" cy="36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4370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/>
              <a:t>CCTV</a:t>
            </a:r>
            <a:r>
              <a:rPr lang="ko-KR" altLang="en-US" sz="2200"/>
              <a:t>와 범죄 변수들의 상관 관계</a:t>
            </a:r>
            <a:endParaRPr lang="ko-KR" alt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07C9A-3363-49C0-AAA0-9312361ABBDC}"/>
              </a:ext>
            </a:extLst>
          </p:cNvPr>
          <p:cNvSpPr txBox="1"/>
          <p:nvPr/>
        </p:nvSpPr>
        <p:spPr>
          <a:xfrm>
            <a:off x="1188881" y="35181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003 </a:t>
            </a:r>
            <a:r>
              <a:rPr lang="ko-KR" altLang="en-US" sz="1200"/>
              <a:t>분석 방법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5472" y="4925360"/>
            <a:ext cx="11384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CORR() </a:t>
            </a:r>
            <a:r>
              <a:rPr lang="ko-KR" altLang="en-US" sz="1400" dirty="0"/>
              <a:t>함수를 이용하여 면적당 </a:t>
            </a:r>
            <a:r>
              <a:rPr lang="en-US" altLang="ko-KR" sz="1400" dirty="0"/>
              <a:t>CCTV</a:t>
            </a:r>
            <a:r>
              <a:rPr lang="ko-KR" altLang="en-US" sz="1400" dirty="0"/>
              <a:t>비율이 높은 상위 </a:t>
            </a:r>
            <a:r>
              <a:rPr lang="en-US" altLang="ko-KR" sz="1400" dirty="0"/>
              <a:t>5</a:t>
            </a:r>
            <a:r>
              <a:rPr lang="ko-KR" altLang="en-US" sz="1400" dirty="0"/>
              <a:t>구 데이터만 뽑아 변수들의 상관관계를 파악한 결과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r>
              <a:rPr lang="ko-KR" altLang="en-US" sz="1400" dirty="0"/>
              <a:t>면적당 </a:t>
            </a:r>
            <a:r>
              <a:rPr lang="en-US" altLang="ko-KR" sz="1400" dirty="0"/>
              <a:t>CCTV</a:t>
            </a:r>
            <a:r>
              <a:rPr lang="ko-KR" altLang="en-US" sz="1400" dirty="0"/>
              <a:t>비율과 범죄발생률의 상관관계는 </a:t>
            </a:r>
            <a:r>
              <a:rPr lang="en-US" altLang="ko-KR" sz="1400" dirty="0"/>
              <a:t>0.890503</a:t>
            </a:r>
            <a:r>
              <a:rPr lang="ko-KR" altLang="en-US" sz="1400" dirty="0"/>
              <a:t>으로 매우 높은 상관관계를 보이고 있다 </a:t>
            </a:r>
            <a:endParaRPr lang="en-US" altLang="ko-KR" sz="1400" dirty="0"/>
          </a:p>
          <a:p>
            <a:pPr algn="just"/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15711B-1D47-4155-82F0-72F56C6280D6}"/>
              </a:ext>
            </a:extLst>
          </p:cNvPr>
          <p:cNvSpPr/>
          <p:nvPr/>
        </p:nvSpPr>
        <p:spPr>
          <a:xfrm>
            <a:off x="8327571" y="4335255"/>
            <a:ext cx="733697" cy="2975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8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>
            <a:off x="6746240" y="1419444"/>
            <a:ext cx="0" cy="36416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05305" y="32162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41197" y="1639840"/>
            <a:ext cx="46921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2006</a:t>
            </a:r>
            <a:r>
              <a:rPr lang="ko-KR" altLang="en-US" sz="1600"/>
              <a:t>년 대체적으로 범죄 비율이 낮음</a:t>
            </a:r>
            <a:endParaRPr lang="en-US" altLang="ko-KR" sz="1600"/>
          </a:p>
          <a:p>
            <a:pPr algn="just"/>
            <a:endParaRPr lang="en-US" altLang="ko-KR" sz="1600"/>
          </a:p>
          <a:p>
            <a:pPr algn="just"/>
            <a:r>
              <a:rPr lang="en-US" altLang="ko-KR" sz="1600"/>
              <a:t>2006</a:t>
            </a:r>
            <a:r>
              <a:rPr lang="ko-KR" altLang="en-US" sz="1600"/>
              <a:t>년 </a:t>
            </a:r>
            <a:endParaRPr lang="en-US" altLang="ko-KR" sz="1600"/>
          </a:p>
          <a:p>
            <a:pPr algn="just"/>
            <a:r>
              <a:rPr lang="en-US" altLang="ko-KR" sz="1600"/>
              <a:t>CCTV</a:t>
            </a:r>
            <a:r>
              <a:rPr lang="ko-KR" altLang="en-US" sz="1600"/>
              <a:t>가 연쇄살인범 검거에 결정적 단서가 된 </a:t>
            </a:r>
            <a:endParaRPr lang="en-US" altLang="ko-KR" sz="1600"/>
          </a:p>
          <a:p>
            <a:pPr algn="just"/>
            <a:r>
              <a:rPr lang="en-US" altLang="ko-KR" sz="1600"/>
              <a:t>“</a:t>
            </a:r>
            <a:r>
              <a:rPr lang="ko-KR" altLang="en-US" sz="1600"/>
              <a:t>강호순 사건</a:t>
            </a:r>
            <a:r>
              <a:rPr lang="en-US" altLang="ko-KR" sz="1600"/>
              <a:t>”</a:t>
            </a:r>
            <a:r>
              <a:rPr lang="ko-KR" altLang="en-US" sz="1600"/>
              <a:t> 을 계기로 </a:t>
            </a:r>
            <a:r>
              <a:rPr lang="en-US" altLang="ko-KR" b="1"/>
              <a:t>CCTV </a:t>
            </a:r>
            <a:r>
              <a:rPr lang="ko-KR" altLang="en-US" b="1"/>
              <a:t>증설</a:t>
            </a:r>
            <a:endParaRPr lang="en-US" altLang="ko-KR" sz="1600" b="1"/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106234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범죄와 </a:t>
            </a:r>
            <a:r>
              <a:rPr lang="en-US" altLang="ko-KR" sz="2200" dirty="0"/>
              <a:t>CCTV</a:t>
            </a:r>
            <a:r>
              <a:rPr lang="ko-KR" altLang="en-US" sz="2200" dirty="0"/>
              <a:t> 수와의 상관 관계 </a:t>
            </a:r>
            <a:r>
              <a:rPr lang="en-US" altLang="ko-KR" sz="2200" dirty="0"/>
              <a:t>– </a:t>
            </a:r>
          </a:p>
          <a:p>
            <a:r>
              <a:rPr lang="ko-KR" altLang="en-US" sz="1600" dirty="0"/>
              <a:t>면적당 </a:t>
            </a:r>
            <a:r>
              <a:rPr lang="en-US" altLang="ko-KR" sz="1600" dirty="0"/>
              <a:t>CCTV</a:t>
            </a:r>
            <a:r>
              <a:rPr lang="ko-KR" altLang="en-US" sz="1600" dirty="0"/>
              <a:t>비율이 높은 상위 </a:t>
            </a:r>
            <a:r>
              <a:rPr lang="en-US" altLang="ko-KR" sz="1600"/>
              <a:t>5</a:t>
            </a:r>
            <a:r>
              <a:rPr lang="ko-KR" altLang="en-US" sz="1600"/>
              <a:t>구</a:t>
            </a:r>
            <a:r>
              <a:rPr lang="en-US" altLang="ko-KR" sz="1600"/>
              <a:t>(</a:t>
            </a:r>
            <a:r>
              <a:rPr lang="ko-KR" altLang="en-US" sz="1600" b="1">
                <a:solidFill>
                  <a:schemeClr val="tx2"/>
                </a:solidFill>
              </a:rPr>
              <a:t>양천구</a:t>
            </a:r>
            <a:r>
              <a:rPr lang="en-US" altLang="ko-KR" sz="1600" b="1">
                <a:solidFill>
                  <a:schemeClr val="tx2"/>
                </a:solidFill>
              </a:rPr>
              <a:t>,</a:t>
            </a:r>
            <a:r>
              <a:rPr lang="ko-KR" altLang="en-US" sz="1600" b="1">
                <a:solidFill>
                  <a:schemeClr val="tx2"/>
                </a:solidFill>
              </a:rPr>
              <a:t>동대문구</a:t>
            </a:r>
            <a:r>
              <a:rPr lang="en-US" altLang="ko-KR" sz="1600" b="1">
                <a:solidFill>
                  <a:schemeClr val="tx2"/>
                </a:solidFill>
              </a:rPr>
              <a:t>,</a:t>
            </a:r>
            <a:r>
              <a:rPr lang="ko-KR" altLang="en-US" sz="1600" b="1">
                <a:solidFill>
                  <a:schemeClr val="tx2"/>
                </a:solidFill>
              </a:rPr>
              <a:t>용산구</a:t>
            </a:r>
            <a:r>
              <a:rPr lang="en-US" altLang="ko-KR" sz="1600" b="1">
                <a:solidFill>
                  <a:schemeClr val="tx2"/>
                </a:solidFill>
              </a:rPr>
              <a:t>,</a:t>
            </a:r>
            <a:r>
              <a:rPr lang="ko-KR" altLang="en-US" sz="1600" b="1">
                <a:solidFill>
                  <a:schemeClr val="tx2"/>
                </a:solidFill>
              </a:rPr>
              <a:t>구로구</a:t>
            </a:r>
            <a:r>
              <a:rPr lang="en-US" altLang="ko-KR" sz="1600" b="1">
                <a:solidFill>
                  <a:schemeClr val="tx2"/>
                </a:solidFill>
              </a:rPr>
              <a:t>, </a:t>
            </a:r>
            <a:r>
              <a:rPr lang="ko-KR" altLang="en-US" sz="1600" b="1">
                <a:solidFill>
                  <a:schemeClr val="tx2"/>
                </a:solidFill>
              </a:rPr>
              <a:t>금천구</a:t>
            </a:r>
            <a:r>
              <a:rPr lang="en-US" altLang="ko-KR" sz="1600"/>
              <a:t>)</a:t>
            </a:r>
            <a:r>
              <a:rPr lang="ko-KR" altLang="en-US" sz="1600"/>
              <a:t>의 </a:t>
            </a:r>
            <a:r>
              <a:rPr lang="en-US" altLang="ko-KR" sz="1600"/>
              <a:t> </a:t>
            </a:r>
            <a:r>
              <a:rPr lang="ko-KR" altLang="en-US" sz="1600" dirty="0"/>
              <a:t>연도별 범죄발생률을 그래프로 표현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CCC36-BCCE-4332-BE44-8A6374C64106}"/>
              </a:ext>
            </a:extLst>
          </p:cNvPr>
          <p:cNvSpPr txBox="1"/>
          <p:nvPr/>
        </p:nvSpPr>
        <p:spPr>
          <a:xfrm>
            <a:off x="1188881" y="35181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003 </a:t>
            </a:r>
            <a:r>
              <a:rPr lang="ko-KR" altLang="en-US" sz="1200"/>
              <a:t>분석 방법</a:t>
            </a:r>
            <a:endParaRPr lang="ko-KR" altLang="en-US" sz="1200" dirty="0"/>
          </a:p>
        </p:txBody>
      </p:sp>
      <p:pic>
        <p:nvPicPr>
          <p:cNvPr id="1027" name="Picture 3" descr="C:\Users\user\Desktop\캡쳐\양천구 연도별 범죄율 그래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4" y="3163155"/>
            <a:ext cx="2760260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캡쳐\용산구 연도별 범죄율 그래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0" y="4803576"/>
            <a:ext cx="2760260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캡쳐\구로구 연도별 범죄율 그래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6" y="1577179"/>
            <a:ext cx="2760260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캡쳐\금천구 연도별 범죄율 그래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4" y="1612870"/>
            <a:ext cx="2760260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캡쳐\동대문구 연도별 범죄율 그래프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6" y="3219081"/>
            <a:ext cx="2760260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Desktop\캡쳐\구로구 연도별 범죄율 그래프 코드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35" y="3918048"/>
            <a:ext cx="3732526" cy="20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2996" y="2911304"/>
            <a:ext cx="103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구로구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0001" y="2911304"/>
            <a:ext cx="103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금천구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0001" y="4495799"/>
            <a:ext cx="103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양천구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12995" y="4496650"/>
            <a:ext cx="103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동대문구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12994" y="6166643"/>
            <a:ext cx="103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용산구</a:t>
            </a:r>
          </a:p>
        </p:txBody>
      </p:sp>
    </p:spTree>
    <p:extLst>
      <p:ext uri="{BB962C8B-B14F-4D97-AF65-F5344CB8AC3E}">
        <p14:creationId xmlns:p14="http://schemas.microsoft.com/office/powerpoint/2010/main" val="138019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746240" y="1419444"/>
            <a:ext cx="0" cy="51938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2081" y="132048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62087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범죄와 </a:t>
            </a:r>
            <a:r>
              <a:rPr lang="en-US" altLang="ko-KR" sz="2200" dirty="0"/>
              <a:t>CCTV</a:t>
            </a:r>
            <a:r>
              <a:rPr lang="ko-KR" altLang="en-US" sz="2200" dirty="0"/>
              <a:t> 수와의 상관 관계 </a:t>
            </a:r>
            <a:r>
              <a:rPr lang="en-US" altLang="ko-KR" sz="2200" dirty="0"/>
              <a:t>– </a:t>
            </a:r>
          </a:p>
          <a:p>
            <a:r>
              <a:rPr lang="ko-KR" altLang="en-US" sz="1600" dirty="0"/>
              <a:t>면적당 </a:t>
            </a:r>
            <a:r>
              <a:rPr lang="en-US" altLang="ko-KR" sz="1600" dirty="0"/>
              <a:t>CCTV</a:t>
            </a:r>
            <a:r>
              <a:rPr lang="ko-KR" altLang="en-US" sz="1600" dirty="0"/>
              <a:t>비율이 높은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구의 범죄발생률 예측 값과 실제 값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CCC36-BCCE-4332-BE44-8A6374C64106}"/>
              </a:ext>
            </a:extLst>
          </p:cNvPr>
          <p:cNvSpPr txBox="1"/>
          <p:nvPr/>
        </p:nvSpPr>
        <p:spPr>
          <a:xfrm>
            <a:off x="1188881" y="35181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003 </a:t>
            </a:r>
            <a:r>
              <a:rPr lang="ko-KR" altLang="en-US" sz="1200"/>
              <a:t>분석 방법</a:t>
            </a:r>
            <a:endParaRPr lang="ko-KR" altLang="en-US" sz="1200" dirty="0"/>
          </a:p>
        </p:txBody>
      </p:sp>
      <p:pic>
        <p:nvPicPr>
          <p:cNvPr id="2050" name="Picture 2" descr="C:\Users\user\Desktop\캡쳐\구로구 2016,2017년도 범죄발생률 시계열분석 예측값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03" y="1814489"/>
            <a:ext cx="1986525" cy="15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캡쳐\금천구 2016,2017년도 범죄발생률 시계열분석 예측값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73" y="1814489"/>
            <a:ext cx="2012644" cy="14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캡쳐\동대문구 2016,2017년도 범죄발생률 시계열분석 예측값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32" y="3489585"/>
            <a:ext cx="2033265" cy="13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캡쳐\양천구 2016,2017년도 범죄발생률 시계열분석 예측값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66" y="3489584"/>
            <a:ext cx="1979651" cy="13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캡쳐\용산구 2016,2017년도 범죄발생률 시계열분석 예측값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03" y="5121686"/>
            <a:ext cx="2019519" cy="14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시계열분석정확도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2" y="1612871"/>
            <a:ext cx="6433826" cy="18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620000" y="3221601"/>
            <a:ext cx="7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구로구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76238" y="3221600"/>
            <a:ext cx="7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금천구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38649" y="4802625"/>
            <a:ext cx="7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양천구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9998" y="4806947"/>
            <a:ext cx="92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동대문구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0" y="6581034"/>
            <a:ext cx="7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용산구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FEB3D-FC04-4A15-972C-1D5AEEDBE7C7}"/>
              </a:ext>
            </a:extLst>
          </p:cNvPr>
          <p:cNvSpPr txBox="1"/>
          <p:nvPr/>
        </p:nvSpPr>
        <p:spPr>
          <a:xfrm>
            <a:off x="279618" y="3792421"/>
            <a:ext cx="60319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highlight>
                  <a:srgbClr val="FFFF00"/>
                </a:highlight>
              </a:rPr>
              <a:t>범죄 발생률 </a:t>
            </a:r>
            <a:r>
              <a:rPr lang="en-US" altLang="ko-KR" sz="2000" b="1" dirty="0">
                <a:highlight>
                  <a:srgbClr val="FFFF00"/>
                </a:highlight>
              </a:rPr>
              <a:t>= (5</a:t>
            </a:r>
            <a:r>
              <a:rPr lang="ko-KR" altLang="en-US" sz="2000" b="1" dirty="0">
                <a:highlight>
                  <a:srgbClr val="FFFF00"/>
                </a:highlight>
              </a:rPr>
              <a:t>대 범죄 발생 건수</a:t>
            </a:r>
            <a:r>
              <a:rPr lang="en-US" altLang="ko-KR" sz="2000" b="1" dirty="0">
                <a:highlight>
                  <a:srgbClr val="FFFF00"/>
                </a:highlight>
              </a:rPr>
              <a:t>) / </a:t>
            </a:r>
            <a:r>
              <a:rPr lang="ko-KR" altLang="en-US" sz="2000" b="1" dirty="0">
                <a:highlight>
                  <a:srgbClr val="FFFF00"/>
                </a:highlight>
              </a:rPr>
              <a:t>인구수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algn="ctr"/>
            <a:endParaRPr lang="en-US" altLang="ko-KR" sz="2000" b="1" dirty="0">
              <a:highlight>
                <a:srgbClr val="FFFF00"/>
              </a:highlight>
            </a:endParaRPr>
          </a:p>
          <a:p>
            <a:pPr algn="ctr"/>
            <a:endParaRPr lang="en-US" altLang="ko-KR" sz="200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2000" b="1" dirty="0"/>
              <a:t>시계열 예측으로 </a:t>
            </a:r>
            <a:r>
              <a:rPr lang="en-US" altLang="ko-KR" sz="2000" b="1" dirty="0"/>
              <a:t>16</a:t>
            </a:r>
            <a:r>
              <a:rPr lang="ko-KR" altLang="en-US" sz="2000" b="1" dirty="0"/>
              <a:t>년도 범죄 발생률 예측 결과</a:t>
            </a:r>
            <a:endParaRPr lang="en-US" altLang="ko-KR" sz="20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2000" b="1" dirty="0"/>
              <a:t>실제 </a:t>
            </a:r>
            <a:r>
              <a:rPr lang="en-US" altLang="ko-KR" sz="2000" b="1" dirty="0"/>
              <a:t>16</a:t>
            </a:r>
            <a:r>
              <a:rPr lang="ko-KR" altLang="en-US" sz="2000" b="1" dirty="0"/>
              <a:t>년도 범죄 발생률과 비교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b="1" u="sng" dirty="0">
                <a:sym typeface="Wingdings" panose="05000000000000000000" pitchFamily="2" charset="2"/>
              </a:rPr>
              <a:t>대체적으로 정확도가 </a:t>
            </a:r>
            <a:r>
              <a:rPr lang="en-US" altLang="ko-KR" b="1" u="sng" dirty="0">
                <a:sym typeface="Wingdings" panose="05000000000000000000" pitchFamily="2" charset="2"/>
              </a:rPr>
              <a:t>75%</a:t>
            </a:r>
            <a:r>
              <a:rPr lang="ko-KR" altLang="en-US" b="1" u="sng" dirty="0">
                <a:sym typeface="Wingdings" panose="05000000000000000000" pitchFamily="2" charset="2"/>
              </a:rPr>
              <a:t>이상으로 신뢰할 수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03655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결론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C2345-B719-47A4-9D4A-2851EFA4366F}"/>
              </a:ext>
            </a:extLst>
          </p:cNvPr>
          <p:cNvSpPr txBox="1"/>
          <p:nvPr/>
        </p:nvSpPr>
        <p:spPr>
          <a:xfrm>
            <a:off x="5266805" y="295719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</a:t>
            </a:r>
            <a:endParaRPr lang="ko-KR" altLang="en-US" sz="1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14441"/>
            <a:chOff x="212651" y="3206557"/>
            <a:chExt cx="10613543" cy="1014441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목표 및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회귀 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시계열 분석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2044470" cy="369332"/>
              <a:chOff x="212651" y="3255887"/>
              <a:chExt cx="2044470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>
                    <a:solidFill>
                      <a:schemeClr val="bg1"/>
                    </a:solidFill>
                  </a:rPr>
                  <a:t>프로젝트 목표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877758" cy="369332"/>
              <a:chOff x="2356877" y="3206557"/>
              <a:chExt cx="187775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>
                    <a:solidFill>
                      <a:schemeClr val="bg1"/>
                    </a:solidFill>
                  </a:rPr>
                  <a:t>데이터  분석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21278" cy="369332"/>
              <a:chOff x="4952427" y="3207822"/>
              <a:chExt cx="1621278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>
                    <a:solidFill>
                      <a:schemeClr val="bg1"/>
                    </a:solidFill>
                  </a:rPr>
                  <a:t>분석 방법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153201" cy="369332"/>
              <a:chOff x="6956206" y="3236652"/>
              <a:chExt cx="1153201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>
                    <a:solidFill>
                      <a:schemeClr val="bg1"/>
                    </a:solidFill>
                  </a:rPr>
                  <a:t>결론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상관관계</a:t>
              </a:r>
              <a:endParaRPr lang="en-US" altLang="ko-KR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의미</a:t>
              </a:r>
              <a:endParaRPr lang="en-US" altLang="ko-KR" sz="1400" spc="-15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CCTV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설치 개수 예측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285655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제안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CCC36-BCCE-4332-BE44-8A6374C64106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004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  <p:pic>
        <p:nvPicPr>
          <p:cNvPr id="2" name="Picture 2" descr="C:\Users\user\Desktop\선형추세방정식 수업시간 설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3" y="1262852"/>
            <a:ext cx="10225111" cy="43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64945" y="5937047"/>
            <a:ext cx="443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수업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week 10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39p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11D382-3267-46A2-AA0B-74CBF4DFF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7" y="2068484"/>
            <a:ext cx="6121337" cy="3429297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746240" y="1419444"/>
            <a:ext cx="0" cy="51938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2081" y="132048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581361"/>
            <a:ext cx="7194598" cy="81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spc="-150" dirty="0">
                <a:solidFill>
                  <a:srgbClr val="3A3838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 dirty="0">
                <a:solidFill>
                  <a:srgbClr val="3A3838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 </a:t>
            </a:r>
            <a:r>
              <a:rPr lang="en-US" altLang="ko-KR" sz="2200" dirty="0"/>
              <a:t>– </a:t>
            </a:r>
          </a:p>
          <a:p>
            <a:r>
              <a:rPr lang="ko-KR" altLang="en-US" sz="1600" dirty="0"/>
              <a:t>면적당 </a:t>
            </a:r>
            <a:r>
              <a:rPr lang="en-US" altLang="ko-KR" sz="1600" dirty="0"/>
              <a:t>CCTV</a:t>
            </a:r>
            <a:r>
              <a:rPr lang="ko-KR" altLang="en-US" sz="1600" dirty="0"/>
              <a:t>비율이 높은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구의  면적당 </a:t>
            </a:r>
            <a:r>
              <a:rPr lang="en-US" altLang="ko-KR" sz="1600" dirty="0"/>
              <a:t>CCTV</a:t>
            </a:r>
            <a:r>
              <a:rPr lang="ko-KR" altLang="en-US" sz="1600" dirty="0"/>
              <a:t>비율과 </a:t>
            </a:r>
            <a:r>
              <a:rPr lang="en-US" altLang="ko-KR" sz="1600" dirty="0"/>
              <a:t> </a:t>
            </a:r>
            <a:r>
              <a:rPr lang="ko-KR" altLang="en-US" sz="1600" dirty="0"/>
              <a:t>범죄발생률을 회귀분석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29924" y="3825408"/>
            <a:ext cx="52920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면적당 </a:t>
            </a:r>
            <a:r>
              <a:rPr lang="en-US" altLang="ko-KR" sz="1050" dirty="0"/>
              <a:t>CCTV</a:t>
            </a:r>
            <a:r>
              <a:rPr lang="ko-KR" altLang="en-US" sz="1050" dirty="0"/>
              <a:t> 비율이 높은 상위 </a:t>
            </a:r>
            <a:r>
              <a:rPr lang="en-US" altLang="ko-KR" sz="1050" dirty="0"/>
              <a:t>5</a:t>
            </a:r>
            <a:r>
              <a:rPr lang="ko-KR" altLang="en-US" sz="1050" dirty="0"/>
              <a:t>구의 면적당 </a:t>
            </a:r>
            <a:r>
              <a:rPr lang="en-US" altLang="ko-KR" sz="1050" dirty="0"/>
              <a:t>CCTV</a:t>
            </a:r>
            <a:r>
              <a:rPr lang="ko-KR" altLang="en-US" sz="1050" dirty="0"/>
              <a:t>비율 범죄발생률과 </a:t>
            </a:r>
            <a:endParaRPr lang="en-US" altLang="ko-KR" sz="1050" dirty="0"/>
          </a:p>
          <a:p>
            <a:pPr algn="just"/>
            <a:r>
              <a:rPr lang="ko-KR" altLang="en-US" sz="1050" dirty="0"/>
              <a:t>강한 음의 상관관계가 있다고 파악되었다</a:t>
            </a:r>
            <a:r>
              <a:rPr lang="en-US" altLang="ko-KR" sz="1050" dirty="0"/>
              <a:t>. </a:t>
            </a:r>
            <a:r>
              <a:rPr lang="ko-KR" altLang="en-US" sz="1050" dirty="0"/>
              <a:t>그래서 두 변수로 회귀분석을 해 보았다 </a:t>
            </a:r>
            <a:endParaRPr lang="en-US" altLang="ko-KR" sz="1050" dirty="0"/>
          </a:p>
          <a:p>
            <a:pPr algn="just"/>
            <a:r>
              <a:rPr lang="ko-KR" altLang="en-US" sz="1050" dirty="0"/>
              <a:t>그 결과</a:t>
            </a:r>
            <a:r>
              <a:rPr lang="en-US" altLang="ko-KR" sz="1050" dirty="0"/>
              <a:t>, p</a:t>
            </a:r>
            <a:r>
              <a:rPr lang="ko-KR" altLang="en-US" sz="1050" dirty="0"/>
              <a:t>값이 </a:t>
            </a:r>
            <a:r>
              <a:rPr lang="en-US" altLang="ko-KR" sz="1050" dirty="0"/>
              <a:t>0.043</a:t>
            </a:r>
            <a:r>
              <a:rPr lang="ko-KR" altLang="en-US" sz="1050" dirty="0"/>
              <a:t>이 나와서 </a:t>
            </a:r>
            <a:r>
              <a:rPr lang="en-US" altLang="ko-KR" sz="1050" dirty="0"/>
              <a:t>95% </a:t>
            </a:r>
            <a:r>
              <a:rPr lang="ko-KR" altLang="en-US" sz="1050" dirty="0"/>
              <a:t>신뢰수준으로 판단했을 때 타당한 것으로 보인다</a:t>
            </a:r>
            <a:endParaRPr lang="en-US" altLang="ko-KR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B0A398-8994-4E7A-8E8B-344D32492E2D}"/>
              </a:ext>
            </a:extLst>
          </p:cNvPr>
          <p:cNvSpPr/>
          <p:nvPr/>
        </p:nvSpPr>
        <p:spPr>
          <a:xfrm>
            <a:off x="265814" y="4408227"/>
            <a:ext cx="6121338" cy="204716"/>
          </a:xfrm>
          <a:prstGeom prst="rect">
            <a:avLst/>
          </a:prstGeom>
          <a:solidFill>
            <a:srgbClr val="ED636D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881" y="4408227"/>
            <a:ext cx="1030444" cy="2047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B0A398-8994-4E7A-8E8B-344D32492E2D}"/>
              </a:ext>
            </a:extLst>
          </p:cNvPr>
          <p:cNvSpPr/>
          <p:nvPr/>
        </p:nvSpPr>
        <p:spPr>
          <a:xfrm>
            <a:off x="265814" y="4203511"/>
            <a:ext cx="6121338" cy="204716"/>
          </a:xfrm>
          <a:prstGeom prst="rect">
            <a:avLst/>
          </a:prstGeom>
          <a:solidFill>
            <a:srgbClr val="ED636D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8881" y="4203511"/>
            <a:ext cx="1030444" cy="2047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CCC36-BCCE-4332-BE44-8A6374C64106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004 </a:t>
            </a:r>
            <a:r>
              <a:rPr lang="ko-KR" altLang="en-US" sz="1200" spc="-150" dirty="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38F01-2930-4E5A-918D-B7C24773B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80" y="1899683"/>
            <a:ext cx="4439851" cy="1181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545AFF-1246-4E59-8720-195CCC8DCAE9}"/>
              </a:ext>
            </a:extLst>
          </p:cNvPr>
          <p:cNvSpPr txBox="1"/>
          <p:nvPr/>
        </p:nvSpPr>
        <p:spPr>
          <a:xfrm>
            <a:off x="155461" y="6136238"/>
            <a:ext cx="62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Y(</a:t>
            </a:r>
            <a:r>
              <a:rPr lang="ko-KR" altLang="en-US" b="1" dirty="0">
                <a:highlight>
                  <a:srgbClr val="FFFF00"/>
                </a:highlight>
              </a:rPr>
              <a:t>면적당 </a:t>
            </a:r>
            <a:r>
              <a:rPr lang="en-US" altLang="ko-KR" b="1" dirty="0" err="1">
                <a:highlight>
                  <a:srgbClr val="FFFF00"/>
                </a:highlight>
              </a:rPr>
              <a:t>cctv</a:t>
            </a:r>
            <a:r>
              <a:rPr lang="en-US" altLang="ko-KR" b="1" dirty="0">
                <a:highlight>
                  <a:srgbClr val="FFFF00"/>
                </a:highlight>
              </a:rPr>
              <a:t> </a:t>
            </a:r>
            <a:r>
              <a:rPr lang="ko-KR" altLang="en-US" b="1" dirty="0">
                <a:highlight>
                  <a:srgbClr val="FFFF00"/>
                </a:highlight>
              </a:rPr>
              <a:t>비율</a:t>
            </a:r>
            <a:r>
              <a:rPr lang="en-US" altLang="ko-KR" b="1" dirty="0">
                <a:highlight>
                  <a:srgbClr val="FFFF00"/>
                </a:highlight>
              </a:rPr>
              <a:t>) = -6206.0394*x(</a:t>
            </a:r>
            <a:r>
              <a:rPr lang="ko-KR" altLang="en-US" b="1" dirty="0">
                <a:highlight>
                  <a:srgbClr val="FFFF00"/>
                </a:highlight>
              </a:rPr>
              <a:t>범죄발생률</a:t>
            </a:r>
            <a:r>
              <a:rPr lang="en-US" altLang="ko-KR" b="1" dirty="0">
                <a:highlight>
                  <a:srgbClr val="FFFF00"/>
                </a:highlight>
              </a:rPr>
              <a:t>)+167.6709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4CD5004-9306-402E-BDEF-ED71FEFC6071}"/>
              </a:ext>
            </a:extLst>
          </p:cNvPr>
          <p:cNvCxnSpPr>
            <a:stCxn id="15" idx="3"/>
          </p:cNvCxnSpPr>
          <p:nvPr/>
        </p:nvCxnSpPr>
        <p:spPr>
          <a:xfrm flipH="1">
            <a:off x="6387144" y="4305869"/>
            <a:ext cx="8" cy="1981141"/>
          </a:xfrm>
          <a:prstGeom prst="bentConnector4">
            <a:avLst>
              <a:gd name="adj1" fmla="val -2857500000"/>
              <a:gd name="adj2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0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user\Desktop\캡쳐본\26.cctv 제안 전체코드(설명추가).png">
            <a:extLst>
              <a:ext uri="{FF2B5EF4-FFF2-40B4-BE49-F238E27FC236}">
                <a16:creationId xmlns:a16="http://schemas.microsoft.com/office/drawing/2014/main" id="{ABEA2B8A-77F4-45BA-ACA3-59B4DD20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77" y="2003229"/>
            <a:ext cx="5388224" cy="32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6691649" y="141944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91006" y="131382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쳐본\26.cctv 제안 전체코드(설명추가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77" y="2003228"/>
            <a:ext cx="5388218" cy="32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5518ED-283E-4811-85F9-50B89144BDD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E910EF-8F42-4A41-AD62-EF3ACB9204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86828-7B54-410B-817D-E4E3BAEB24B7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03682-7BE4-4EA6-B1E1-C0ECA684F367}"/>
              </a:ext>
            </a:extLst>
          </p:cNvPr>
          <p:cNvSpPr txBox="1"/>
          <p:nvPr/>
        </p:nvSpPr>
        <p:spPr>
          <a:xfrm>
            <a:off x="1188881" y="581361"/>
            <a:ext cx="285655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27360-B29A-4E47-91E6-A3541FF3F417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004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  <p:pic>
        <p:nvPicPr>
          <p:cNvPr id="14" name="Picture 2" descr="C:\Users\user\Desktop\캡쳐본\20.구별 면적당cctv비율 방정식대입값(y=-6206.0394x+167.6709y.rename(columns='범죄발생률'.png">
            <a:extLst>
              <a:ext uri="{FF2B5EF4-FFF2-40B4-BE49-F238E27FC236}">
                <a16:creationId xmlns:a16="http://schemas.microsoft.com/office/drawing/2014/main" id="{5C0350ED-9EFA-4141-8C41-33979493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3949912"/>
            <a:ext cx="3271769" cy="28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user\Desktop\캡쳐본\19.구별 면적당 cctv비율(Actual_Value=CCTV_Seoul[['구별','면적당cctv비율']]Actual_Value=Actual_Value.set_index('구별'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5" y="3949912"/>
            <a:ext cx="3300170" cy="28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user\Desktop\캡쳐본\18.구별 범죄발생률(x=CCTV_Seoul[['구별','범죄발생률']],x=x.set_index('구별')).png">
            <a:extLst>
              <a:ext uri="{FF2B5EF4-FFF2-40B4-BE49-F238E27FC236}">
                <a16:creationId xmlns:a16="http://schemas.microsoft.com/office/drawing/2014/main" id="{810C5DB1-AA32-4D6F-87F0-40BA449C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40" y="1181860"/>
            <a:ext cx="3356518" cy="25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0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user\Desktop\캡쳐본\26.cctv 제안 전체코드(설명추가).png">
            <a:extLst>
              <a:ext uri="{FF2B5EF4-FFF2-40B4-BE49-F238E27FC236}">
                <a16:creationId xmlns:a16="http://schemas.microsoft.com/office/drawing/2014/main" id="{ABEA2B8A-77F4-45BA-ACA3-59B4DD20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77" y="2003229"/>
            <a:ext cx="5388224" cy="32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6691649" y="141944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91006" y="131382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쳐본\26.cctv 제안 전체코드(설명추가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77" y="2003228"/>
            <a:ext cx="5388218" cy="32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5518ED-283E-4811-85F9-50B89144BDD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E910EF-8F42-4A41-AD62-EF3ACB9204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86828-7B54-410B-817D-E4E3BAEB24B7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03682-7BE4-4EA6-B1E1-C0ECA684F367}"/>
              </a:ext>
            </a:extLst>
          </p:cNvPr>
          <p:cNvSpPr txBox="1"/>
          <p:nvPr/>
        </p:nvSpPr>
        <p:spPr>
          <a:xfrm>
            <a:off x="1188881" y="581361"/>
            <a:ext cx="285655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</a:t>
            </a:r>
            <a:endParaRPr lang="ko-KR" altLang="en-US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27360-B29A-4E47-91E6-A3541FF3F417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004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  <p:pic>
        <p:nvPicPr>
          <p:cNvPr id="19" name="Picture 3" descr="C:\Users\user\Desktop\캡쳐본\21.구별 면적당cctv 비율 잔차(residual=Actual_Value-yresidual.rename(columns={'면적당cctv비율.png">
            <a:extLst>
              <a:ext uri="{FF2B5EF4-FFF2-40B4-BE49-F238E27FC236}">
                <a16:creationId xmlns:a16="http://schemas.microsoft.com/office/drawing/2014/main" id="{77FBDCEA-6DA0-4E27-B932-508ACA7B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9" y="1764013"/>
            <a:ext cx="3847436" cy="332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9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8699" y="1612871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42077" y="1028096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26" name="Picture 2" descr="C:\Users\user\Desktop\캡쳐본\26.cctv 제안 전체코드(설명추가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4" y="1674740"/>
            <a:ext cx="7142610" cy="427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캡쳐본\22.잔차가 적은 동대문구 금천구 범죄발생률(x_proposal=x.loc[['동대문구','금천구']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9" y="1658355"/>
            <a:ext cx="3075429" cy="130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캡쳐본\23.잔차가 적은 동대문구 금천구 범죄발생률-0.001(x_proposal=x_proposal-0.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9" y="3021132"/>
            <a:ext cx="3068036" cy="12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캡쳐본\24.잔차가 적은 동대문구,금천구의 범죄발생률-0.001의 cctv 제안값(y_proposal=-6206.0394x_proposal+167.67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2" y="4347371"/>
            <a:ext cx="3100806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E6920C-98B5-4E28-AD65-AABB4F1850F1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352A42-9D91-4926-95DD-0613918A7434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A1B7A-C854-49DA-9F27-E04E3CFE132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13944-8E3F-45FA-A077-A4F26887B582}"/>
              </a:ext>
            </a:extLst>
          </p:cNvPr>
          <p:cNvSpPr txBox="1"/>
          <p:nvPr/>
        </p:nvSpPr>
        <p:spPr>
          <a:xfrm>
            <a:off x="1188881" y="581361"/>
            <a:ext cx="285655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</a:t>
            </a:r>
            <a:endParaRPr lang="ko-KR" altLang="en-US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7BBB4-7E99-43F0-B897-FA6A4D8E97A1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004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480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045432" y="179019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21168" y="132048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26" name="Picture 2" descr="C:\Users\user\Desktop\캡쳐본\26.cctv 제안 전체코드(설명추가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74" y="1905259"/>
            <a:ext cx="6978544" cy="41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캡쳐본\27.잔차가 적은 동대문구 금천구의 면적(y=CCTV_Seoul.loc[['동대문구','금천구'],['면적']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9" y="1409163"/>
            <a:ext cx="3233104" cy="8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캡쳐본\28.잔차가 적은 동대문구 금천구의 총 CCTV 수 제안(cctv_proposal=y_proposal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9" y="2777054"/>
            <a:ext cx="3233101" cy="9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캡쳐본\29.잔차가 적은 동대문구 금천구의 추가적으로 설치해야 할 CCTV 수 제안(preexistence_cctv=CCTV_Seoul.loc[['동대문구','금천구'],['CCTV']]CCTV_proposal=cctv_proposal-preexistence_cc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1" y="5694649"/>
            <a:ext cx="3320819" cy="84010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D74DDB-C1EA-4766-A581-35C2347902C5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839A6E-8B02-4223-98CC-252137A09CB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6D93F-07A8-4CC1-A443-49A06E7A063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7AE7D-FCEC-42B8-BCD3-8323DF74D0BF}"/>
              </a:ext>
            </a:extLst>
          </p:cNvPr>
          <p:cNvSpPr txBox="1"/>
          <p:nvPr/>
        </p:nvSpPr>
        <p:spPr>
          <a:xfrm>
            <a:off x="1188881" y="581361"/>
            <a:ext cx="285655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CCTV </a:t>
            </a:r>
            <a:r>
              <a:rPr lang="ko-KR" altLang="en-US" sz="2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설치 개수 예측</a:t>
            </a:r>
            <a:endParaRPr lang="ko-KR" altLang="en-US" sz="240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71CBA-B170-4284-A30F-E52611E2766D}"/>
              </a:ext>
            </a:extLst>
          </p:cNvPr>
          <p:cNvSpPr txBox="1"/>
          <p:nvPr/>
        </p:nvSpPr>
        <p:spPr>
          <a:xfrm>
            <a:off x="1188881" y="35181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004 </a:t>
            </a:r>
            <a:r>
              <a:rPr lang="ko-KR" altLang="en-US" sz="1200" spc="-150">
                <a:solidFill>
                  <a:schemeClr val="tx2"/>
                </a:solidFill>
                <a:latin typeface="+mn-ea"/>
              </a:rPr>
              <a:t>결론</a:t>
            </a:r>
          </a:p>
          <a:p>
            <a:endParaRPr lang="ko-KR" altLang="en-US" sz="12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934B176-67B5-42A1-B425-1C62FDEF5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4" y="4235852"/>
            <a:ext cx="3233097" cy="9066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718E47-5D42-4647-968B-6139B0E1CAAC}"/>
              </a:ext>
            </a:extLst>
          </p:cNvPr>
          <p:cNvCxnSpPr>
            <a:cxnSpLocks/>
          </p:cNvCxnSpPr>
          <p:nvPr/>
        </p:nvCxnSpPr>
        <p:spPr>
          <a:xfrm>
            <a:off x="2107994" y="5180234"/>
            <a:ext cx="0" cy="3963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FB0274-FE33-4A69-8935-7BD747854088}"/>
              </a:ext>
            </a:extLst>
          </p:cNvPr>
          <p:cNvCxnSpPr>
            <a:cxnSpLocks/>
          </p:cNvCxnSpPr>
          <p:nvPr/>
        </p:nvCxnSpPr>
        <p:spPr>
          <a:xfrm>
            <a:off x="2225829" y="5184506"/>
            <a:ext cx="0" cy="3963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F5E01C-F374-4D83-B614-F95807005B03}"/>
              </a:ext>
            </a:extLst>
          </p:cNvPr>
          <p:cNvCxnSpPr>
            <a:cxnSpLocks/>
          </p:cNvCxnSpPr>
          <p:nvPr/>
        </p:nvCxnSpPr>
        <p:spPr>
          <a:xfrm>
            <a:off x="1743615" y="4000410"/>
            <a:ext cx="76835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65425B-4CD3-420E-893B-3719D693729B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3804921" y="4689159"/>
            <a:ext cx="833553" cy="112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179A15-CBE6-4060-BA25-B9BC01F365E0}"/>
              </a:ext>
            </a:extLst>
          </p:cNvPr>
          <p:cNvCxnSpPr/>
          <p:nvPr/>
        </p:nvCxnSpPr>
        <p:spPr>
          <a:xfrm flipH="1" flipV="1">
            <a:off x="3831870" y="3352800"/>
            <a:ext cx="806604" cy="20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3827B5-2120-4B8D-84F5-6F24CEEAAC90}"/>
              </a:ext>
            </a:extLst>
          </p:cNvPr>
          <p:cNvCxnSpPr>
            <a:endCxn id="3074" idx="3"/>
          </p:cNvCxnSpPr>
          <p:nvPr/>
        </p:nvCxnSpPr>
        <p:spPr>
          <a:xfrm flipH="1" flipV="1">
            <a:off x="3831873" y="1841468"/>
            <a:ext cx="806601" cy="308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62040C-4E00-4F1E-88AD-C3237446DF4C}"/>
              </a:ext>
            </a:extLst>
          </p:cNvPr>
          <p:cNvSpPr/>
          <p:nvPr/>
        </p:nvSpPr>
        <p:spPr>
          <a:xfrm>
            <a:off x="4633893" y="4834759"/>
            <a:ext cx="3322439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562B41-5473-475B-A5D1-3954C3665F1E}"/>
              </a:ext>
            </a:extLst>
          </p:cNvPr>
          <p:cNvSpPr/>
          <p:nvPr/>
        </p:nvSpPr>
        <p:spPr>
          <a:xfrm>
            <a:off x="4643055" y="5714949"/>
            <a:ext cx="4521966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64DA81-E1B6-406F-AA52-9AFB7B1ADDBD}"/>
              </a:ext>
            </a:extLst>
          </p:cNvPr>
          <p:cNvSpPr/>
          <p:nvPr/>
        </p:nvSpPr>
        <p:spPr>
          <a:xfrm>
            <a:off x="4623382" y="5195907"/>
            <a:ext cx="1872010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41F695-B005-4B03-A177-7C5A1813E914}"/>
              </a:ext>
            </a:extLst>
          </p:cNvPr>
          <p:cNvCxnSpPr/>
          <p:nvPr/>
        </p:nvCxnSpPr>
        <p:spPr>
          <a:xfrm flipH="1">
            <a:off x="3804920" y="6080638"/>
            <a:ext cx="818462" cy="1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6A5608-2277-49AA-96FD-569A881456CB}"/>
              </a:ext>
            </a:extLst>
          </p:cNvPr>
          <p:cNvSpPr/>
          <p:nvPr/>
        </p:nvSpPr>
        <p:spPr>
          <a:xfrm>
            <a:off x="4643055" y="5921643"/>
            <a:ext cx="3353111" cy="16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프로젝트 목표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1D056-7909-4BA5-8DBA-75A97D177519}"/>
              </a:ext>
            </a:extLst>
          </p:cNvPr>
          <p:cNvSpPr txBox="1"/>
          <p:nvPr/>
        </p:nvSpPr>
        <p:spPr>
          <a:xfrm>
            <a:off x="5175153" y="3090072"/>
            <a:ext cx="1309974" cy="279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목표 및 가치</a:t>
            </a:r>
            <a:endParaRPr lang="ko-KR" altLang="en-US" sz="1050" spc="-150" dirty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P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P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38271" y="1221959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4F921-80CE-458C-BAEB-1E8DC3AF2335}"/>
              </a:ext>
            </a:extLst>
          </p:cNvPr>
          <p:cNvSpPr/>
          <p:nvPr/>
        </p:nvSpPr>
        <p:spPr>
          <a:xfrm>
            <a:off x="398556" y="1517744"/>
            <a:ext cx="7051040" cy="138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cs typeface="Times New Roman" panose="02020603050405020304" pitchFamily="18" charset="0"/>
              </a:rPr>
              <a:t>서울</a:t>
            </a:r>
            <a:r>
              <a:rPr lang="ko-KR" altLang="ko-KR" sz="1400" dirty="0">
                <a:latin typeface="+mj-ea"/>
                <a:cs typeface="Times New Roman" panose="02020603050405020304" pitchFamily="18" charset="0"/>
              </a:rPr>
              <a:t>을 기준으로</a:t>
            </a:r>
            <a:r>
              <a:rPr lang="en-US" altLang="ko-KR" sz="1400" dirty="0">
                <a:latin typeface="+mj-ea"/>
                <a:cs typeface="Times New Roman" panose="02020603050405020304" pitchFamily="18" charset="0"/>
              </a:rPr>
              <a:t>, CCTV</a:t>
            </a:r>
            <a:r>
              <a:rPr lang="ko-KR" altLang="ko-KR" sz="1400" dirty="0">
                <a:latin typeface="+mj-ea"/>
                <a:cs typeface="Times New Roman" panose="02020603050405020304" pitchFamily="18" charset="0"/>
              </a:rPr>
              <a:t>와 범죄 발생 상관 관계 분석</a:t>
            </a:r>
            <a:r>
              <a:rPr lang="en-US" altLang="ko-KR" sz="1400" dirty="0">
                <a:latin typeface="+mj-ea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cs typeface="Times New Roman" panose="02020603050405020304" pitchFamily="18" charset="0"/>
              </a:rPr>
              <a:t>CCTV</a:t>
            </a:r>
            <a:r>
              <a:rPr lang="ko-KR" altLang="ko-KR" sz="1400" dirty="0">
                <a:latin typeface="+mj-ea"/>
                <a:cs typeface="Times New Roman" panose="02020603050405020304" pitchFamily="18" charset="0"/>
              </a:rPr>
              <a:t>가 범죄 예방에 기여하고 있는 정도를 살펴본다</a:t>
            </a:r>
            <a:r>
              <a:rPr lang="en-US" altLang="ko-KR" sz="1400" dirty="0">
                <a:latin typeface="+mj-ea"/>
                <a:cs typeface="Times New Roman" panose="02020603050405020304" pitchFamily="18" charset="0"/>
              </a:rPr>
              <a:t>. </a:t>
            </a:r>
          </a:p>
          <a:p>
            <a:pPr lvl="1"/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cs typeface="Times New Roman" panose="02020603050405020304" pitchFamily="18" charset="0"/>
              </a:rPr>
              <a:t>CCTV </a:t>
            </a:r>
            <a:r>
              <a:rPr lang="ko-KR" altLang="ko-KR" sz="1400" dirty="0">
                <a:latin typeface="+mj-ea"/>
                <a:cs typeface="Times New Roman" panose="02020603050405020304" pitchFamily="18" charset="0"/>
              </a:rPr>
              <a:t>설치 위치와 규모를 선정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latin typeface="+mj-ea"/>
                <a:cs typeface="맑은 고딕" panose="020B0503020000020004" pitchFamily="50" charset="-127"/>
              </a:rPr>
              <a:t> </a:t>
            </a:r>
            <a:endParaRPr lang="ko-KR" altLang="ko-KR" sz="1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0CF3BF-6482-4D7C-9A9F-3DFBE9D98FCD}"/>
              </a:ext>
            </a:extLst>
          </p:cNvPr>
          <p:cNvSpPr/>
          <p:nvPr/>
        </p:nvSpPr>
        <p:spPr>
          <a:xfrm>
            <a:off x="414081" y="4077537"/>
            <a:ext cx="9986834" cy="208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자치구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년도별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CCTV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 현황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(2011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_2018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https://www.data.go.kr/dataset/3073216/fileData.do  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주민등록인구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http://data.seoul.go.kr/dataList/datasetView.do?infId=419&amp;srvType=S&amp;serviceKind=2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범죄 발생현황 통계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http://data.seoul.go.kr/dataList/datasetView.do?infId=316&amp;srvType=S&amp;serviceKind=2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서울시 구별 면적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http://data.seoul.go.kr/dataList/datasetView.do?infId=10790&amp;srvType=S&amp;serviceKind=2</a:t>
            </a:r>
            <a:endParaRPr lang="ko-KR" altLang="ko-KR" sz="1400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E302E-81E5-4311-B45B-9500A4F1F1FE}"/>
              </a:ext>
            </a:extLst>
          </p:cNvPr>
          <p:cNvSpPr txBox="1"/>
          <p:nvPr/>
        </p:nvSpPr>
        <p:spPr>
          <a:xfrm>
            <a:off x="398556" y="3227688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chemeClr val="tx2"/>
                </a:solidFill>
              </a:rPr>
              <a:t>사용된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r>
              <a:rPr lang="ko-KR" altLang="en-US" sz="2800" b="1">
                <a:solidFill>
                  <a:schemeClr val="tx2"/>
                </a:solidFill>
              </a:rPr>
              <a:t>데이터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C87C19D-418F-4B06-8423-9F34E963BC62}"/>
              </a:ext>
            </a:extLst>
          </p:cNvPr>
          <p:cNvCxnSpPr>
            <a:cxnSpLocks/>
          </p:cNvCxnSpPr>
          <p:nvPr/>
        </p:nvCxnSpPr>
        <p:spPr>
          <a:xfrm>
            <a:off x="503056" y="3830125"/>
            <a:ext cx="54303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71B544-A3FE-4455-A586-E4FC8E82709B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11F35C-F6E7-490E-871D-CE138FE4F61B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F9FE8-6EDC-47A1-B5A6-F8F1D75F9B9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9EC16-E3E1-493C-9DB9-032A682C0D89}"/>
              </a:ext>
            </a:extLst>
          </p:cNvPr>
          <p:cNvGrpSpPr/>
          <p:nvPr/>
        </p:nvGrpSpPr>
        <p:grpSpPr>
          <a:xfrm>
            <a:off x="1188881" y="351819"/>
            <a:ext cx="3050835" cy="749108"/>
            <a:chOff x="1188881" y="351819"/>
            <a:chExt cx="3050835" cy="7491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5AE869-97F8-4A3F-9841-33B99B5553A3}"/>
                </a:ext>
              </a:extLst>
            </p:cNvPr>
            <p:cNvSpPr txBox="1"/>
            <p:nvPr/>
          </p:nvSpPr>
          <p:spPr>
            <a:xfrm>
              <a:off x="1188881" y="351819"/>
              <a:ext cx="1326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001 </a:t>
              </a:r>
              <a:r>
                <a:rPr lang="ko-KR" altLang="en-US" sz="1200" spc="-150">
                  <a:solidFill>
                    <a:schemeClr val="tx2"/>
                  </a:solidFill>
                  <a:latin typeface="+mn-ea"/>
                </a:rPr>
                <a:t>프로젝트 목표</a:t>
              </a:r>
            </a:p>
            <a:p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A2D1E-8609-4BDA-87EB-C74AA0138D53}"/>
                </a:ext>
              </a:extLst>
            </p:cNvPr>
            <p:cNvSpPr txBox="1"/>
            <p:nvPr/>
          </p:nvSpPr>
          <p:spPr>
            <a:xfrm>
              <a:off x="1188881" y="581361"/>
              <a:ext cx="3050835" cy="519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spc="-15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목표 및 가치</a:t>
              </a:r>
              <a:endParaRPr lang="ko-KR" altLang="en-US" sz="24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7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데이터 분석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6015C-B817-434D-B342-E102F32E16D2}"/>
              </a:ext>
            </a:extLst>
          </p:cNvPr>
          <p:cNvSpPr txBox="1"/>
          <p:nvPr/>
        </p:nvSpPr>
        <p:spPr>
          <a:xfrm>
            <a:off x="5503934" y="2677118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상관관계</a:t>
            </a:r>
            <a:endParaRPr lang="en-US" altLang="ko-KR" sz="1400" spc="-15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의미</a:t>
            </a:r>
            <a:endParaRPr lang="en-US" altLang="ko-KR" sz="1400" spc="-15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D568E7-DB5F-4D72-B236-A79D18B40844}"/>
              </a:ext>
            </a:extLst>
          </p:cNvPr>
          <p:cNvSpPr/>
          <p:nvPr/>
        </p:nvSpPr>
        <p:spPr>
          <a:xfrm>
            <a:off x="414081" y="4077537"/>
            <a:ext cx="9986834" cy="208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자치구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년도별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CCTV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 현황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(2011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_2018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https://www.data.go.kr/dataset/3073216/fileData.do  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주민등록인구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http://data.seoul.go.kr/dataList/datasetView.do?infId=419&amp;srvType=S&amp;serviceKind=2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범죄 발생현황 통계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http://data.seoul.go.kr/dataList/datasetView.do?infId=316&amp;srvType=S&amp;serviceKind=2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서울시 구별 면적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http://data.seoul.go.kr/dataList/datasetView.do?infId=10790&amp;srvType=S&amp;serviceKind=2</a:t>
            </a:r>
            <a:endParaRPr lang="ko-KR" altLang="ko-KR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0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04146" y="1679430"/>
            <a:ext cx="110747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sz="3200" b="1" dirty="0">
                <a:solidFill>
                  <a:schemeClr val="tx2"/>
                </a:solidFill>
              </a:rPr>
              <a:t>변 수 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just"/>
            <a:endParaRPr lang="en-US" altLang="ko-KR" sz="2000" b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2000" b="1" dirty="0">
                <a:solidFill>
                  <a:schemeClr val="tx2"/>
                </a:solidFill>
              </a:rPr>
              <a:t>구별</a:t>
            </a:r>
            <a:r>
              <a:rPr lang="en-US" altLang="ko-KR" sz="2000" b="1" dirty="0">
                <a:solidFill>
                  <a:schemeClr val="tx2"/>
                </a:solidFill>
              </a:rPr>
              <a:t>, CCTV, </a:t>
            </a:r>
            <a:r>
              <a:rPr lang="ko-KR" altLang="en-US" sz="2000" b="1" dirty="0">
                <a:solidFill>
                  <a:schemeClr val="tx2"/>
                </a:solidFill>
              </a:rPr>
              <a:t>면적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인구수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살인발생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살인검거</a:t>
            </a:r>
            <a:r>
              <a:rPr lang="en-US" altLang="ko-KR" sz="2000" b="1" dirty="0">
                <a:solidFill>
                  <a:schemeClr val="tx2"/>
                </a:solidFill>
              </a:rPr>
              <a:t>,</a:t>
            </a:r>
            <a:r>
              <a:rPr lang="ko-KR" altLang="en-US" sz="2000" b="1" dirty="0">
                <a:solidFill>
                  <a:schemeClr val="tx2"/>
                </a:solidFill>
              </a:rPr>
              <a:t> 강도발생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강도검거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강간발생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강간검거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절도발생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절도검거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폭력발생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폭력 검거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면적당 </a:t>
            </a:r>
            <a:r>
              <a:rPr lang="en-US" altLang="ko-KR" sz="2000" b="1" dirty="0">
                <a:solidFill>
                  <a:schemeClr val="tx2"/>
                </a:solidFill>
              </a:rPr>
              <a:t>CCTV, CCTV</a:t>
            </a:r>
            <a:r>
              <a:rPr lang="ko-KR" altLang="en-US" sz="2000" b="1" dirty="0">
                <a:solidFill>
                  <a:schemeClr val="tx2"/>
                </a:solidFill>
              </a:rPr>
              <a:t> 비율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범죄발생률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범죄검거율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/>
            <a:endParaRPr lang="en-US" altLang="ko-KR" sz="2000" b="1" dirty="0">
              <a:solidFill>
                <a:schemeClr val="tx2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ko-KR" altLang="en-US" sz="3200" b="1" dirty="0">
                <a:solidFill>
                  <a:schemeClr val="tx2"/>
                </a:solidFill>
              </a:rPr>
              <a:t>변 수 설 정 이유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just"/>
            <a:endParaRPr lang="en-US" altLang="ko-KR" sz="2000" b="1" dirty="0">
              <a:solidFill>
                <a:schemeClr val="tx2"/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tx2"/>
                </a:solidFill>
              </a:rPr>
              <a:t>CCTV</a:t>
            </a:r>
            <a:r>
              <a:rPr lang="ko-KR" altLang="en-US" sz="2000" b="1" dirty="0">
                <a:solidFill>
                  <a:schemeClr val="tx2"/>
                </a:solidFill>
              </a:rPr>
              <a:t>와 세부적인 범죄변수들 간의 상관관계를 파악하기 위해 변수 설정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/>
            <a:endParaRPr lang="en-US" altLang="ko-KR" sz="1000" b="1" dirty="0">
              <a:solidFill>
                <a:schemeClr val="tx2"/>
              </a:solidFill>
            </a:endParaRPr>
          </a:p>
          <a:p>
            <a:pPr algn="just"/>
            <a:r>
              <a:rPr lang="ko-KR" altLang="en-US" sz="2000" b="1" dirty="0">
                <a:solidFill>
                  <a:schemeClr val="tx2"/>
                </a:solidFill>
              </a:rPr>
              <a:t>상관관계를 보다 명확히 파악하기 위해 면적당 </a:t>
            </a:r>
            <a:r>
              <a:rPr lang="en-US" altLang="ko-KR" sz="2000" b="1" dirty="0">
                <a:solidFill>
                  <a:schemeClr val="tx2"/>
                </a:solidFill>
              </a:rPr>
              <a:t>CCTV </a:t>
            </a:r>
            <a:r>
              <a:rPr lang="ko-KR" altLang="en-US" sz="2000" b="1" dirty="0">
                <a:solidFill>
                  <a:schemeClr val="tx2"/>
                </a:solidFill>
              </a:rPr>
              <a:t>변수 범죄발생률 </a:t>
            </a:r>
            <a:r>
              <a:rPr lang="ko-KR" altLang="en-US" sz="2000" b="1" dirty="0" err="1">
                <a:solidFill>
                  <a:schemeClr val="tx2"/>
                </a:solidFill>
              </a:rPr>
              <a:t>범죄검거율</a:t>
            </a:r>
            <a:r>
              <a:rPr lang="ko-KR" altLang="en-US" sz="2000" b="1" dirty="0">
                <a:solidFill>
                  <a:schemeClr val="tx2"/>
                </a:solidFill>
              </a:rPr>
              <a:t> 변수를 추가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514350" indent="-514350" algn="just">
              <a:buFont typeface="+mj-lt"/>
              <a:buAutoNum type="arabicPeriod" startAt="3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ko-KR" altLang="en-US" sz="3200" b="1" dirty="0">
                <a:solidFill>
                  <a:schemeClr val="tx2"/>
                </a:solidFill>
              </a:rPr>
              <a:t>독립변수와 종속변수 설정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416046" cy="875873"/>
            <a:chOff x="1188881" y="351819"/>
            <a:chExt cx="2416046" cy="87587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002 </a:t>
              </a:r>
              <a:r>
                <a:rPr lang="ko-KR" altLang="en-US" sz="1200" spc="-150">
                  <a:solidFill>
                    <a:schemeClr val="tx2"/>
                  </a:solidFill>
                  <a:latin typeface="+mn-ea"/>
                </a:rPr>
                <a:t>데이터</a:t>
              </a:r>
              <a:r>
                <a:rPr lang="ko-KR" altLang="en-US" sz="1200"/>
                <a:t> 분석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/>
                <a:t>변 수 설 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1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82640" y="1561244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154909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4175" y="3824206"/>
            <a:ext cx="50118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/>
                </a:solidFill>
              </a:rPr>
              <a:t>서울시 안의 </a:t>
            </a:r>
            <a:r>
              <a:rPr lang="en-US" altLang="ko-KR" sz="1400" dirty="0">
                <a:solidFill>
                  <a:schemeClr val="tx2"/>
                </a:solidFill>
              </a:rPr>
              <a:t>25</a:t>
            </a:r>
            <a:r>
              <a:rPr lang="ko-KR" altLang="en-US" sz="1400" dirty="0">
                <a:solidFill>
                  <a:schemeClr val="tx2"/>
                </a:solidFill>
              </a:rPr>
              <a:t>개의 구에서 각 구가 나타내는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인구수에 대한 </a:t>
            </a:r>
            <a:r>
              <a:rPr lang="en-US" altLang="ko-KR" sz="1400" dirty="0">
                <a:solidFill>
                  <a:schemeClr val="tx2"/>
                </a:solidFill>
              </a:rPr>
              <a:t>CCTV </a:t>
            </a:r>
            <a:r>
              <a:rPr lang="ko-KR" altLang="en-US" sz="1400" dirty="0">
                <a:solidFill>
                  <a:schemeClr val="tx2"/>
                </a:solidFill>
              </a:rPr>
              <a:t>개수를 나타낸 그래프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/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인구수 대비 가장 </a:t>
            </a:r>
            <a:r>
              <a:rPr lang="en-US" altLang="ko-KR" sz="1400" b="1" dirty="0">
                <a:solidFill>
                  <a:schemeClr val="tx2"/>
                </a:solidFill>
              </a:rPr>
              <a:t>CCTV</a:t>
            </a:r>
            <a:r>
              <a:rPr lang="ko-KR" altLang="en-US" sz="1400" b="1" dirty="0">
                <a:solidFill>
                  <a:schemeClr val="tx2"/>
                </a:solidFill>
              </a:rPr>
              <a:t>가 많이 설치된 지역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종로구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종구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용산구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인구수 대비 </a:t>
            </a:r>
            <a:r>
              <a:rPr lang="en-US" altLang="ko-KR" sz="1400" b="1" dirty="0">
                <a:solidFill>
                  <a:schemeClr val="tx2"/>
                </a:solidFill>
              </a:rPr>
              <a:t>CCTV</a:t>
            </a:r>
            <a:r>
              <a:rPr lang="ko-KR" altLang="en-US" sz="1400" b="1" dirty="0">
                <a:solidFill>
                  <a:schemeClr val="tx2"/>
                </a:solidFill>
              </a:rPr>
              <a:t>가 적게 설치된 지역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강동구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도봉구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송파구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05850" cy="660429"/>
            <a:chOff x="1188881" y="351819"/>
            <a:chExt cx="380585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002 </a:t>
              </a:r>
              <a:r>
                <a:rPr lang="ko-KR" altLang="en-US" sz="1200" spc="-150">
                  <a:solidFill>
                    <a:schemeClr val="tx2"/>
                  </a:solidFill>
                  <a:latin typeface="+mn-ea"/>
                </a:rPr>
                <a:t>데이터</a:t>
              </a:r>
              <a:r>
                <a:rPr lang="ko-KR" altLang="en-US" sz="1200"/>
                <a:t> 분석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05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구별 인구당 </a:t>
              </a:r>
              <a:r>
                <a:rPr lang="en-US" altLang="ko-KR" sz="2200"/>
                <a:t>CCTV </a:t>
              </a:r>
              <a:r>
                <a:rPr lang="ko-KR" altLang="en-US" sz="2200"/>
                <a:t>개수 비율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4F7127-022B-4BA7-8798-E57BBE53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0" y="1320484"/>
            <a:ext cx="5290551" cy="50074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4BED6A-5575-4A08-879C-436D00197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2" y="2138916"/>
            <a:ext cx="5653360" cy="14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905815" y="1606472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11143" y="154909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Code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0095" y="4905137"/>
            <a:ext cx="5011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/>
                </a:solidFill>
              </a:rPr>
              <a:t>서울시 안의 </a:t>
            </a:r>
            <a:r>
              <a:rPr lang="en-US" altLang="ko-KR" sz="1400" dirty="0">
                <a:solidFill>
                  <a:schemeClr val="tx2"/>
                </a:solidFill>
              </a:rPr>
              <a:t>25</a:t>
            </a:r>
            <a:r>
              <a:rPr lang="ko-KR" altLang="en-US" sz="1400" dirty="0">
                <a:solidFill>
                  <a:schemeClr val="tx2"/>
                </a:solidFill>
              </a:rPr>
              <a:t>개의 구에서 각 구가 나타내는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면적에 대비한 </a:t>
            </a:r>
            <a:r>
              <a:rPr lang="en-US" altLang="ko-KR" sz="1400" dirty="0">
                <a:solidFill>
                  <a:schemeClr val="tx2"/>
                </a:solidFill>
              </a:rPr>
              <a:t>CCTV </a:t>
            </a:r>
            <a:r>
              <a:rPr lang="ko-KR" altLang="en-US" sz="1400" dirty="0">
                <a:solidFill>
                  <a:schemeClr val="tx2"/>
                </a:solidFill>
              </a:rPr>
              <a:t>개수를 나타낸 그래프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/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면적  대비 가장 </a:t>
            </a:r>
            <a:r>
              <a:rPr lang="en-US" altLang="ko-KR" sz="1400" b="1" dirty="0">
                <a:solidFill>
                  <a:schemeClr val="tx2"/>
                </a:solidFill>
              </a:rPr>
              <a:t>CCTV</a:t>
            </a:r>
            <a:r>
              <a:rPr lang="ko-KR" altLang="en-US" sz="1400" b="1" dirty="0">
                <a:solidFill>
                  <a:schemeClr val="tx2"/>
                </a:solidFill>
              </a:rPr>
              <a:t>가 많이 설치된 지역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양천구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</a:rPr>
              <a:t>동대문구</a:t>
            </a:r>
            <a:r>
              <a:rPr lang="en-US" altLang="ko-KR" sz="1400" b="1">
                <a:solidFill>
                  <a:schemeClr val="tx2"/>
                </a:solidFill>
              </a:rPr>
              <a:t>,</a:t>
            </a:r>
            <a:r>
              <a:rPr lang="ko-KR" altLang="en-US" sz="1400" b="1">
                <a:solidFill>
                  <a:schemeClr val="tx2"/>
                </a:solidFill>
              </a:rPr>
              <a:t>용산구</a:t>
            </a:r>
            <a:r>
              <a:rPr lang="en-US" altLang="ko-KR" sz="1400" b="1">
                <a:solidFill>
                  <a:schemeClr val="tx2"/>
                </a:solidFill>
              </a:rPr>
              <a:t>,</a:t>
            </a:r>
            <a:r>
              <a:rPr lang="ko-KR" altLang="en-US" sz="1400" b="1">
                <a:solidFill>
                  <a:schemeClr val="tx2"/>
                </a:solidFill>
              </a:rPr>
              <a:t>구로구</a:t>
            </a:r>
            <a:r>
              <a:rPr lang="en-US" altLang="ko-KR" sz="1400" b="1">
                <a:solidFill>
                  <a:schemeClr val="tx2"/>
                </a:solidFill>
              </a:rPr>
              <a:t>, </a:t>
            </a:r>
            <a:r>
              <a:rPr lang="ko-KR" altLang="en-US" sz="1400" b="1">
                <a:solidFill>
                  <a:schemeClr val="tx2"/>
                </a:solidFill>
              </a:rPr>
              <a:t>금천구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면적 대비 </a:t>
            </a:r>
            <a:r>
              <a:rPr lang="en-US" altLang="ko-KR" sz="1400" b="1" dirty="0">
                <a:solidFill>
                  <a:schemeClr val="tx2"/>
                </a:solidFill>
              </a:rPr>
              <a:t>CCTV</a:t>
            </a:r>
            <a:r>
              <a:rPr lang="ko-KR" altLang="en-US" sz="1400" b="1" dirty="0">
                <a:solidFill>
                  <a:schemeClr val="tx2"/>
                </a:solidFill>
              </a:rPr>
              <a:t>가 적게 설치된 지역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</a:rPr>
              <a:t>송파구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</a:rPr>
              <a:t>강서구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  <a:r>
              <a:rPr lang="ko-KR" altLang="en-US" sz="1400" b="1">
                <a:solidFill>
                  <a:schemeClr val="tx2"/>
                </a:solidFill>
              </a:rPr>
              <a:t>도봉구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575018" cy="660429"/>
            <a:chOff x="1188881" y="351819"/>
            <a:chExt cx="357501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002 </a:t>
              </a:r>
              <a:r>
                <a:rPr lang="ko-KR" altLang="en-US" sz="1200" spc="-150">
                  <a:solidFill>
                    <a:schemeClr val="tx2"/>
                  </a:solidFill>
                  <a:latin typeface="+mn-ea"/>
                </a:rPr>
                <a:t>데이터</a:t>
              </a:r>
              <a:r>
                <a:rPr lang="ko-KR" altLang="en-US" sz="1200"/>
                <a:t> 분석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5750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구별 면적당 </a:t>
              </a:r>
              <a:r>
                <a:rPr lang="en-US" altLang="ko-KR" sz="2200" dirty="0"/>
                <a:t>CCTV </a:t>
              </a:r>
              <a:r>
                <a:rPr lang="ko-KR" altLang="en-US" sz="2200" dirty="0"/>
                <a:t>개수 비율</a:t>
              </a:r>
            </a:p>
          </p:txBody>
        </p:sp>
      </p:grpSp>
      <p:pic>
        <p:nvPicPr>
          <p:cNvPr id="4098" name="Picture 2" descr="C:\Users\user\Desktop\면적대비cct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549093"/>
            <a:ext cx="5516295" cy="26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면적대비cctv코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36" y="2412085"/>
            <a:ext cx="5062583" cy="22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esktop\면적대비cct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1317171"/>
            <a:ext cx="5673251" cy="48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KakaoTalk_20191129_1718181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6" y="1317171"/>
            <a:ext cx="6652001" cy="489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3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002 </a:t>
              </a:r>
              <a:r>
                <a:rPr lang="ko-KR" altLang="en-US" sz="1200"/>
                <a:t>데이터 분석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지역별 범죄 비율</a:t>
              </a:r>
              <a:endParaRPr lang="ko-KR" altLang="en-US" sz="2200" dirty="0"/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191E55-E978-4983-B0BF-830071A9386C}"/>
              </a:ext>
            </a:extLst>
          </p:cNvPr>
          <p:cNvCxnSpPr/>
          <p:nvPr/>
        </p:nvCxnSpPr>
        <p:spPr>
          <a:xfrm>
            <a:off x="5887398" y="1597023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8E72EF-5CC9-4220-B8E8-037001B3BEAE}"/>
              </a:ext>
            </a:extLst>
          </p:cNvPr>
          <p:cNvSpPr txBox="1"/>
          <p:nvPr/>
        </p:nvSpPr>
        <p:spPr>
          <a:xfrm>
            <a:off x="5981410" y="1417777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Code</a:t>
            </a:r>
            <a:r>
              <a:rPr lang="ko-KR" altLang="en-US" sz="3200" b="1">
                <a:solidFill>
                  <a:schemeClr val="tx2"/>
                </a:solidFill>
              </a:rPr>
              <a:t>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91167-5F2C-4DFC-8201-8640C717DA2E}"/>
              </a:ext>
            </a:extLst>
          </p:cNvPr>
          <p:cNvSpPr txBox="1"/>
          <p:nvPr/>
        </p:nvSpPr>
        <p:spPr>
          <a:xfrm>
            <a:off x="5909511" y="2002552"/>
            <a:ext cx="5306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>
                <a:solidFill>
                  <a:schemeClr val="tx2"/>
                </a:solidFill>
              </a:rPr>
              <a:t>범죄 비율을 정규화된 발생 건수</a:t>
            </a:r>
            <a:r>
              <a:rPr lang="en-US" altLang="ko-KR" sz="1050">
                <a:solidFill>
                  <a:schemeClr val="tx2"/>
                </a:solidFill>
              </a:rPr>
              <a:t>(</a:t>
            </a:r>
            <a:r>
              <a:rPr lang="ko-KR" altLang="en-US" sz="1050">
                <a:solidFill>
                  <a:schemeClr val="tx2"/>
                </a:solidFill>
              </a:rPr>
              <a:t>총 발생 횟수</a:t>
            </a:r>
            <a:r>
              <a:rPr lang="en-US" altLang="ko-KR" sz="1050">
                <a:solidFill>
                  <a:schemeClr val="tx2"/>
                </a:solidFill>
              </a:rPr>
              <a:t>)</a:t>
            </a:r>
            <a:r>
              <a:rPr lang="ko-KR" altLang="en-US" sz="1050">
                <a:solidFill>
                  <a:schemeClr val="tx2"/>
                </a:solidFill>
              </a:rPr>
              <a:t>로 정렬 시켜서 히스토그램으로 나타냄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EA5A5-3D8B-4679-94AE-263D744DBE0F}"/>
              </a:ext>
            </a:extLst>
          </p:cNvPr>
          <p:cNvSpPr txBox="1"/>
          <p:nvPr/>
        </p:nvSpPr>
        <p:spPr>
          <a:xfrm>
            <a:off x="5909511" y="3918961"/>
            <a:ext cx="5306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다음은 지역별 범죄 비율을 나타낸 것으로 지역별 총 범죄 발생 수를 파악하여 정렬하고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건수를 색의 진하기 정도로 나타낸 그래프이다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그래프를 보면 총 범죄는 강남구에서 많이 일어나고 있고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그중 주 범죄는 절도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폭력 발생이 많이 보인다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r>
              <a:rPr lang="ko-KR" altLang="en-US" sz="1050" dirty="0">
                <a:solidFill>
                  <a:schemeClr val="tx2"/>
                </a:solidFill>
              </a:rPr>
              <a:t>이는 절도나 폭력은 외부에서 일어나는 일이고 자주 신고가 되기 때문일 것이다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r>
              <a:rPr lang="ko-KR" altLang="en-US" sz="1050" dirty="0">
                <a:solidFill>
                  <a:schemeClr val="tx2"/>
                </a:solidFill>
              </a:rPr>
              <a:t>강도나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살인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강간은 내부에서 일어나는 일이고 </a:t>
            </a:r>
            <a:r>
              <a:rPr lang="en-US" altLang="ko-KR" sz="1050" dirty="0" err="1">
                <a:solidFill>
                  <a:schemeClr val="tx2"/>
                </a:solidFill>
              </a:rPr>
              <a:t>cctv</a:t>
            </a:r>
            <a:r>
              <a:rPr lang="ko-KR" altLang="en-US" sz="1050" dirty="0">
                <a:solidFill>
                  <a:schemeClr val="tx2"/>
                </a:solidFill>
              </a:rPr>
              <a:t>가 설치되어 있지 않은 지역에 주로 분포되어 있기 때문에 범죄 비율과 신고 비율이 일치한다는 가정하에 이와 같은 분포를 보인다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1A5470-88FF-4011-8132-F5E684D6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137561"/>
            <a:ext cx="5249430" cy="52120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5A60-C67D-40C1-83C5-F206F238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10" y="2310434"/>
            <a:ext cx="5476466" cy="15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2292</Words>
  <Application>Microsoft Office PowerPoint</Application>
  <PresentationFormat>와이드스크린</PresentationFormat>
  <Paragraphs>351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Noto Sans CJK KR Thin</vt:lpstr>
      <vt:lpstr>나눔스퀘어라운드 Regular</vt:lpstr>
      <vt:lpstr>맑은 고딕</vt:lpstr>
      <vt:lpstr>Arial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박순혁</cp:lastModifiedBy>
  <cp:revision>344</cp:revision>
  <dcterms:created xsi:type="dcterms:W3CDTF">2015-01-21T11:35:38Z</dcterms:created>
  <dcterms:modified xsi:type="dcterms:W3CDTF">2019-12-02T15:44:37Z</dcterms:modified>
</cp:coreProperties>
</file>