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6" r:id="rId4"/>
    <p:sldId id="259" r:id="rId5"/>
    <p:sldId id="270" r:id="rId6"/>
    <p:sldId id="261" r:id="rId7"/>
    <p:sldId id="262" r:id="rId8"/>
    <p:sldId id="265" r:id="rId9"/>
    <p:sldId id="269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>
        <p:scale>
          <a:sx n="66" d="100"/>
          <a:sy n="66" d="100"/>
        </p:scale>
        <p:origin x="155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67B3-899A-4309-9B6B-2E018BAF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A0DFF-C2B1-4F04-A878-C683F716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58E5A-E9FE-44F7-9B1D-7F1110C5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6786-B4C0-4F85-BAE6-ECD4BFF2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4C86-AB2D-4A3C-A990-13DBD27F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1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FCE7-D476-4CFA-A527-FF16FAC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87915-A6C6-46E6-87C3-45D510E37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59FBF-40E3-4233-B746-014B9511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19CAC-8981-4003-A3EA-D1E8C10D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EDDB1-0939-402A-A528-C4F754D6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2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EFE938-BDFF-4201-A9DD-ACCBCEF4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5C5A2-C916-424C-8144-C819466E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77952-3CF6-4A9B-9595-BCC32C1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C012-3999-4E3F-950D-C5FDD2DA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31C2A-66E8-4C18-B0FA-F76970C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2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51A0-3192-46FD-A3CC-C01F7C2E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E03B8-D16E-4711-8298-8A77256B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710D9-3E2F-4E63-8A32-4B3B04A5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0C0C-67C2-42EA-80F8-777F5334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F52A6-1B66-469D-AEE2-F03E8F9B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7F766-F00B-47CB-9E69-5B86ED0A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958B7-A4E1-4E59-8BAB-9104D13F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7538-4965-4A2F-A4CE-4F9D04B7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205DA-35EE-42FC-9440-71A0CE3D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083D2-C291-443E-A634-3D4C2E4A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4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438F-1054-472B-AC9F-C067832F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6890-9B3C-4ADA-AC58-6A8F6C397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AD907-254F-4639-B236-CBFAD6DF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3A267-AD48-4602-B3C6-B310F73B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06158-B468-480C-A978-1AF356AE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E726C-67EF-48D1-A6FD-154D88C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D91A0-F849-44C7-BC94-2F2F460F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9BAD3-4622-4CAD-A26B-2ABB4559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D01F4-A4C7-4294-85DD-B0B19B76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7A1FAB-025F-479D-8F89-046C5825A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8C0E1-74E2-4DAD-A02C-C25620800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9DA2C-3817-4805-BF00-A91BB653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B77BD-5BF0-4380-8DB5-1ECFA18B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1BB26-DE19-40DA-BB96-002E6ABD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1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F463-B0D3-442E-91C6-952492E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2CC18-BAD2-4B87-ACAA-AB48DB76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27034-459D-4C24-9EF4-157F04CF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822066-0421-4006-A6C8-5312EC50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6A81A-24A3-4F89-A0FB-0AC92F4C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485D5-59FC-46D9-A99A-F82F0CD0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F2721-92BA-482B-9B13-2DD52AAC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C049-6447-48BC-8FD6-20E2C983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BED57-05D3-4E8E-A0EF-50D4F974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A5240-BCE8-44F0-B1E6-CE2CD5AA8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48E69-D61C-455C-9E7C-906621F9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BDA2-7B8F-4AC2-8153-F7AE1987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5AD45-399A-4CC1-9BB1-099E1CAD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9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C7FC-F394-4C34-B0CF-645B4347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0D939-0A5D-4262-A7DB-620465FDA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D9499-B9AE-4D18-9304-DB9B4558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E6B99-5BAB-41F9-9B1B-0D5DE86C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D9DD9-3881-4EC6-A4A5-25663808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99BDD-E47B-4A77-93E3-383D0AB3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D4C05-077F-461F-8D97-7D2D3A7C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DD3C1-0DB0-4F71-90AE-C9B80627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E8EC2-6EB1-41E1-8CB7-F1E20521B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C97F-CAB3-4C6C-9943-BFCD892A2A3A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B5504-3455-4D38-8E28-91613C3E5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4CF3B-4330-4404-9BF0-7D6458B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3351-C2E0-41F0-A4B2-203A8F5A3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333030-2CBB-4A66-A583-15AA9BD2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정보기술과 경영</a:t>
            </a:r>
            <a:br>
              <a:rPr lang="en-US" altLang="ko-KR" sz="7200" dirty="0"/>
            </a:br>
            <a:r>
              <a:rPr lang="ko-KR" altLang="en-US" sz="7200" dirty="0" err="1"/>
              <a:t>레포트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EAFD6-D917-4A3E-B1F0-174AC106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714600"/>
            <a:ext cx="8258176" cy="631825"/>
          </a:xfrm>
        </p:spPr>
        <p:txBody>
          <a:bodyPr anchor="ctr">
            <a:no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14126813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박순혁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7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D40B2-0FCA-477C-B34B-E77AD158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080" y="2187742"/>
            <a:ext cx="6206174" cy="319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you!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5416520-D95E-4292-8A51-BF346D42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E090096-E091-480C-A53C-51A2308C3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데이터 선정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EB22-83E2-489D-89FE-6111B1E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92" y="1566528"/>
            <a:ext cx="5850683" cy="5189872"/>
          </a:xfrm>
          <a:ln w="38100"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코드를 통해 다양한 데이터셋들을 파악하였습니다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data(package = .packages(</a:t>
            </a:r>
            <a:r>
              <a:rPr lang="en-US" altLang="ko-KR" sz="1600" dirty="0" err="1"/>
              <a:t>all.available</a:t>
            </a:r>
            <a:r>
              <a:rPr lang="en-US" altLang="ko-KR" sz="1600" dirty="0"/>
              <a:t> = TRUE))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여러가지의 데이터셋들 중 많은 </a:t>
            </a:r>
            <a:r>
              <a:rPr lang="en-US" altLang="ko-KR" sz="1600" dirty="0"/>
              <a:t>column</a:t>
            </a:r>
            <a:r>
              <a:rPr lang="ko-KR" altLang="en-US" sz="1600" dirty="0"/>
              <a:t>과 </a:t>
            </a:r>
            <a:r>
              <a:rPr lang="en-US" altLang="ko-KR" sz="1600" dirty="0"/>
              <a:t>row</a:t>
            </a:r>
            <a:r>
              <a:rPr lang="ko-KR" altLang="en-US" sz="1600" dirty="0"/>
              <a:t>를 가진 </a:t>
            </a:r>
            <a:r>
              <a:rPr lang="en-US" altLang="ko-KR" sz="1600" dirty="0"/>
              <a:t>Cars93</a:t>
            </a:r>
            <a:r>
              <a:rPr lang="ko-KR" altLang="en-US" sz="1600" dirty="0"/>
              <a:t>을 선택하였습니다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Cars93</a:t>
            </a:r>
            <a:r>
              <a:rPr lang="ko-KR" altLang="en-US" sz="1600" dirty="0"/>
              <a:t>은 </a:t>
            </a:r>
            <a:r>
              <a:rPr lang="en-US" altLang="ko-KR" sz="1600" dirty="0"/>
              <a:t>MASS </a:t>
            </a:r>
            <a:r>
              <a:rPr lang="ko-KR" altLang="en-US" sz="1600" dirty="0"/>
              <a:t>패키지에 있으며 자동차에 관련한 정보를 다양한 변수들로 정리한 </a:t>
            </a:r>
            <a:r>
              <a:rPr lang="ko-KR" altLang="en-US" sz="1600" dirty="0" err="1"/>
              <a:t>데이터셋입니다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Cars93 </a:t>
            </a:r>
            <a:r>
              <a:rPr lang="ko-KR" altLang="en-US" sz="1600" dirty="0"/>
              <a:t>데이터는 </a:t>
            </a:r>
            <a:r>
              <a:rPr lang="en-US" altLang="ko-KR" sz="1600" dirty="0"/>
              <a:t>93 </a:t>
            </a:r>
            <a:r>
              <a:rPr lang="ko-KR" altLang="en-US" sz="1600" dirty="0"/>
              <a:t>개의 행과 </a:t>
            </a:r>
            <a:r>
              <a:rPr lang="en-US" altLang="ko-KR" sz="1600" dirty="0"/>
              <a:t>27 </a:t>
            </a:r>
            <a:r>
              <a:rPr lang="ko-KR" altLang="en-US" sz="1600" dirty="0"/>
              <a:t>개의 열로 </a:t>
            </a:r>
            <a:r>
              <a:rPr lang="ko-KR" altLang="en-US" sz="1600" dirty="0" err="1"/>
              <a:t>이루어져있습니다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Cars93 </a:t>
            </a:r>
            <a:r>
              <a:rPr lang="ko-KR" altLang="en-US" sz="1600" dirty="0"/>
              <a:t>데이터에 있는 자동차는 소비자 보고서 이슈와 </a:t>
            </a:r>
            <a:r>
              <a:rPr lang="en-US" altLang="ko-KR" sz="1600" dirty="0"/>
              <a:t>PACE </a:t>
            </a:r>
            <a:r>
              <a:rPr lang="ko-KR" altLang="en-US" sz="1600" dirty="0"/>
              <a:t>구매 가이드에 모두 나열된 </a:t>
            </a:r>
            <a:r>
              <a:rPr lang="en-US" altLang="ko-KR" sz="1600" dirty="0"/>
              <a:t>1993</a:t>
            </a:r>
            <a:r>
              <a:rPr lang="ko-KR" altLang="en-US" sz="1600" dirty="0"/>
              <a:t>년 자동차 모델 중에서 무작위로 선택하였습니다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Pickup trucks</a:t>
            </a:r>
            <a:r>
              <a:rPr lang="ko-KR" altLang="en-US" sz="1600" dirty="0"/>
              <a:t>과 </a:t>
            </a:r>
            <a:r>
              <a:rPr lang="en-US" altLang="ko-KR" sz="1600" dirty="0"/>
              <a:t>Sport/Utility vehicles</a:t>
            </a:r>
            <a:r>
              <a:rPr lang="ko-KR" altLang="en-US" sz="1600" dirty="0"/>
              <a:t>은 소비자 보고서 정보가 불완전하여 제거하였습니다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데이터셋의 출처</a:t>
            </a:r>
            <a:br>
              <a:rPr lang="ko-KR" altLang="en-US" sz="1600" dirty="0"/>
            </a:br>
            <a:r>
              <a:rPr lang="en-US" altLang="ko-KR" sz="1600" dirty="0"/>
              <a:t>Lock, R. H. (1993) 1993 New Car Data. </a:t>
            </a:r>
            <a:r>
              <a:rPr lang="ko-KR" altLang="en-US" sz="1600" dirty="0"/>
              <a:t>통계 교육 </a:t>
            </a:r>
            <a:r>
              <a:rPr lang="ko-KR" altLang="en-US" sz="1600" dirty="0" err="1"/>
              <a:t>학회지</a:t>
            </a:r>
            <a:r>
              <a:rPr lang="ko-KR" altLang="en-US" sz="1600" dirty="0"/>
              <a:t> </a:t>
            </a:r>
            <a:r>
              <a:rPr lang="en-US" altLang="ko-KR" sz="1600" dirty="0"/>
              <a:t>1 (1).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B1F18-AE92-4EF0-B415-4024A385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67" y="1566528"/>
            <a:ext cx="5424273" cy="1673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574648-945C-4346-9AF5-85594D770C0D}"/>
              </a:ext>
            </a:extLst>
          </p:cNvPr>
          <p:cNvSpPr/>
          <p:nvPr/>
        </p:nvSpPr>
        <p:spPr>
          <a:xfrm>
            <a:off x="6513727" y="2766095"/>
            <a:ext cx="5159248" cy="193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FD2FF0-25E0-4EE3-9F1A-6D1B9B71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26" y="3414460"/>
            <a:ext cx="5481783" cy="32988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8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데이터 시각화</a:t>
            </a:r>
            <a:r>
              <a:rPr lang="en-US" altLang="ko-KR" sz="3200" dirty="0"/>
              <a:t>(</a:t>
            </a:r>
            <a:r>
              <a:rPr lang="ko-KR" altLang="en-US" sz="3200" dirty="0"/>
              <a:t>그래프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EB22-83E2-489D-89FE-6111B1E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41996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자동차 가격</a:t>
            </a:r>
            <a:r>
              <a:rPr lang="en-US" altLang="ko-KR" sz="1800" dirty="0"/>
              <a:t>(</a:t>
            </a:r>
            <a:r>
              <a:rPr lang="ko-KR" altLang="en-US" sz="1800" dirty="0"/>
              <a:t>단위 </a:t>
            </a:r>
            <a:r>
              <a:rPr lang="en-US" altLang="ko-KR" sz="1800" dirty="0"/>
              <a:t>: $ 1,000)</a:t>
            </a:r>
            <a:r>
              <a:rPr lang="ko-KR" altLang="en-US" sz="1800" dirty="0"/>
              <a:t>의 분포를 히스토그램 나타냈습니다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막대그래프의 막대색을 </a:t>
            </a:r>
            <a:r>
              <a:rPr lang="en-US" altLang="ko-KR" sz="1800" dirty="0"/>
              <a:t>col=‘black’</a:t>
            </a:r>
            <a:r>
              <a:rPr lang="ko-KR" altLang="en-US" sz="1800" dirty="0"/>
              <a:t>을 통해 검정색으로 설정하였고 </a:t>
            </a:r>
            <a:r>
              <a:rPr lang="en-US" altLang="ko-KR" sz="1800" dirty="0"/>
              <a:t>border=‘white’</a:t>
            </a:r>
            <a:r>
              <a:rPr lang="ko-KR" altLang="en-US" sz="1800" dirty="0"/>
              <a:t>를 통해 막대그래프의 경계선은 흰색으로 설정하였습니다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히스토그램을 통해 보았을 때 </a:t>
            </a:r>
            <a:r>
              <a:rPr lang="en-US" altLang="ko-KR" sz="1800" dirty="0"/>
              <a:t>93</a:t>
            </a:r>
            <a:r>
              <a:rPr lang="ko-KR" altLang="en-US" sz="1800" dirty="0"/>
              <a:t>년도의 자동차의 가격은 통계적으로 </a:t>
            </a:r>
            <a:r>
              <a:rPr lang="en-US" altLang="ko-KR" sz="1800" dirty="0"/>
              <a:t>15000~20000 $</a:t>
            </a:r>
            <a:r>
              <a:rPr lang="ko-KR" altLang="en-US" sz="1800" dirty="0"/>
              <a:t>가 가장 많은 분포를 보이고 있는 것을 확인할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625C0CF-2554-4AF9-8125-546906BA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98" y="580724"/>
            <a:ext cx="6001005" cy="4467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8AB8C-0135-4064-8A06-CA97C5DF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58" y="5416105"/>
            <a:ext cx="5618980" cy="131926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173AC9-2BD8-488D-ADC5-B1EC4FF031D6}"/>
              </a:ext>
            </a:extLst>
          </p:cNvPr>
          <p:cNvGrpSpPr/>
          <p:nvPr/>
        </p:nvGrpSpPr>
        <p:grpSpPr>
          <a:xfrm>
            <a:off x="6085370" y="-150475"/>
            <a:ext cx="4832802" cy="5782791"/>
            <a:chOff x="6085370" y="-150475"/>
            <a:chExt cx="4832802" cy="5782791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9EC811A-1DF3-4939-AA57-652B8CD950DB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-150475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1) </a:t>
              </a:r>
              <a:r>
                <a:rPr lang="ko-KR" altLang="en-US" sz="2400" dirty="0"/>
                <a:t>그래프</a:t>
              </a:r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254C0506-E0E2-4E51-986D-C1311D3D68E5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4388732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2) </a:t>
              </a:r>
              <a:r>
                <a:rPr lang="ko-KR" altLang="en-US" sz="2400" dirty="0"/>
                <a:t>코드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1402D0B-6785-447F-9EB4-CED2BD109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177" y="720636"/>
              <a:ext cx="1713056" cy="231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10888F-1ED4-4245-A35E-03FE7CA62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2452" y="5256714"/>
              <a:ext cx="1319518" cy="89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75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4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4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데이터 시각화</a:t>
            </a:r>
            <a:r>
              <a:rPr lang="en-US" altLang="ko-KR" sz="3200" dirty="0"/>
              <a:t>(</a:t>
            </a:r>
            <a:r>
              <a:rPr lang="ko-KR" altLang="en-US" sz="3200" dirty="0"/>
              <a:t>그래프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EB22-83E2-489D-89FE-6111B1E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3" y="2512611"/>
            <a:ext cx="4248230" cy="44958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/>
              <a:t>자동차의 가격과 도심연비 간의 관계를 고수준 시각화 함수와 </a:t>
            </a:r>
            <a:r>
              <a:rPr lang="ko-KR" altLang="en-US" sz="1800" dirty="0" err="1"/>
              <a:t>저수준</a:t>
            </a:r>
            <a:r>
              <a:rPr lang="ko-KR" altLang="en-US" sz="1800" dirty="0"/>
              <a:t> 시각화 함수를 활용하여 </a:t>
            </a:r>
            <a:r>
              <a:rPr lang="ko-KR" altLang="en-US" sz="1800" dirty="0" err="1"/>
              <a:t>산점도를</a:t>
            </a:r>
            <a:r>
              <a:rPr lang="ko-KR" altLang="en-US" sz="1800" dirty="0"/>
              <a:t> 통해 </a:t>
            </a:r>
            <a:r>
              <a:rPr lang="ko-KR" altLang="en-US" sz="1700" dirty="0"/>
              <a:t>파악해봤습니다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70000"/>
              </a:lnSpc>
            </a:pP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 err="1"/>
              <a:t>저수준</a:t>
            </a:r>
            <a:r>
              <a:rPr lang="ko-KR" altLang="en-US" sz="1800" dirty="0"/>
              <a:t> 시각화 함수로 추세선을 그래프에 추가했습니다</a:t>
            </a:r>
            <a:r>
              <a:rPr lang="en-US" altLang="ko-KR" sz="1800" dirty="0"/>
              <a:t>.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ko-KR" altLang="en-US" sz="1800" dirty="0"/>
              <a:t>추세선을 통해 가격과 도심연비가 반비례관계로 나타나는 것을 확인할 수 있었습니다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F6CCAC9-80B3-475D-A262-276F575AB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46" y="454959"/>
            <a:ext cx="6291542" cy="4406272"/>
          </a:xfrm>
          <a:prstGeom prst="rect">
            <a:avLst/>
          </a:prstGeom>
          <a:effectLst/>
        </p:spPr>
      </p:pic>
      <p:pic>
        <p:nvPicPr>
          <p:cNvPr id="11" name="그림 10" descr="실내이(가) 표시된 사진&#10;&#10;자동 생성된 설명">
            <a:extLst>
              <a:ext uri="{FF2B5EF4-FFF2-40B4-BE49-F238E27FC236}">
                <a16:creationId xmlns:a16="http://schemas.microsoft.com/office/drawing/2014/main" id="{FB0523CC-0886-40D4-848F-6BBF4B42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520" y="5361580"/>
            <a:ext cx="6006102" cy="1299795"/>
          </a:xfrm>
          <a:prstGeom prst="rect">
            <a:avLst/>
          </a:prstGeom>
          <a:effectLst/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FFE653-4AB0-4DA0-A6BA-3A6327BA2E07}"/>
              </a:ext>
            </a:extLst>
          </p:cNvPr>
          <p:cNvGrpSpPr/>
          <p:nvPr/>
        </p:nvGrpSpPr>
        <p:grpSpPr>
          <a:xfrm>
            <a:off x="6085370" y="-150475"/>
            <a:ext cx="4832802" cy="5782791"/>
            <a:chOff x="6085370" y="-150475"/>
            <a:chExt cx="4832802" cy="5782791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9A648C-A4CF-4929-BAE3-9FF2F3C34DD8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-150475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1) </a:t>
              </a:r>
              <a:r>
                <a:rPr lang="ko-KR" altLang="en-US" sz="2400" dirty="0"/>
                <a:t>그래프</a:t>
              </a:r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2D3B4C42-36BF-4E54-AFA8-3CF3DFE7EF4E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4388732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2) </a:t>
              </a:r>
              <a:r>
                <a:rPr lang="ko-KR" altLang="en-US" sz="2400" dirty="0"/>
                <a:t>코드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2E102D5-4CBE-4E58-A44F-477C8E41A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177" y="720636"/>
              <a:ext cx="1713056" cy="231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E6CFFD2-54C9-4E44-B823-D59BFE974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2452" y="5256714"/>
              <a:ext cx="1319518" cy="89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1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데이터 시각화</a:t>
            </a:r>
            <a:r>
              <a:rPr lang="en-US" altLang="ko-KR" sz="3200" dirty="0"/>
              <a:t>(</a:t>
            </a:r>
            <a:r>
              <a:rPr lang="ko-KR" altLang="en-US" sz="3200" dirty="0"/>
              <a:t>그래프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EB22-83E2-489D-89FE-6111B1E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41254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/>
              <a:t>자동차 회사</a:t>
            </a:r>
            <a:r>
              <a:rPr lang="en-US" altLang="ko-KR" sz="1700" dirty="0"/>
              <a:t>(Manufacturer) </a:t>
            </a:r>
            <a:r>
              <a:rPr lang="ko-KR" altLang="en-US" sz="1700" dirty="0"/>
              <a:t>중 </a:t>
            </a:r>
            <a:r>
              <a:rPr lang="en-US" altLang="ko-KR" sz="1700" dirty="0"/>
              <a:t>Audi, Chevrolet, Hyundai, Toyota, Volkswagen 5</a:t>
            </a:r>
            <a:r>
              <a:rPr lang="ko-KR" altLang="en-US" sz="1700" dirty="0"/>
              <a:t>곳을 선정하여 가격</a:t>
            </a:r>
            <a:r>
              <a:rPr lang="en-US" altLang="ko-KR" sz="1700" dirty="0"/>
              <a:t>, </a:t>
            </a:r>
            <a:r>
              <a:rPr lang="ko-KR" altLang="en-US" sz="1700" dirty="0"/>
              <a:t>도심연비</a:t>
            </a:r>
            <a:r>
              <a:rPr lang="en-US" altLang="ko-KR" sz="1700" dirty="0"/>
              <a:t>, </a:t>
            </a:r>
            <a:r>
              <a:rPr lang="ko-KR" altLang="en-US" sz="1700" dirty="0"/>
              <a:t>실린더 수</a:t>
            </a:r>
            <a:r>
              <a:rPr lang="en-US" altLang="ko-KR" sz="1700" dirty="0"/>
              <a:t>, </a:t>
            </a:r>
            <a:r>
              <a:rPr lang="ko-KR" altLang="en-US" sz="1700" dirty="0"/>
              <a:t>엔진 크기</a:t>
            </a:r>
            <a:r>
              <a:rPr lang="en-US" altLang="ko-KR" sz="1700" dirty="0"/>
              <a:t>, </a:t>
            </a:r>
            <a:r>
              <a:rPr lang="ko-KR" altLang="en-US" sz="1700" dirty="0"/>
              <a:t>마력</a:t>
            </a:r>
            <a:r>
              <a:rPr lang="en-US" altLang="ko-KR" sz="1700" dirty="0"/>
              <a:t> </a:t>
            </a:r>
            <a:r>
              <a:rPr lang="ko-KR" altLang="en-US" sz="1700" dirty="0"/>
              <a:t>변수 들 간의 </a:t>
            </a:r>
            <a:r>
              <a:rPr lang="ko-KR" altLang="en-US" sz="1700" dirty="0" err="1"/>
              <a:t>산점도를</a:t>
            </a:r>
            <a:r>
              <a:rPr lang="ko-KR" altLang="en-US" sz="1700" dirty="0"/>
              <a:t> 시각화 하였습니다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spc="-100" dirty="0"/>
              <a:t>필터함수를 사용하여 자동차 회사를 추출한 거라 </a:t>
            </a:r>
            <a:r>
              <a:rPr lang="en-US" altLang="ko-KR" sz="1700" dirty="0"/>
              <a:t>f.int</a:t>
            </a:r>
            <a:r>
              <a:rPr lang="ko-KR" altLang="en-US" sz="1700" dirty="0"/>
              <a:t>에 </a:t>
            </a:r>
            <a:r>
              <a:rPr lang="en-US" altLang="ko-KR" sz="1700" dirty="0" err="1"/>
              <a:t>as.integer</a:t>
            </a:r>
            <a:r>
              <a:rPr lang="en-US" altLang="ko-KR" sz="1700" dirty="0"/>
              <a:t>(Cars93_filter.f$Manufacturer)</a:t>
            </a:r>
            <a:r>
              <a:rPr lang="ko-KR" altLang="en-US" sz="1700" dirty="0"/>
              <a:t>를 저장하면 </a:t>
            </a:r>
            <a:r>
              <a:rPr lang="en-US" altLang="ko-KR" sz="1700" dirty="0"/>
              <a:t>f.int </a:t>
            </a:r>
            <a:r>
              <a:rPr lang="ko-KR" altLang="en-US" sz="1700" dirty="0"/>
              <a:t>값이 </a:t>
            </a:r>
            <a:r>
              <a:rPr lang="ko-KR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[1] 2 2 6 6 6 6 6 6 6 6 14 14 14 14 30 30 30 30 31 31 31 31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로 나옵니다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이 값을 </a:t>
            </a:r>
            <a:r>
              <a:rPr lang="en-US" altLang="ko-KR" sz="17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pch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에 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f.int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값을 적용하면 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30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과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31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은 </a:t>
            </a:r>
            <a:r>
              <a:rPr lang="ko-KR" altLang="en-US" sz="17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산점도가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안 나와 일일이 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1~5</a:t>
            </a:r>
            <a:r>
              <a:rPr lang="ko-KR" alt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까지 순서에 맞게 벡터로 저장하여 그래프를 도출하였습니다</a:t>
            </a:r>
            <a:r>
              <a:rPr lang="en-US" altLang="ko-KR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endParaRPr lang="en-US" altLang="ko-KR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C37C37-199B-4E0E-9757-5AA72BF0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93" y="325973"/>
            <a:ext cx="6307289" cy="41254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43D01E-513B-4F8E-B32B-40EF46FE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77" y="4809239"/>
            <a:ext cx="6054257" cy="1975769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57A2A738-E6FA-49C6-962E-33185A90CD10}"/>
              </a:ext>
            </a:extLst>
          </p:cNvPr>
          <p:cNvSpPr txBox="1">
            <a:spLocks/>
          </p:cNvSpPr>
          <p:nvPr/>
        </p:nvSpPr>
        <p:spPr>
          <a:xfrm>
            <a:off x="6085370" y="-358825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1) </a:t>
            </a:r>
            <a:r>
              <a:rPr lang="ko-KR" altLang="en-US" sz="2400" dirty="0"/>
              <a:t>그래프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E1F3AEA-350D-4893-AF24-3599E7D960DC}"/>
              </a:ext>
            </a:extLst>
          </p:cNvPr>
          <p:cNvSpPr txBox="1">
            <a:spLocks/>
          </p:cNvSpPr>
          <p:nvPr/>
        </p:nvSpPr>
        <p:spPr>
          <a:xfrm>
            <a:off x="6050645" y="3821570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2) </a:t>
            </a:r>
            <a:r>
              <a:rPr lang="ko-KR" altLang="en-US" sz="2400" dirty="0"/>
              <a:t>코드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BCE2D9-8AAC-4563-9314-D87344434324}"/>
              </a:ext>
            </a:extLst>
          </p:cNvPr>
          <p:cNvCxnSpPr>
            <a:cxnSpLocks/>
          </p:cNvCxnSpPr>
          <p:nvPr/>
        </p:nvCxnSpPr>
        <p:spPr>
          <a:xfrm flipV="1">
            <a:off x="6227177" y="512286"/>
            <a:ext cx="1713056" cy="2315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66F8B6C-158C-4FC5-A12A-52BA72F9AAF4}"/>
              </a:ext>
            </a:extLst>
          </p:cNvPr>
          <p:cNvCxnSpPr>
            <a:cxnSpLocks/>
          </p:cNvCxnSpPr>
          <p:nvPr/>
        </p:nvCxnSpPr>
        <p:spPr>
          <a:xfrm flipV="1">
            <a:off x="6157727" y="4689552"/>
            <a:ext cx="1319518" cy="89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데이터 시각화</a:t>
            </a:r>
            <a:r>
              <a:rPr lang="en-US" altLang="ko-KR" sz="3200" dirty="0"/>
              <a:t>(</a:t>
            </a:r>
            <a:r>
              <a:rPr lang="ko-KR" altLang="en-US" sz="3200" dirty="0"/>
              <a:t>그래프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7EB22-83E2-489D-89FE-6111B1EB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43669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Cars93</a:t>
            </a:r>
            <a:r>
              <a:rPr lang="ko-KR" altLang="en-US" sz="1800" dirty="0"/>
              <a:t> 데이터에 자동차 가격에 도심연비를 나눈 </a:t>
            </a:r>
            <a:r>
              <a:rPr lang="en-US" altLang="ko-KR" sz="1800" dirty="0" err="1"/>
              <a:t>MPG_Per_Price</a:t>
            </a:r>
            <a:r>
              <a:rPr lang="en-US" altLang="ko-KR" sz="1800" dirty="0"/>
              <a:t> (</a:t>
            </a:r>
            <a:r>
              <a:rPr lang="ko-KR" altLang="en-US" sz="1800" dirty="0"/>
              <a:t>자동차 가격당 연비</a:t>
            </a:r>
            <a:r>
              <a:rPr lang="en-US" altLang="ko-KR" sz="1800" dirty="0"/>
              <a:t>)</a:t>
            </a:r>
            <a:r>
              <a:rPr lang="ko-KR" altLang="en-US" sz="1800" dirty="0"/>
              <a:t>라는 새로운 변수를 생성하였습니다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 </a:t>
            </a:r>
            <a:r>
              <a:rPr lang="en-US" altLang="ko-KR" sz="1800" dirty="0" err="1"/>
              <a:t>Manufactuer</a:t>
            </a:r>
            <a:r>
              <a:rPr lang="en-US" altLang="ko-KR" sz="1800" dirty="0"/>
              <a:t>(</a:t>
            </a:r>
            <a:r>
              <a:rPr lang="ko-KR" altLang="en-US" sz="1800" dirty="0"/>
              <a:t>자동차 회사</a:t>
            </a:r>
            <a:r>
              <a:rPr lang="en-US" altLang="ko-KR" sz="1800" dirty="0"/>
              <a:t>)</a:t>
            </a:r>
            <a:r>
              <a:rPr lang="ko-KR" altLang="en-US" sz="1800" dirty="0"/>
              <a:t>가 </a:t>
            </a:r>
            <a:r>
              <a:rPr lang="en-US" altLang="ko-KR" sz="1800" dirty="0"/>
              <a:t>Audi, Chevrolet,</a:t>
            </a:r>
            <a:r>
              <a:rPr lang="ko-KR" altLang="en-US" sz="1800" dirty="0"/>
              <a:t> </a:t>
            </a:r>
            <a:r>
              <a:rPr lang="en-US" altLang="ko-KR" sz="1800" dirty="0"/>
              <a:t>Hyundai,</a:t>
            </a:r>
            <a:r>
              <a:rPr lang="ko-KR" altLang="en-US" sz="1800" dirty="0"/>
              <a:t> </a:t>
            </a:r>
            <a:r>
              <a:rPr lang="en-US" altLang="ko-KR" sz="1800" dirty="0"/>
              <a:t>Toyota,</a:t>
            </a:r>
            <a:r>
              <a:rPr lang="ko-KR" altLang="en-US" sz="1800" dirty="0"/>
              <a:t> </a:t>
            </a:r>
            <a:r>
              <a:rPr lang="en-US" altLang="ko-KR" sz="1800" dirty="0"/>
              <a:t>Volkswagen</a:t>
            </a:r>
            <a:r>
              <a:rPr lang="ko-KR" altLang="en-US" sz="1800" dirty="0"/>
              <a:t>인 자동차의 </a:t>
            </a:r>
            <a:r>
              <a:rPr lang="en-US" altLang="ko-KR" sz="1800" dirty="0" err="1"/>
              <a:t>MPG_Per_Price</a:t>
            </a:r>
            <a:r>
              <a:rPr lang="en-US" altLang="ko-KR" sz="1800" dirty="0"/>
              <a:t>(</a:t>
            </a:r>
            <a:r>
              <a:rPr lang="ko-KR" altLang="en-US" sz="1800" dirty="0"/>
              <a:t>가격당 연비</a:t>
            </a:r>
            <a:r>
              <a:rPr lang="en-US" altLang="ko-KR" sz="1800" dirty="0"/>
              <a:t>)</a:t>
            </a:r>
            <a:r>
              <a:rPr lang="ko-KR" altLang="en-US" sz="1800" dirty="0"/>
              <a:t>가 어떻게 </a:t>
            </a:r>
            <a:r>
              <a:rPr lang="ko-KR" altLang="en-US" sz="1800" dirty="0" err="1"/>
              <a:t>다른지</a:t>
            </a:r>
            <a:r>
              <a:rPr lang="ko-KR" altLang="en-US" sz="1800" dirty="0"/>
              <a:t> 비교하고자 </a:t>
            </a:r>
            <a:r>
              <a:rPr lang="en-US" altLang="ko-KR" sz="1800" dirty="0" err="1"/>
              <a:t>ggplot</a:t>
            </a:r>
            <a:r>
              <a:rPr lang="ko-KR" altLang="en-US" sz="1800" dirty="0"/>
              <a:t>을 활용하여 </a:t>
            </a:r>
            <a:r>
              <a:rPr lang="en-US" altLang="ko-KR" sz="1800" dirty="0"/>
              <a:t>boxplot</a:t>
            </a:r>
            <a:r>
              <a:rPr lang="ko-KR" altLang="en-US" sz="1800" dirty="0"/>
              <a:t>으로 시각화 하였습니다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93</a:t>
            </a:r>
            <a:r>
              <a:rPr lang="ko-KR" altLang="en-US" sz="1800" dirty="0"/>
              <a:t>년도 한국기업인 </a:t>
            </a:r>
            <a:r>
              <a:rPr lang="en-US" altLang="ko-KR" sz="1800" dirty="0"/>
              <a:t>Hyundai(</a:t>
            </a:r>
            <a:r>
              <a:rPr lang="ko-KR" altLang="en-US" sz="1800" dirty="0"/>
              <a:t>현대</a:t>
            </a:r>
            <a:r>
              <a:rPr lang="en-US" altLang="ko-KR" sz="1800" dirty="0"/>
              <a:t>)</a:t>
            </a:r>
            <a:r>
              <a:rPr lang="ko-KR" altLang="en-US" sz="1800" dirty="0"/>
              <a:t>가 전체적으로 가격당 연비가 제일 높은 것으로 나타났고 </a:t>
            </a:r>
            <a:r>
              <a:rPr lang="en-US" altLang="ko-KR" sz="1800" dirty="0"/>
              <a:t>Audi</a:t>
            </a:r>
            <a:r>
              <a:rPr lang="ko-KR" altLang="en-US" sz="1800" dirty="0"/>
              <a:t>는 제일 낮은 것으로 나타납니다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43ABDD6-0F9A-4D2C-8340-CDB4FF6B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92" y="646500"/>
            <a:ext cx="6235439" cy="436698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482116D-1506-45F4-BC69-719BA090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10" y="5508862"/>
            <a:ext cx="5846764" cy="102457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10C600-6434-47F0-860D-C104169517CB}"/>
              </a:ext>
            </a:extLst>
          </p:cNvPr>
          <p:cNvGrpSpPr/>
          <p:nvPr/>
        </p:nvGrpSpPr>
        <p:grpSpPr>
          <a:xfrm>
            <a:off x="6085370" y="-150475"/>
            <a:ext cx="4832802" cy="5782791"/>
            <a:chOff x="6085370" y="-150475"/>
            <a:chExt cx="4832802" cy="5782791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B91BE205-9027-48D2-95CB-6148043F23E7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-150475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1) </a:t>
              </a:r>
              <a:r>
                <a:rPr lang="ko-KR" altLang="en-US" sz="2400" dirty="0"/>
                <a:t>그래프</a:t>
              </a:r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3011B366-D4BC-4D0B-AAC8-FC21F6821AD1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4388732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2) </a:t>
              </a:r>
              <a:r>
                <a:rPr lang="ko-KR" altLang="en-US" sz="2400" dirty="0"/>
                <a:t>코드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DC45C2C-1FE3-40FE-8E69-CE57D93BD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177" y="720636"/>
              <a:ext cx="1713056" cy="231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937AD9E-F893-40B6-B6B9-61D2F2C6C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2452" y="5256714"/>
              <a:ext cx="1319518" cy="89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52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데이터 시각화</a:t>
            </a:r>
            <a:r>
              <a:rPr lang="en-US" altLang="ko-KR" sz="3200" dirty="0"/>
              <a:t>(</a:t>
            </a:r>
            <a:r>
              <a:rPr lang="ko-KR" altLang="en-US" sz="3200" dirty="0"/>
              <a:t>그래프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58D4046-CC41-4BDD-93AC-2906F1BC4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29" y="647408"/>
            <a:ext cx="6229923" cy="4363116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9C7F00-4E9C-4A64-A848-F88610F08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01" y="5532937"/>
            <a:ext cx="5964823" cy="349229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43500C3-C1DE-44EF-9977-01AD981A2652}"/>
              </a:ext>
            </a:extLst>
          </p:cNvPr>
          <p:cNvSpPr txBox="1">
            <a:spLocks/>
          </p:cNvSpPr>
          <p:nvPr/>
        </p:nvSpPr>
        <p:spPr>
          <a:xfrm>
            <a:off x="438912" y="2512611"/>
            <a:ext cx="4832803" cy="3985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/>
              <a:t>자동차 </a:t>
            </a:r>
            <a:r>
              <a:rPr lang="ko-KR" altLang="en-US" sz="1800" dirty="0" err="1"/>
              <a:t>타입별</a:t>
            </a:r>
            <a:r>
              <a:rPr lang="ko-KR" altLang="en-US" sz="1800" dirty="0"/>
              <a:t> 도심연비를 시각화한 </a:t>
            </a:r>
            <a:r>
              <a:rPr lang="en-US" altLang="ko-KR" sz="1800" dirty="0"/>
              <a:t>Boxplot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qplot</a:t>
            </a:r>
            <a:r>
              <a:rPr lang="ko-KR" altLang="en-US" sz="1800" dirty="0"/>
              <a:t>을 활용하여 간단하게 표현해봤습니다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자동차 타입 중 </a:t>
            </a:r>
            <a:r>
              <a:rPr lang="en-US" altLang="ko-KR" sz="1800" dirty="0"/>
              <a:t>Small</a:t>
            </a:r>
            <a:r>
              <a:rPr lang="ko-KR" altLang="en-US" sz="1800" dirty="0"/>
              <a:t>타입이 도심연비가 제일 높고 </a:t>
            </a:r>
            <a:r>
              <a:rPr lang="en-US" altLang="ko-KR" sz="1800" dirty="0"/>
              <a:t>Van</a:t>
            </a:r>
            <a:r>
              <a:rPr lang="ko-KR" altLang="en-US" sz="1800" dirty="0"/>
              <a:t>타입이 제일 낮다고 해석할 수 있습니다</a:t>
            </a:r>
            <a:r>
              <a:rPr lang="en-US" altLang="ko-KR" sz="18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F8E9C2-5FC6-4653-BE19-933002772BD3}"/>
              </a:ext>
            </a:extLst>
          </p:cNvPr>
          <p:cNvGrpSpPr/>
          <p:nvPr/>
        </p:nvGrpSpPr>
        <p:grpSpPr>
          <a:xfrm>
            <a:off x="6085370" y="-150475"/>
            <a:ext cx="4832802" cy="5782791"/>
            <a:chOff x="6085370" y="-150475"/>
            <a:chExt cx="4832802" cy="578279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31BDF5C-87EF-469B-8CB8-FC873A27D982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-150475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1) </a:t>
              </a:r>
              <a:r>
                <a:rPr lang="ko-KR" altLang="en-US" sz="2400" dirty="0"/>
                <a:t>그래프</a:t>
              </a:r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6A1CCB9-0D97-4424-9B5D-126F6C4D0A7B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4388732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2) </a:t>
              </a:r>
              <a:r>
                <a:rPr lang="ko-KR" altLang="en-US" sz="2400" dirty="0"/>
                <a:t>코드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B6AB65-66C5-4297-ABCB-40B2E0862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177" y="720636"/>
              <a:ext cx="1713056" cy="231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805136C-D0B4-4989-845E-7B39E93D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2452" y="5256714"/>
              <a:ext cx="1319518" cy="89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6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/>
              <a:t>2. </a:t>
            </a:r>
            <a:r>
              <a:rPr lang="ko-KR" altLang="en-US" sz="3200"/>
              <a:t>데이터 시각화</a:t>
            </a:r>
            <a:r>
              <a:rPr lang="en-US" altLang="ko-KR" sz="3200"/>
              <a:t>(</a:t>
            </a:r>
            <a:r>
              <a:rPr lang="ko-KR" altLang="en-US" sz="3200"/>
              <a:t>그래프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ontent Placeholder 22">
            <a:extLst>
              <a:ext uri="{FF2B5EF4-FFF2-40B4-BE49-F238E27FC236}">
                <a16:creationId xmlns:a16="http://schemas.microsoft.com/office/drawing/2014/main" id="{F42A3F27-6D2D-43A3-AD66-7B5029D0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42055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/>
              <a:t>자동차 </a:t>
            </a:r>
            <a:r>
              <a:rPr lang="ko-KR" altLang="en-US" sz="1800" dirty="0" err="1"/>
              <a:t>타입별</a:t>
            </a:r>
            <a:r>
              <a:rPr lang="ko-KR" altLang="en-US" sz="1800" dirty="0"/>
              <a:t> 길이</a:t>
            </a:r>
            <a:r>
              <a:rPr lang="en-US" altLang="ko-KR" sz="1800" dirty="0"/>
              <a:t>(Length), </a:t>
            </a:r>
            <a:r>
              <a:rPr lang="ko-KR" altLang="en-US" sz="1800" dirty="0" err="1"/>
              <a:t>축거</a:t>
            </a:r>
            <a:r>
              <a:rPr lang="en-US" altLang="ko-KR" sz="1800" dirty="0"/>
              <a:t>(Wheelbase), </a:t>
            </a:r>
            <a:r>
              <a:rPr lang="ko-KR" altLang="en-US" sz="1800" dirty="0"/>
              <a:t>폭</a:t>
            </a:r>
            <a:r>
              <a:rPr lang="en-US" altLang="ko-KR" sz="1800" dirty="0"/>
              <a:t>(Width)</a:t>
            </a:r>
            <a:r>
              <a:rPr lang="ko-KR" altLang="en-US" sz="1800" dirty="0"/>
              <a:t>을 </a:t>
            </a:r>
            <a:r>
              <a:rPr lang="en-US" altLang="ko-KR" sz="1800" dirty="0"/>
              <a:t>Bar chart</a:t>
            </a:r>
            <a:r>
              <a:rPr lang="ko-KR" altLang="en-US" sz="1800" dirty="0"/>
              <a:t>로 시각화 하였습니다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/>
              <a:t>먼저 </a:t>
            </a:r>
            <a:r>
              <a:rPr lang="en-US" altLang="ko-KR" sz="1800" dirty="0" err="1"/>
              <a:t>dplyr</a:t>
            </a:r>
            <a:r>
              <a:rPr lang="ko-KR" altLang="en-US" sz="1800" dirty="0"/>
              <a:t>패키지를 라이브러리를 통해 실행시키고 </a:t>
            </a:r>
            <a:r>
              <a:rPr lang="en-US" altLang="ko-KR" sz="1800" dirty="0" err="1"/>
              <a:t>group_by</a:t>
            </a:r>
            <a:r>
              <a:rPr lang="ko-KR" altLang="en-US" sz="1800" dirty="0"/>
              <a:t>함수를 사용하여 자동차의 타입별로 그룹화 시킨 뒤 각 타입의 길이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축거</a:t>
            </a:r>
            <a:r>
              <a:rPr lang="en-US" altLang="ko-KR" sz="1800" dirty="0"/>
              <a:t>, </a:t>
            </a:r>
            <a:r>
              <a:rPr lang="ko-KR" altLang="en-US" sz="1800" dirty="0"/>
              <a:t>폭의 평균을 </a:t>
            </a:r>
            <a:r>
              <a:rPr lang="en-US" altLang="ko-KR" sz="1800" dirty="0"/>
              <a:t>df</a:t>
            </a:r>
            <a:r>
              <a:rPr lang="ko-KR" altLang="en-US" sz="1800" dirty="0"/>
              <a:t>에 저장한 후 </a:t>
            </a:r>
            <a:r>
              <a:rPr lang="en-US" altLang="ko-KR" sz="1800" dirty="0" err="1"/>
              <a:t>barplot</a:t>
            </a:r>
            <a:r>
              <a:rPr lang="ko-KR" altLang="en-US" sz="1800" dirty="0"/>
              <a:t>으로 시각화 시켰습니다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/>
              <a:t>길이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축거</a:t>
            </a:r>
            <a:r>
              <a:rPr lang="en-US" altLang="ko-KR" sz="1800" dirty="0"/>
              <a:t>, </a:t>
            </a:r>
            <a:r>
              <a:rPr lang="ko-KR" altLang="en-US" sz="1800" dirty="0"/>
              <a:t>폭 각각의 막대그래프가 비슷한 형태를 취하는 것으로 보아 자동차의 타입과 길이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축거</a:t>
            </a:r>
            <a:r>
              <a:rPr lang="en-US" altLang="ko-KR" sz="1800" dirty="0"/>
              <a:t>, </a:t>
            </a:r>
            <a:r>
              <a:rPr lang="ko-KR" altLang="en-US" sz="1800" dirty="0"/>
              <a:t>폭은 연관이 있다 할 수 있습니다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C0BBDA7-282A-40D3-9646-A54017721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70" y="153043"/>
            <a:ext cx="5742059" cy="4274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D2C0B2-D811-4E47-8675-E70E4024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82" y="4477487"/>
            <a:ext cx="5162025" cy="238880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F55BAC2-3A04-4A4F-9F45-E0C5750B48A6}"/>
              </a:ext>
            </a:extLst>
          </p:cNvPr>
          <p:cNvSpPr txBox="1">
            <a:spLocks/>
          </p:cNvSpPr>
          <p:nvPr/>
        </p:nvSpPr>
        <p:spPr>
          <a:xfrm>
            <a:off x="6085370" y="-277800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1) </a:t>
            </a:r>
            <a:r>
              <a:rPr lang="ko-KR" altLang="en-US" sz="2400" dirty="0"/>
              <a:t>그래프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91CE6CA-B92B-452F-B13F-891D67A983EE}"/>
              </a:ext>
            </a:extLst>
          </p:cNvPr>
          <p:cNvSpPr txBox="1">
            <a:spLocks/>
          </p:cNvSpPr>
          <p:nvPr/>
        </p:nvSpPr>
        <p:spPr>
          <a:xfrm>
            <a:off x="6085370" y="3624799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2) </a:t>
            </a:r>
            <a:r>
              <a:rPr lang="ko-KR" altLang="en-US" sz="2400" dirty="0"/>
              <a:t>코드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00C65E-48B3-4877-AC40-6D0F272F78C9}"/>
              </a:ext>
            </a:extLst>
          </p:cNvPr>
          <p:cNvCxnSpPr>
            <a:cxnSpLocks/>
          </p:cNvCxnSpPr>
          <p:nvPr/>
        </p:nvCxnSpPr>
        <p:spPr>
          <a:xfrm flipV="1">
            <a:off x="6227177" y="593311"/>
            <a:ext cx="1713056" cy="2315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5A8F24-C731-47F5-BE0B-457283D5D48F}"/>
              </a:ext>
            </a:extLst>
          </p:cNvPr>
          <p:cNvCxnSpPr>
            <a:cxnSpLocks/>
          </p:cNvCxnSpPr>
          <p:nvPr/>
        </p:nvCxnSpPr>
        <p:spPr>
          <a:xfrm flipV="1">
            <a:off x="6192452" y="4492781"/>
            <a:ext cx="1319518" cy="89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B58BD2-5418-4295-945F-5B6CC14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200"/>
              <a:t>2. </a:t>
            </a:r>
            <a:r>
              <a:rPr lang="ko-KR" altLang="en-US" sz="3200"/>
              <a:t>데이터 시각화</a:t>
            </a:r>
            <a:r>
              <a:rPr lang="en-US" altLang="ko-KR" sz="3200"/>
              <a:t>(</a:t>
            </a:r>
            <a:r>
              <a:rPr lang="ko-KR" altLang="en-US" sz="3200"/>
              <a:t>그래프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ontent Placeholder 22">
            <a:extLst>
              <a:ext uri="{FF2B5EF4-FFF2-40B4-BE49-F238E27FC236}">
                <a16:creationId xmlns:a16="http://schemas.microsoft.com/office/drawing/2014/main" id="{F42A3F27-6D2D-43A3-AD66-7B5029D0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/>
              <a:t>자동차의 </a:t>
            </a:r>
            <a:r>
              <a:rPr lang="ko-KR" altLang="en-US" sz="1700" dirty="0" err="1"/>
              <a:t>타입별</a:t>
            </a:r>
            <a:r>
              <a:rPr lang="ko-KR" altLang="en-US" sz="1700" dirty="0"/>
              <a:t> 평균 마력을 </a:t>
            </a:r>
            <a:r>
              <a:rPr lang="en-US" altLang="ko-KR" sz="1700" dirty="0" err="1"/>
              <a:t>barplot</a:t>
            </a:r>
            <a:r>
              <a:rPr lang="ko-KR" altLang="en-US" sz="1700" dirty="0"/>
              <a:t>함수를 사용하여 </a:t>
            </a:r>
            <a:r>
              <a:rPr lang="en-US" altLang="ko-KR" sz="1700" dirty="0"/>
              <a:t>Bar chart</a:t>
            </a:r>
            <a:r>
              <a:rPr lang="ko-KR" altLang="en-US" sz="1700" dirty="0"/>
              <a:t>로 시각화 하였습니다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그래프로 보이는 결과 평균적으로 </a:t>
            </a:r>
            <a:r>
              <a:rPr lang="en-US" altLang="ko-KR" sz="1700" dirty="0"/>
              <a:t>small </a:t>
            </a:r>
            <a:r>
              <a:rPr lang="ko-KR" altLang="en-US" sz="1700" dirty="0"/>
              <a:t>타입의 자동차가 마력이 제일 낮고 </a:t>
            </a:r>
            <a:r>
              <a:rPr lang="en-US" altLang="ko-KR" sz="1700" dirty="0"/>
              <a:t>Large </a:t>
            </a:r>
            <a:r>
              <a:rPr lang="ko-KR" altLang="en-US" sz="1700" dirty="0"/>
              <a:t>타입의 자동차가 마력이 제일 높은 것으로 나타났습니다</a:t>
            </a:r>
            <a:r>
              <a:rPr lang="en-US" altLang="ko-KR" sz="17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681779-4A34-49A6-B927-EA200049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95" y="664919"/>
            <a:ext cx="6005186" cy="44707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B74146-1C7D-4CBA-846B-6D8ECB8D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60" y="5458432"/>
            <a:ext cx="4916367" cy="115784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25879A-8217-4F72-916A-EBF30FA0CA08}"/>
              </a:ext>
            </a:extLst>
          </p:cNvPr>
          <p:cNvGrpSpPr/>
          <p:nvPr/>
        </p:nvGrpSpPr>
        <p:grpSpPr>
          <a:xfrm>
            <a:off x="6085370" y="-150475"/>
            <a:ext cx="4832802" cy="5782791"/>
            <a:chOff x="6085370" y="-150475"/>
            <a:chExt cx="4832802" cy="578279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3E0912BD-D269-4217-BEB7-8F8C0CA19BA2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-150475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1) </a:t>
              </a:r>
              <a:r>
                <a:rPr lang="ko-KR" altLang="en-US" sz="2400" dirty="0"/>
                <a:t>그래프</a:t>
              </a:r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CCA5AB96-37A0-45C6-81DB-A43441F85D9C}"/>
                </a:ext>
              </a:extLst>
            </p:cNvPr>
            <p:cNvSpPr txBox="1">
              <a:spLocks/>
            </p:cNvSpPr>
            <p:nvPr/>
          </p:nvSpPr>
          <p:spPr>
            <a:xfrm>
              <a:off x="6085370" y="4388732"/>
              <a:ext cx="4832802" cy="1243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dirty="0"/>
                <a:t>2) </a:t>
              </a:r>
              <a:r>
                <a:rPr lang="ko-KR" altLang="en-US" sz="2400" dirty="0"/>
                <a:t>코드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10F616E-F4B5-4BFC-8660-89BE3A6A6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177" y="720636"/>
              <a:ext cx="1713056" cy="231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20D08B9-2EB9-4FD4-A625-8D6A09E8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2452" y="5256714"/>
              <a:ext cx="1319518" cy="891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32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627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Lucida Console</vt:lpstr>
      <vt:lpstr>Office 테마</vt:lpstr>
      <vt:lpstr>정보기술과 경영 레포트</vt:lpstr>
      <vt:lpstr>1. 데이터 선정</vt:lpstr>
      <vt:lpstr>2. 데이터 시각화(그래프)</vt:lpstr>
      <vt:lpstr>2. 데이터 시각화(그래프)</vt:lpstr>
      <vt:lpstr>2. 데이터 시각화(그래프)</vt:lpstr>
      <vt:lpstr>2. 데이터 시각화(그래프)</vt:lpstr>
      <vt:lpstr>2. 데이터 시각화(그래프)</vt:lpstr>
      <vt:lpstr>2. 데이터 시각화(그래프)</vt:lpstr>
      <vt:lpstr>2. 데이터 시각화(그래프)</vt:lpstr>
      <vt:lpstr>감사합니다.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정보기술과 경영 레포트</dc:title>
  <dc:creator>박순혁</dc:creator>
  <cp:lastModifiedBy>박순혁</cp:lastModifiedBy>
  <cp:revision>2</cp:revision>
  <dcterms:created xsi:type="dcterms:W3CDTF">2019-12-14T05:43:27Z</dcterms:created>
  <dcterms:modified xsi:type="dcterms:W3CDTF">2019-12-14T05:45:23Z</dcterms:modified>
</cp:coreProperties>
</file>