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9" r:id="rId2"/>
    <p:sldId id="266" r:id="rId3"/>
    <p:sldId id="262" r:id="rId4"/>
    <p:sldId id="269" r:id="rId5"/>
    <p:sldId id="270" r:id="rId6"/>
    <p:sldId id="271" r:id="rId7"/>
    <p:sldId id="272" r:id="rId8"/>
    <p:sldId id="263" r:id="rId9"/>
    <p:sldId id="273" r:id="rId10"/>
    <p:sldId id="267" r:id="rId11"/>
    <p:sldId id="274" r:id="rId12"/>
    <p:sldId id="268" r:id="rId13"/>
    <p:sldId id="275" r:id="rId14"/>
    <p:sldId id="261" r:id="rId15"/>
    <p:sldId id="276" r:id="rId16"/>
    <p:sldId id="277" r:id="rId17"/>
    <p:sldId id="278" r:id="rId18"/>
    <p:sldId id="279" r:id="rId19"/>
    <p:sldId id="280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23E7058-AC56-494E-8C86-0AE00B1A5A25}">
          <p14:sldIdLst>
            <p14:sldId id="259"/>
            <p14:sldId id="266"/>
            <p14:sldId id="262"/>
            <p14:sldId id="269"/>
            <p14:sldId id="270"/>
            <p14:sldId id="271"/>
            <p14:sldId id="272"/>
            <p14:sldId id="263"/>
            <p14:sldId id="273"/>
            <p14:sldId id="267"/>
            <p14:sldId id="274"/>
            <p14:sldId id="268"/>
            <p14:sldId id="275"/>
            <p14:sldId id="261"/>
            <p14:sldId id="276"/>
            <p14:sldId id="277"/>
            <p14:sldId id="278"/>
            <p14:sldId id="279"/>
            <p14:sldId id="28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2BB5-B1B2-4DE7-8C8F-A2A8AB7D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AE1B5-9DE0-460D-921A-4104C150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E301D-3777-4881-BB03-FBDD5508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307BA-04EA-4744-8495-01BB6121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F5C9B-67A7-4A87-AC0E-0E1131DD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43BBB-692F-4EDC-91CC-B956D39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89BF8A-97AC-4B4E-8A0B-01C2FA4D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52713-5AA2-43F0-A4FB-DCC2AF15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699A-8D9B-4D92-B0EB-9B138AA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05211-74D0-4A47-9943-330513CE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98C317-7D00-40ED-9249-E3D655806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D8CC0-8EB2-4C84-86A8-EBEA8F7F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596DC-1EE5-4047-B54D-9EDCBED3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C6B29-4860-4799-8462-0BA93B6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D66B-274A-4660-8814-5ED5FC0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1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22D2-4440-4390-802A-8A664FCC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FBB7E-2E16-4E9A-ABF7-A84D788C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8D8A-952C-4CD9-AE95-91EEFC42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8A3CD-83DF-40CB-9F2D-A93D20AE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6B82B-ABC1-413C-992E-774E17B2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78613-D24C-466C-8388-71F2C3CE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80C5-F014-41D4-93A3-2A8630A3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A9363-7217-4E9F-AF52-BEEA7763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EEB45-C506-4305-808A-1F8EF41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E9F62-9B71-4967-83C1-EAC8867E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8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F0C86-2784-4572-AF5A-BB0D081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A4098-7404-4CDE-A0A6-6694A41E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1CE73-C744-4254-B7C6-1A3E336B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84FC8-A78B-414A-A476-92512BB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480A1-2A30-480D-8D3E-F46A70AA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3573D-9F46-4089-9C32-E549FEFC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1F977-D764-4493-988A-3BE9B98A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B36A-5732-4481-B814-83B4B065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56F6B-D3A1-40B3-9300-72EB78A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903686-D713-499E-8719-7E707FF37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F35F98-F541-487A-A0BC-19BF4FEF1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170FB-C06E-4416-84C1-A4284CD7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633BAA-EA60-45DC-8A5D-48BAE18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04FFDF-B037-4593-9979-6B66C513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5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D06DE-AA93-4EF4-96D7-E8A139A4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DFEDE-6D9F-46B0-9FA5-984F34B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D8EC7-87EB-43AB-86E5-0E3863EB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06498-EB82-4AC3-99CA-A4C53DCC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170F03-051C-4D7C-A658-E077F9EB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F9638-7141-4137-BBE8-B26C1AF1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3D1E2-31B5-4F6B-BB1E-BF036ED9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E8A9-31DB-4208-B705-229448E7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1FF7-0BF6-4637-A80D-A555215F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CEACB-FB99-4D09-AEEA-18CC4574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16BCD-FA47-4FA9-A887-02646F2C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FEE6C-4776-4569-9943-FC245F17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078DE-CA27-4FDF-B986-9E144F2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9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B096-1396-4EAC-9B05-D8368A1B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DA649-2D0A-4612-A0D8-CA78C5FA5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362BC-7855-405A-8BF6-EB422976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67949-9009-4650-AC8D-29298D6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D30A5-B4D1-4156-B7C7-EFE7C88D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5F3C6-1982-41C1-BCFB-23E4738D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8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9077C-9FBF-41C4-815C-8647DA3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A5602-26E4-418D-B0AB-0813FB6E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2CA68-4984-4A05-B280-8EBB5CDC9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A59F-D5CE-40E3-9E71-E53039DC86D9}" type="datetimeFigureOut">
              <a:rPr lang="ko-KR" altLang="en-US" smtClean="0"/>
              <a:t>2020-12-17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32E64-C49D-4783-80BE-96C23A3A0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08FB7-6CD7-4CD9-B268-1FDA831C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65D1-FD0D-4FBA-B4ED-A37CEEB1EB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3793AC-85AD-407E-8053-1DD767DB99B2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C8AF0-099B-4BEA-A31A-99267202B907}"/>
              </a:ext>
            </a:extLst>
          </p:cNvPr>
          <p:cNvSpPr txBox="1"/>
          <p:nvPr/>
        </p:nvSpPr>
        <p:spPr>
          <a:xfrm>
            <a:off x="2599764" y="2613392"/>
            <a:ext cx="6992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70C0"/>
                </a:solidFill>
              </a:rPr>
              <a:t>FABLE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800" dirty="0"/>
              <a:t>프로젝트 발표</a:t>
            </a:r>
            <a:endParaRPr lang="en-US" altLang="ko-KR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EACA6-A471-4FE9-A007-CEB948EA5585}"/>
              </a:ext>
            </a:extLst>
          </p:cNvPr>
          <p:cNvSpPr txBox="1"/>
          <p:nvPr/>
        </p:nvSpPr>
        <p:spPr>
          <a:xfrm>
            <a:off x="8928847" y="4921624"/>
            <a:ext cx="29314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학과 </a:t>
            </a:r>
            <a:r>
              <a:rPr lang="en-US" altLang="ko-KR"/>
              <a:t>: </a:t>
            </a:r>
            <a:r>
              <a:rPr lang="ko-KR" altLang="en-US"/>
              <a:t>행정학과</a:t>
            </a:r>
            <a:endParaRPr lang="en-US" altLang="ko-KR"/>
          </a:p>
          <a:p>
            <a:endParaRPr lang="en-US" altLang="ko-KR" sz="1000"/>
          </a:p>
          <a:p>
            <a:r>
              <a:rPr lang="ko-KR" altLang="en-US"/>
              <a:t>학번 </a:t>
            </a:r>
            <a:r>
              <a:rPr lang="en-US" altLang="ko-KR"/>
              <a:t>: 14126813</a:t>
            </a:r>
          </a:p>
          <a:p>
            <a:endParaRPr lang="en-US" altLang="ko-KR" sz="1000"/>
          </a:p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박순혁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3 login.html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548014472">
            <a:extLst>
              <a:ext uri="{FF2B5EF4-FFF2-40B4-BE49-F238E27FC236}">
                <a16:creationId xmlns:a16="http://schemas.microsoft.com/office/drawing/2014/main" id="{F06CA604-0932-426A-BBDC-7ECE022D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91" y="1541762"/>
            <a:ext cx="5167544" cy="33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43387552">
            <a:extLst>
              <a:ext uri="{FF2B5EF4-FFF2-40B4-BE49-F238E27FC236}">
                <a16:creationId xmlns:a16="http://schemas.microsoft.com/office/drawing/2014/main" id="{7402068D-17B8-4FBA-9A0B-C94EBC86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60" y="1541761"/>
            <a:ext cx="4903016" cy="33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344129-1D7C-4316-B9F2-B4E92668495B}"/>
              </a:ext>
            </a:extLst>
          </p:cNvPr>
          <p:cNvSpPr/>
          <p:nvPr/>
        </p:nvSpPr>
        <p:spPr>
          <a:xfrm>
            <a:off x="9539292" y="1545874"/>
            <a:ext cx="995083" cy="178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AD2431-8283-4A4F-B2EF-AFE9FA4675E7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9832894" y="1723992"/>
            <a:ext cx="203940" cy="1192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42842-0B23-43EA-82F6-9FCA95BEC724}"/>
              </a:ext>
            </a:extLst>
          </p:cNvPr>
          <p:cNvSpPr/>
          <p:nvPr/>
        </p:nvSpPr>
        <p:spPr>
          <a:xfrm>
            <a:off x="9120200" y="2916298"/>
            <a:ext cx="1425387" cy="1064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 성공 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 정보와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405AB1-4A09-41E3-A0E9-496810C1F307}"/>
              </a:ext>
            </a:extLst>
          </p:cNvPr>
          <p:cNvSpPr/>
          <p:nvPr/>
        </p:nvSpPr>
        <p:spPr>
          <a:xfrm>
            <a:off x="4724400" y="1866994"/>
            <a:ext cx="820879" cy="167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1E2DAD-B55B-44E7-8271-DCE5934075FB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545279" y="1634933"/>
            <a:ext cx="3994013" cy="315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BE4DC8-5A28-435C-A89B-980C2BB867FF}"/>
              </a:ext>
            </a:extLst>
          </p:cNvPr>
          <p:cNvSpPr txBox="1"/>
          <p:nvPr/>
        </p:nvSpPr>
        <p:spPr>
          <a:xfrm>
            <a:off x="1120316" y="4908970"/>
            <a:ext cx="9843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로그인 페이지는 </a:t>
            </a:r>
            <a:r>
              <a:rPr lang="en-US" altLang="ko-KR" sz="1600" dirty="0"/>
              <a:t>login.html</a:t>
            </a:r>
            <a:r>
              <a:rPr lang="ko-KR" altLang="en-US" sz="1600" dirty="0"/>
              <a:t>로 코딩하였고 </a:t>
            </a:r>
            <a:r>
              <a:rPr lang="en-US" altLang="ko-KR" sz="1600" dirty="0"/>
              <a:t>firebase</a:t>
            </a:r>
            <a:r>
              <a:rPr lang="ko-KR" altLang="en-US" sz="1600" dirty="0"/>
              <a:t>의 </a:t>
            </a:r>
            <a:r>
              <a:rPr lang="en-US" altLang="ko-KR" sz="1600" dirty="0"/>
              <a:t>Auth </a:t>
            </a:r>
            <a:r>
              <a:rPr lang="ko-KR" altLang="en-US" sz="1600" dirty="0"/>
              <a:t>시스템을 사용하여 </a:t>
            </a:r>
            <a:r>
              <a:rPr lang="en-US" altLang="ko-KR" sz="1600" dirty="0"/>
              <a:t>firebase email </a:t>
            </a:r>
            <a:r>
              <a:rPr lang="en-US" altLang="ko-KR" sz="1600" dirty="0" err="1"/>
              <a:t>연동을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통해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로그인이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가능하게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코딩하였습니다</a:t>
            </a:r>
            <a:r>
              <a:rPr lang="en-US" altLang="ko-KR" sz="1600" dirty="0"/>
              <a:t>.</a:t>
            </a:r>
          </a:p>
          <a:p>
            <a:pPr fontAlgn="base"/>
            <a:endParaRPr lang="ko-KR" altLang="en-US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로그인에 실패하면 </a:t>
            </a:r>
            <a:r>
              <a:rPr lang="en-US" altLang="ko-KR" sz="1600" dirty="0"/>
              <a:t>‘</a:t>
            </a:r>
            <a:r>
              <a:rPr lang="ko-KR" altLang="en-US" sz="1600" dirty="0"/>
              <a:t>로그인 실패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경고창을 띄우고 로그인에 성공하게 되면 </a:t>
            </a:r>
            <a:r>
              <a:rPr lang="en-US" altLang="ko-KR" sz="1600" dirty="0"/>
              <a:t>‘</a:t>
            </a:r>
            <a:r>
              <a:rPr lang="ko-KR" altLang="en-US" sz="1600" dirty="0"/>
              <a:t>로그인 성공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경고창을 띄우고 확인을 누르면 홈페이지로 넘어갑니다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홈페이지 오른쪽 상단에 </a:t>
            </a:r>
            <a:r>
              <a:rPr lang="en-US" altLang="ko-KR" sz="1600" dirty="0"/>
              <a:t>join</a:t>
            </a:r>
            <a:r>
              <a:rPr lang="ko-KR" altLang="en-US" sz="1600" dirty="0"/>
              <a:t>과 </a:t>
            </a:r>
            <a:r>
              <a:rPr lang="en-US" altLang="ko-KR" sz="1600" dirty="0"/>
              <a:t>Login</a:t>
            </a:r>
            <a:r>
              <a:rPr lang="ko-KR" altLang="en-US" sz="1600" dirty="0"/>
              <a:t>이 로그인한 유저의 닉네임 정보와 로그아웃으로 바뀐 것을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260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246094" y="4812191"/>
            <a:ext cx="96731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&lt;mypage.html&gt;</a:t>
            </a:r>
            <a:r>
              <a:rPr lang="ko-KR" altLang="en-US" sz="1600" dirty="0"/>
              <a:t>에서 수정하기 버튼을 클릭하면 내 프로필 사진과 패션 좌우명</a:t>
            </a:r>
            <a:r>
              <a:rPr lang="en-US" altLang="ko-KR" sz="1600" dirty="0"/>
              <a:t>(</a:t>
            </a:r>
            <a:r>
              <a:rPr lang="ko-KR" altLang="en-US" sz="1600" dirty="0"/>
              <a:t>철칙</a:t>
            </a:r>
            <a:r>
              <a:rPr lang="en-US" altLang="ko-KR" sz="1600" dirty="0"/>
              <a:t>)</a:t>
            </a:r>
            <a:r>
              <a:rPr lang="ko-KR" altLang="en-US" sz="1600" dirty="0"/>
              <a:t>을 수정할 수 있게 구현하였습니다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왼쪽 그림에서 파일 선택 버튼을 클릭하면 사용자의 </a:t>
            </a:r>
            <a:r>
              <a:rPr lang="en-US" altLang="ko-KR" sz="1600" dirty="0"/>
              <a:t>pc</a:t>
            </a:r>
            <a:r>
              <a:rPr lang="ko-KR" altLang="en-US" sz="1600" dirty="0"/>
              <a:t>에서 이미지를 업로드할 수 있습니다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수정한 후에 저장하기 버튼을 클릭하면 프로필 사진과 작성한 글은 </a:t>
            </a:r>
            <a:r>
              <a:rPr lang="en-US" altLang="ko-KR" sz="1600" dirty="0"/>
              <a:t>firebase storage</a:t>
            </a:r>
            <a:r>
              <a:rPr lang="ko-KR" altLang="en-US" sz="1600" dirty="0"/>
              <a:t>와 </a:t>
            </a:r>
            <a:r>
              <a:rPr lang="en-US" altLang="ko-KR" sz="1600" dirty="0"/>
              <a:t>Realtime Database</a:t>
            </a:r>
            <a:r>
              <a:rPr lang="ko-KR" altLang="en-US" sz="1600" dirty="0"/>
              <a:t>에 저장되어 </a:t>
            </a:r>
            <a:r>
              <a:rPr lang="ko-KR" altLang="en-US" sz="1600" dirty="0" err="1"/>
              <a:t>업로드됩니다</a:t>
            </a:r>
            <a:r>
              <a:rPr lang="en-US" altLang="ko-KR" sz="1600" dirty="0"/>
              <a:t>.(users </a:t>
            </a:r>
            <a:r>
              <a:rPr lang="ko-KR" altLang="en-US" sz="1600" dirty="0"/>
              <a:t>테이블에 업데이트 됨</a:t>
            </a:r>
            <a:r>
              <a:rPr lang="en-US" altLang="ko-KR" sz="1600" dirty="0"/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또한 닉네임은 프로필 사진 옆에 배치하여 사용자 인식이 가능하게 하였습니다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4 mypage.html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D1CA8E-73C3-4B38-9EF3-C4435DA5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8849"/>
            <a:ext cx="5513294" cy="3159552"/>
          </a:xfrm>
          <a:prstGeom prst="rect">
            <a:avLst/>
          </a:prstGeom>
        </p:spPr>
      </p:pic>
      <p:pic>
        <p:nvPicPr>
          <p:cNvPr id="10241" name="_x548024696">
            <a:extLst>
              <a:ext uri="{FF2B5EF4-FFF2-40B4-BE49-F238E27FC236}">
                <a16:creationId xmlns:a16="http://schemas.microsoft.com/office/drawing/2014/main" id="{3E66285F-42C5-4987-90F1-594FC98F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76" y="1598849"/>
            <a:ext cx="5186083" cy="31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0FE09E-CAE4-4FCC-B36D-371CCA62CDBA}"/>
              </a:ext>
            </a:extLst>
          </p:cNvPr>
          <p:cNvSpPr/>
          <p:nvPr/>
        </p:nvSpPr>
        <p:spPr>
          <a:xfrm>
            <a:off x="1277470" y="3031399"/>
            <a:ext cx="322729" cy="143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0FD8C6-DF15-4BD5-B1C2-EBE4A452B02D}"/>
              </a:ext>
            </a:extLst>
          </p:cNvPr>
          <p:cNvSpPr/>
          <p:nvPr/>
        </p:nvSpPr>
        <p:spPr>
          <a:xfrm>
            <a:off x="5468471" y="3231775"/>
            <a:ext cx="394447" cy="18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209997"/>
            <a:ext cx="9673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로그인한 사용자가 자신의 </a:t>
            </a:r>
            <a:r>
              <a:rPr lang="en-US" altLang="ko-KR" sz="1600" dirty="0" err="1"/>
              <a:t>mypage</a:t>
            </a:r>
            <a:r>
              <a:rPr lang="ko-KR" altLang="en-US" sz="1600" dirty="0"/>
              <a:t>에 들어가면 자신의 닉네임과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지수를 확인할 수 있습니다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여기서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지수는 해당 사용자의 </a:t>
            </a:r>
            <a:r>
              <a:rPr lang="ko-KR" altLang="en-US" sz="1600" dirty="0" err="1"/>
              <a:t>패셔너블</a:t>
            </a:r>
            <a:r>
              <a:rPr lang="ko-KR" altLang="en-US" sz="1600" dirty="0"/>
              <a:t> 지수를 뜻합니다</a:t>
            </a:r>
            <a:r>
              <a:rPr lang="en-US" altLang="ko-KR" sz="1600" dirty="0"/>
              <a:t>.(ex. </a:t>
            </a:r>
            <a:r>
              <a:rPr lang="ko-KR" altLang="en-US" sz="1600" dirty="0"/>
              <a:t>인스타그램의 </a:t>
            </a:r>
            <a:r>
              <a:rPr lang="ko-KR" altLang="en-US" sz="1600" dirty="0" err="1"/>
              <a:t>팔로워</a:t>
            </a:r>
            <a:r>
              <a:rPr lang="ko-KR" altLang="en-US" sz="1600" dirty="0"/>
              <a:t> 기능</a:t>
            </a:r>
            <a:r>
              <a:rPr lang="en-US" altLang="ko-KR" sz="1600" dirty="0"/>
              <a:t>)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또한 나의 패션리스트를 통해 사용자가 홈페이지에 올린 자신의 사진만을 모아서 확인할 수 있습니다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이 페이지는 로그인해야 접속 가능하게 설정되었습니다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4 mypage.html</a:t>
            </a:r>
          </a:p>
        </p:txBody>
      </p:sp>
      <p:pic>
        <p:nvPicPr>
          <p:cNvPr id="4097" name="_x322071488">
            <a:extLst>
              <a:ext uri="{FF2B5EF4-FFF2-40B4-BE49-F238E27FC236}">
                <a16:creationId xmlns:a16="http://schemas.microsoft.com/office/drawing/2014/main" id="{28676CB3-AB3B-4E01-A9D8-E3BE5C00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78" y="1605108"/>
            <a:ext cx="5400675" cy="34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322070768">
            <a:extLst>
              <a:ext uri="{FF2B5EF4-FFF2-40B4-BE49-F238E27FC236}">
                <a16:creationId xmlns:a16="http://schemas.microsoft.com/office/drawing/2014/main" id="{9CAC7D0C-D169-423C-AE54-99778184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9" y="1605109"/>
            <a:ext cx="5271247" cy="34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01D5AC-F666-44F1-A8E3-FFC0EE2B4362}"/>
              </a:ext>
            </a:extLst>
          </p:cNvPr>
          <p:cNvSpPr/>
          <p:nvPr/>
        </p:nvSpPr>
        <p:spPr>
          <a:xfrm>
            <a:off x="2097741" y="2949388"/>
            <a:ext cx="493058" cy="170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18A86-2A60-4733-B602-7B3CEFAA889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90799" y="2779806"/>
            <a:ext cx="1152763" cy="254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99EF28-F450-45DB-9E05-B125E9C9BEA0}"/>
              </a:ext>
            </a:extLst>
          </p:cNvPr>
          <p:cNvSpPr/>
          <p:nvPr/>
        </p:nvSpPr>
        <p:spPr>
          <a:xfrm>
            <a:off x="3764906" y="2284751"/>
            <a:ext cx="2062153" cy="834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FABLE </a:t>
            </a:r>
            <a:r>
              <a:rPr lang="ko-KR" altLang="en-US" sz="1400" dirty="0">
                <a:solidFill>
                  <a:schemeClr val="tx1"/>
                </a:solidFill>
              </a:rPr>
              <a:t>버튼 클릭 시 옆에 있는 지수가 </a:t>
            </a:r>
            <a:r>
              <a:rPr lang="en-US" altLang="ko-KR" sz="1400" dirty="0">
                <a:solidFill>
                  <a:schemeClr val="tx1"/>
                </a:solidFill>
              </a:rPr>
              <a:t>+1</a:t>
            </a:r>
            <a:r>
              <a:rPr lang="ko-KR" altLang="en-US" sz="1400" dirty="0">
                <a:solidFill>
                  <a:schemeClr val="tx1"/>
                </a:solidFill>
              </a:rPr>
              <a:t>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계정별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중복카운팅방지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766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5" y="4912218"/>
            <a:ext cx="991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fablecount</a:t>
            </a:r>
            <a:r>
              <a:rPr lang="ko-KR" altLang="en-US" sz="1600" dirty="0"/>
              <a:t>라는 새로운 테이블을 생성하여 해당 사용자 계정의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지수가 클릭된 횟수를 보여줍니다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mypage.html</a:t>
            </a:r>
            <a:r>
              <a:rPr lang="ko-KR" altLang="en-US" sz="1600" dirty="0"/>
              <a:t>에서 </a:t>
            </a:r>
            <a:r>
              <a:rPr lang="en-US" altLang="ko-KR" sz="1600" dirty="0"/>
              <a:t>FABLE </a:t>
            </a:r>
            <a:r>
              <a:rPr lang="ko-KR" altLang="en-US" sz="1600" dirty="0"/>
              <a:t>버튼을 클릭하면 데이터베이스의 </a:t>
            </a:r>
            <a:r>
              <a:rPr lang="en-US" altLang="ko-KR" sz="1600" dirty="0" err="1"/>
              <a:t>fablecount</a:t>
            </a:r>
            <a:r>
              <a:rPr lang="ko-KR" altLang="en-US" sz="1600" dirty="0"/>
              <a:t>에 테이블이 생성됩니다</a:t>
            </a:r>
            <a:r>
              <a:rPr lang="en-US" altLang="ko-KR" sz="1600" dirty="0"/>
              <a:t>. </a:t>
            </a:r>
          </a:p>
          <a:p>
            <a:pPr fontAlgn="base"/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테이블 이름을 </a:t>
            </a:r>
            <a:r>
              <a:rPr lang="en-US" altLang="ko-KR" sz="1600" dirty="0" err="1"/>
              <a:t>loginuserkey</a:t>
            </a:r>
            <a:r>
              <a:rPr lang="en-US" altLang="ko-KR" sz="1600" dirty="0"/>
              <a:t>(</a:t>
            </a:r>
            <a:r>
              <a:rPr lang="ko-KR" altLang="en-US" sz="1600" dirty="0"/>
              <a:t>현재 로그인한 계정</a:t>
            </a:r>
            <a:r>
              <a:rPr lang="en-US" altLang="ko-KR" sz="1600" dirty="0"/>
              <a:t>)+</a:t>
            </a:r>
            <a:r>
              <a:rPr lang="en-US" altLang="ko-KR" sz="1600" dirty="0" err="1"/>
              <a:t>userkey</a:t>
            </a:r>
            <a:r>
              <a:rPr lang="en-US" altLang="ko-KR" sz="1600" dirty="0"/>
              <a:t>(fable</a:t>
            </a:r>
            <a:r>
              <a:rPr lang="ko-KR" altLang="en-US" sz="1600" dirty="0"/>
              <a:t>지수를 누른 계정</a:t>
            </a:r>
            <a:r>
              <a:rPr lang="en-US" altLang="ko-KR" sz="1600" dirty="0"/>
              <a:t>)</a:t>
            </a:r>
            <a:r>
              <a:rPr lang="ko-KR" altLang="en-US" sz="1600" dirty="0"/>
              <a:t>로 설정하여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지수가 중복으로 </a:t>
            </a:r>
            <a:r>
              <a:rPr lang="ko-KR" altLang="en-US" sz="1600" dirty="0" err="1"/>
              <a:t>카운팅</a:t>
            </a:r>
            <a:r>
              <a:rPr lang="ko-KR" altLang="en-US" sz="1600" dirty="0"/>
              <a:t> 되는 것을 방지합니다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이것을 통해 사용자가 다른 사용자의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지수를 한번 누르고 난 후 </a:t>
            </a:r>
            <a:r>
              <a:rPr lang="ko-KR" altLang="en-US" sz="1600" dirty="0" err="1"/>
              <a:t>여러번을</a:t>
            </a:r>
            <a:r>
              <a:rPr lang="ko-KR" altLang="en-US" sz="1600" dirty="0"/>
              <a:t> 클릭해도 중복으로 처리되어 한 번으로 </a:t>
            </a:r>
            <a:r>
              <a:rPr lang="ko-KR" altLang="en-US" sz="1600" dirty="0" err="1"/>
              <a:t>카운팅</a:t>
            </a:r>
            <a:r>
              <a:rPr lang="ko-KR" altLang="en-US" sz="1600" dirty="0"/>
              <a:t> 되도록 설정하였습니다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4 mypage.html</a:t>
            </a:r>
          </a:p>
        </p:txBody>
      </p:sp>
      <p:pic>
        <p:nvPicPr>
          <p:cNvPr id="11265" name="_x210834160">
            <a:extLst>
              <a:ext uri="{FF2B5EF4-FFF2-40B4-BE49-F238E27FC236}">
                <a16:creationId xmlns:a16="http://schemas.microsoft.com/office/drawing/2014/main" id="{023E325C-D98F-4907-BCA4-C0D0CF94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5" y="1533711"/>
            <a:ext cx="8892987" cy="32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유연하고 확장 가능한 </a:t>
            </a:r>
            <a:r>
              <a:rPr lang="en-US" altLang="ko-KR" sz="1600" dirty="0"/>
              <a:t>Firebase</a:t>
            </a:r>
            <a:r>
              <a:rPr lang="ko-KR" altLang="en-US" sz="1600" dirty="0"/>
              <a:t>의 보안 규칙으로 </a:t>
            </a:r>
            <a:r>
              <a:rPr lang="en-US" altLang="ko-KR" sz="1600" dirty="0"/>
              <a:t>Firebase Realtime Database</a:t>
            </a:r>
            <a:r>
              <a:rPr lang="ko-KR" altLang="en-US" sz="1600" dirty="0"/>
              <a:t>와 </a:t>
            </a:r>
            <a:r>
              <a:rPr lang="en-US" altLang="ko-KR" sz="1600" dirty="0"/>
              <a:t>Cloud Storage</a:t>
            </a:r>
            <a:r>
              <a:rPr lang="ko-KR" altLang="en-US" sz="1600" dirty="0"/>
              <a:t>의 데이터를 보호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HTTPS</a:t>
            </a:r>
            <a:r>
              <a:rPr lang="ko-KR" altLang="en-US" sz="1600" dirty="0"/>
              <a:t>를 사용해 전송 중인 데이터와 저장 데이터를 암호화</a:t>
            </a:r>
          </a:p>
          <a:p>
            <a:pPr fontAlgn="base"/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firebase</a:t>
            </a:r>
            <a:r>
              <a:rPr lang="ko-KR" altLang="en-US" sz="1600" dirty="0"/>
              <a:t> 보안 주요기능 </a:t>
            </a:r>
            <a:r>
              <a:rPr lang="en-US" altLang="ko-KR" sz="1600" dirty="0"/>
              <a:t>:</a:t>
            </a:r>
            <a:r>
              <a:rPr lang="ko-KR" altLang="en-US" sz="1600" dirty="0"/>
              <a:t> 유연성</a:t>
            </a:r>
            <a:r>
              <a:rPr lang="en-US" altLang="ko-KR" sz="1600" dirty="0"/>
              <a:t>, </a:t>
            </a:r>
            <a:r>
              <a:rPr lang="ko-KR" altLang="en-US" sz="1600" dirty="0"/>
              <a:t>세부사항</a:t>
            </a:r>
            <a:r>
              <a:rPr lang="en-US" altLang="ko-KR" sz="1600" dirty="0"/>
              <a:t>, </a:t>
            </a:r>
            <a:r>
              <a:rPr lang="ko-KR" altLang="en-US" sz="1600" dirty="0"/>
              <a:t>독립적인 보안</a:t>
            </a: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유연성 기능 </a:t>
            </a:r>
            <a:r>
              <a:rPr lang="en-US" altLang="ko-KR" sz="1600" dirty="0"/>
              <a:t>-</a:t>
            </a:r>
            <a:r>
              <a:rPr lang="ko-KR" altLang="en-US" sz="1600" dirty="0"/>
              <a:t> 웹의 구조 및 동작에 적합한 맞춤 규칙을 작성</a:t>
            </a:r>
            <a:r>
              <a:rPr lang="en-US" altLang="ko-KR" sz="1600" dirty="0"/>
              <a:t>. </a:t>
            </a:r>
            <a:r>
              <a:rPr lang="ko-KR" altLang="en-US" sz="1600" dirty="0"/>
              <a:t>규칙은 자신의 데이터를 활용하여 액세스를 승인할 수 있는 언어를 사용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세부사항 기능 </a:t>
            </a:r>
            <a:r>
              <a:rPr lang="en-US" altLang="ko-KR" sz="1600" dirty="0"/>
              <a:t>-</a:t>
            </a:r>
            <a:r>
              <a:rPr lang="ko-KR" altLang="en-US" sz="1600" dirty="0"/>
              <a:t> 규칙은 요구에 따라 넓히거나 좁힐 수 있다는 것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독립적인 보안기능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규칙이 앱 외부</a:t>
            </a:r>
            <a:r>
              <a:rPr lang="en-US" altLang="ko-KR" sz="1600" dirty="0"/>
              <a:t>(Firebase Console </a:t>
            </a:r>
            <a:r>
              <a:rPr lang="ko-KR" altLang="en-US" sz="1600" dirty="0"/>
              <a:t>또는 </a:t>
            </a:r>
            <a:r>
              <a:rPr lang="en-US" altLang="ko-KR" sz="1600" dirty="0"/>
              <a:t>Firebase CLI)</a:t>
            </a:r>
            <a:r>
              <a:rPr lang="ko-KR" altLang="en-US" sz="1600" dirty="0"/>
              <a:t>에서 정의되기 때문에 클라이언트는 보안 적용에 책임이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버그로 데이터가 손상되지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항상 보호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모든 </a:t>
            </a:r>
            <a:r>
              <a:rPr lang="en-US" altLang="ko-KR" sz="1600" dirty="0"/>
              <a:t>Firebase </a:t>
            </a:r>
            <a:r>
              <a:rPr lang="ko-KR" altLang="en-US" sz="1600" dirty="0"/>
              <a:t>서비스가 국제표준 정보보호 인증으로 정보보호 분야에서 가장 권위있는 인증인 </a:t>
            </a:r>
            <a:r>
              <a:rPr lang="en-US" altLang="ko-KR" sz="1600" dirty="0"/>
              <a:t>ISO 27001 </a:t>
            </a:r>
            <a:r>
              <a:rPr lang="ko-KR" altLang="en-US" sz="1600" dirty="0"/>
              <a:t>및 </a:t>
            </a:r>
            <a:r>
              <a:rPr lang="en-US" altLang="ko-KR" sz="1600" dirty="0"/>
              <a:t>SOC 1, SOC 2, SOC 3 </a:t>
            </a:r>
            <a:r>
              <a:rPr lang="ko-KR" altLang="en-US" sz="1600" dirty="0"/>
              <a:t>평가 과정을 거쳤으며 특히 </a:t>
            </a:r>
            <a:r>
              <a:rPr lang="en-US" altLang="ko-KR" sz="1600" dirty="0"/>
              <a:t>Firebase </a:t>
            </a:r>
            <a:r>
              <a:rPr lang="ko-KR" altLang="en-US" sz="1600" dirty="0"/>
              <a:t>인증</a:t>
            </a:r>
            <a:r>
              <a:rPr lang="en-US" altLang="ko-KR" sz="1600" dirty="0"/>
              <a:t>(auth)</a:t>
            </a:r>
            <a:r>
              <a:rPr lang="ko-KR" altLang="en-US" sz="1600" dirty="0"/>
              <a:t>은 </a:t>
            </a:r>
            <a:r>
              <a:rPr lang="en-US" altLang="ko-KR" sz="1600" dirty="0"/>
              <a:t>ISO 27017, ISO 27018 </a:t>
            </a:r>
            <a:r>
              <a:rPr lang="ko-KR" altLang="en-US" sz="1600" dirty="0"/>
              <a:t>절차를 완료한 서비스</a:t>
            </a: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이러한 점들을 통해 </a:t>
            </a:r>
            <a:r>
              <a:rPr lang="en-US" altLang="ko-KR" sz="1600" dirty="0"/>
              <a:t>firebase</a:t>
            </a:r>
            <a:r>
              <a:rPr lang="ko-KR" altLang="en-US" sz="1600" dirty="0"/>
              <a:t>를 통한 </a:t>
            </a:r>
            <a:r>
              <a:rPr lang="en-US" altLang="ko-KR" sz="1600" dirty="0"/>
              <a:t>FABLE </a:t>
            </a:r>
            <a:r>
              <a:rPr lang="ko-KR" altLang="en-US" sz="1600" dirty="0"/>
              <a:t>프로젝트는 공공 클라우드 환경에서 개인식별정보 보호가 통제 가이드라인을 잘 준수하고 있다는 것을 보여줌</a:t>
            </a:r>
            <a:r>
              <a:rPr lang="en-US" altLang="ko-KR" sz="1600" dirty="0"/>
              <a:t>.</a:t>
            </a:r>
          </a:p>
          <a:p>
            <a:pPr fontAlgn="base"/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sz="3200" dirty="0"/>
              <a:t>프로젝트 평가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FB26-357A-4C29-AAB0-EE49E1D36CDC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3. 1 </a:t>
            </a:r>
            <a:r>
              <a:rPr lang="ko-KR" altLang="en-US" dirty="0"/>
              <a:t>보안성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3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Firebase Analytics</a:t>
            </a:r>
            <a:r>
              <a:rPr lang="ko-KR" altLang="en-US" sz="1600" dirty="0"/>
              <a:t>을 통한 </a:t>
            </a:r>
            <a:r>
              <a:rPr lang="ko-KR" altLang="en-US" sz="1600" dirty="0" err="1"/>
              <a:t>페이지뷰</a:t>
            </a:r>
            <a:r>
              <a:rPr lang="en-US" altLang="ko-KR" sz="1600" dirty="0"/>
              <a:t>, </a:t>
            </a:r>
            <a:r>
              <a:rPr lang="ko-KR" altLang="en-US" sz="1600" dirty="0"/>
              <a:t>화면 뷰 파악</a:t>
            </a:r>
            <a:r>
              <a:rPr lang="en-US" altLang="ko-KR" sz="1600" dirty="0"/>
              <a:t>. (</a:t>
            </a:r>
            <a:r>
              <a:rPr lang="ko-KR" altLang="en-US" sz="1600" dirty="0"/>
              <a:t>유저 행동 파악 가능</a:t>
            </a:r>
            <a:r>
              <a:rPr lang="en-US" altLang="ko-KR" sz="1600" dirty="0"/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Dashboard</a:t>
            </a:r>
            <a:r>
              <a:rPr lang="ko-KR" altLang="en-US" sz="1600" dirty="0"/>
              <a:t>를 통해 내 잠재고객의 세부정보</a:t>
            </a:r>
            <a:r>
              <a:rPr lang="en-US" altLang="ko-KR" sz="1600" dirty="0"/>
              <a:t>, </a:t>
            </a:r>
            <a:r>
              <a:rPr lang="ko-KR" altLang="en-US" sz="1600" dirty="0"/>
              <a:t>효과적인 사용자 유지방법 등을 확인가능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충돌 발생 시 이에 대한 정보를 개발자에게 전달해 앱의 안정성을 개선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fontAlgn="base"/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sz="3200" dirty="0"/>
              <a:t>프로젝트 평가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FB26-357A-4C29-AAB0-EE49E1D36CDC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3. 2 </a:t>
            </a:r>
            <a:r>
              <a:rPr lang="ko-KR" altLang="en-US" dirty="0"/>
              <a:t>안전성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4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firebase Hosting</a:t>
            </a:r>
            <a:r>
              <a:rPr lang="ko-KR" altLang="en-US" sz="1600" dirty="0"/>
              <a:t>은 기본적으로 </a:t>
            </a:r>
            <a:r>
              <a:rPr lang="en-US" altLang="ko-KR" sz="1600" dirty="0"/>
              <a:t>CDN</a:t>
            </a:r>
            <a:r>
              <a:rPr lang="ko-KR" altLang="en-US" sz="1600" dirty="0"/>
              <a:t>에 등록이 되기 때문에 </a:t>
            </a:r>
            <a:r>
              <a:rPr lang="en-US" altLang="ko-KR" sz="1600" dirty="0"/>
              <a:t>FABLE</a:t>
            </a:r>
            <a:r>
              <a:rPr lang="ko-KR" altLang="en-US" sz="1600" dirty="0"/>
              <a:t>을 어느 나라에서 접속하더라도 속도 이슈를 생각하지 않아도 되는 장점</a:t>
            </a:r>
            <a:r>
              <a:rPr lang="en-US" altLang="ko-KR" sz="1600" dirty="0"/>
              <a:t>.(</a:t>
            </a:r>
            <a:r>
              <a:rPr lang="ko-KR" altLang="en-US" sz="1600" dirty="0"/>
              <a:t>추후 글로벌 서비스를 오픈하는 것에 도움이 될 예상</a:t>
            </a:r>
            <a:r>
              <a:rPr lang="en-US" altLang="ko-KR" sz="1600" dirty="0"/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CLI </a:t>
            </a:r>
            <a:r>
              <a:rPr lang="ko-KR" altLang="en-US" sz="1600" dirty="0"/>
              <a:t>배포로 서버에 올릴 수 있기 때문에 따로 </a:t>
            </a:r>
            <a:r>
              <a:rPr lang="en-US" altLang="ko-KR" sz="1600" dirty="0"/>
              <a:t>FTP</a:t>
            </a:r>
            <a:r>
              <a:rPr lang="ko-KR" altLang="en-US" sz="1600" dirty="0"/>
              <a:t>에 접속하지 않아도 손쉽게 배포 가능</a:t>
            </a:r>
            <a:r>
              <a:rPr lang="en-US" altLang="ko-KR" sz="1600" dirty="0"/>
              <a:t>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firebase</a:t>
            </a:r>
            <a:r>
              <a:rPr lang="ko-KR" altLang="en-US" sz="1600" dirty="0"/>
              <a:t>로 실시간 서비스를 손쉽게 구축할 수 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 개발을 진행하면서 바로바로 구조를 생성하고 변경할 수 있기 때문에 </a:t>
            </a:r>
            <a:r>
              <a:rPr lang="en-US" altLang="ko-KR" sz="1600" dirty="0"/>
              <a:t>FABLE </a:t>
            </a:r>
            <a:r>
              <a:rPr lang="ko-KR" altLang="en-US" sz="1600" dirty="0"/>
              <a:t>프로젝트는 성능적으로도 입증됨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sz="3200" dirty="0"/>
              <a:t>프로젝트 평가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FB26-357A-4C29-AAB0-EE49E1D36CDC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3. 3 </a:t>
            </a:r>
            <a:r>
              <a:rPr lang="ko-KR" altLang="en-US" dirty="0"/>
              <a:t>성능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9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프로젝트 구현 기간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9~14</a:t>
            </a:r>
            <a:r>
              <a:rPr lang="ko-KR" altLang="en-US" sz="1600" dirty="0"/>
              <a:t>주로 총 </a:t>
            </a:r>
            <a:r>
              <a:rPr lang="en-US" altLang="ko-KR" sz="1600" dirty="0"/>
              <a:t>6</a:t>
            </a:r>
            <a:r>
              <a:rPr lang="ko-KR" altLang="en-US" sz="1600" dirty="0"/>
              <a:t>주의 기간이 소요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프로젝트 구현 단가 </a:t>
            </a:r>
            <a:br>
              <a:rPr lang="en-US" altLang="ko-KR" sz="1600" dirty="0"/>
            </a:br>
            <a:r>
              <a:rPr lang="en-US" altLang="ko-KR" sz="1600" dirty="0"/>
              <a:t> - </a:t>
            </a:r>
            <a:r>
              <a:rPr lang="ko-KR" altLang="en-US" sz="1600" dirty="0"/>
              <a:t>호스팅 서비스의 경우 </a:t>
            </a:r>
            <a:r>
              <a:rPr lang="en-US" altLang="ko-KR" sz="1600" dirty="0"/>
              <a:t>firebase</a:t>
            </a:r>
            <a:r>
              <a:rPr lang="ko-KR" altLang="en-US" sz="1600" dirty="0"/>
              <a:t>는 사용하는 양에 따라 가격을 매기는 종량제 방식을 채택</a:t>
            </a:r>
            <a:br>
              <a:rPr lang="en-US" altLang="ko-KR" sz="1600" dirty="0"/>
            </a:br>
            <a:r>
              <a:rPr lang="en-US" altLang="ko-KR" sz="1600" dirty="0"/>
              <a:t> - But </a:t>
            </a:r>
            <a:r>
              <a:rPr lang="ko-KR" altLang="en-US" sz="1600" dirty="0"/>
              <a:t>저장용량 </a:t>
            </a:r>
            <a:r>
              <a:rPr lang="en-US" altLang="ko-KR" sz="1600" dirty="0"/>
              <a:t>1GB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전송량</a:t>
            </a:r>
            <a:r>
              <a:rPr lang="ko-KR" altLang="en-US" sz="1600" dirty="0"/>
              <a:t> </a:t>
            </a:r>
            <a:r>
              <a:rPr lang="en-US" altLang="ko-KR" sz="1600" dirty="0"/>
              <a:t>10GB</a:t>
            </a:r>
            <a:r>
              <a:rPr lang="ko-KR" altLang="en-US" sz="1600" dirty="0"/>
              <a:t>까지는 무료로 제공해주기 때문에 </a:t>
            </a:r>
            <a:r>
              <a:rPr lang="en-US" altLang="ko-KR" sz="1600" dirty="0"/>
              <a:t>FABLE </a:t>
            </a:r>
            <a:r>
              <a:rPr lang="ko-KR" altLang="en-US" sz="1600" dirty="0"/>
              <a:t>프로젝트는 무료로 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서버를 구축하여 사용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- </a:t>
            </a:r>
            <a:r>
              <a:rPr lang="ko-KR" altLang="en-US" sz="1600" dirty="0"/>
              <a:t>대신 무료 </a:t>
            </a:r>
            <a:r>
              <a:rPr lang="ko-KR" altLang="en-US" sz="1600" dirty="0" err="1"/>
              <a:t>제공량을</a:t>
            </a:r>
            <a:r>
              <a:rPr lang="ko-KR" altLang="en-US" sz="1600" dirty="0"/>
              <a:t> 넘어서면 기가당 </a:t>
            </a:r>
            <a:r>
              <a:rPr lang="en-US" altLang="ko-KR" sz="1600" dirty="0"/>
              <a:t>30</a:t>
            </a:r>
            <a:r>
              <a:rPr lang="ko-KR" altLang="en-US" sz="1600" dirty="0"/>
              <a:t>원대 수준의 가격을 지불해야 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sz="3200" dirty="0"/>
              <a:t>프로젝트 평가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FB26-357A-4C29-AAB0-EE49E1D36CDC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3. 4 </a:t>
            </a:r>
            <a:r>
              <a:rPr lang="ko-KR" altLang="en-US" dirty="0"/>
              <a:t>구현 기간 및 단가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8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추후에 </a:t>
            </a:r>
            <a:r>
              <a:rPr lang="en-US" altLang="ko-KR" sz="1600" dirty="0"/>
              <a:t>FABLE </a:t>
            </a:r>
            <a:r>
              <a:rPr lang="ko-KR" altLang="en-US" sz="1600" dirty="0"/>
              <a:t>프로젝트의 발전 방향으로 이미지 검색기능의 추가</a:t>
            </a:r>
            <a:r>
              <a:rPr lang="en-US" altLang="ko-KR" sz="1600" dirty="0"/>
              <a:t>. 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이미지에 </a:t>
            </a:r>
            <a:r>
              <a:rPr lang="ko-KR" altLang="en-US" sz="1600" dirty="0" err="1"/>
              <a:t>태깅을</a:t>
            </a:r>
            <a:r>
              <a:rPr lang="ko-KR" altLang="en-US" sz="1600" dirty="0"/>
              <a:t> 해서 웹페이지에서 검색을 하면 검색어와 관련된 이미지들을 검색결과로 보여주고 그 검색어에 따른 태그 클라우드도 </a:t>
            </a:r>
            <a:r>
              <a:rPr lang="ko-KR" altLang="en-US" sz="1600" dirty="0" err="1"/>
              <a:t>시각화하여</a:t>
            </a:r>
            <a:r>
              <a:rPr lang="ko-KR" altLang="en-US" sz="1600" dirty="0"/>
              <a:t> 같이 보여주는 기능을 제공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이러한 기능까지 추가된다면 </a:t>
            </a:r>
            <a:r>
              <a:rPr lang="en-US" altLang="ko-KR" sz="1600" dirty="0"/>
              <a:t>FABLE</a:t>
            </a:r>
            <a:r>
              <a:rPr lang="ko-KR" altLang="en-US" sz="1600" dirty="0"/>
              <a:t>은 좀 더 </a:t>
            </a:r>
            <a:r>
              <a:rPr lang="en-US" altLang="ko-KR" sz="1600" dirty="0"/>
              <a:t>SNS</a:t>
            </a:r>
            <a:r>
              <a:rPr lang="ko-KR" altLang="en-US" sz="1600" dirty="0"/>
              <a:t>와 소셜 큐레이션 비즈니스로서 역할을 수행할 수 있음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3200" dirty="0"/>
              <a:t>프로젝트 후속 연구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D9D32-6099-4102-A1FE-8CD2775C7AC3}"/>
              </a:ext>
            </a:extLst>
          </p:cNvPr>
          <p:cNvSpPr/>
          <p:nvPr/>
        </p:nvSpPr>
        <p:spPr>
          <a:xfrm>
            <a:off x="251012" y="125507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6C81-1F0A-46A6-A7EB-23C5DCAAED47}"/>
              </a:ext>
            </a:extLst>
          </p:cNvPr>
          <p:cNvSpPr txBox="1"/>
          <p:nvPr/>
        </p:nvSpPr>
        <p:spPr>
          <a:xfrm>
            <a:off x="1120316" y="1604445"/>
            <a:ext cx="95745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지금까지 </a:t>
            </a:r>
            <a:r>
              <a:rPr lang="en-US" altLang="ko-KR" sz="1600" dirty="0"/>
              <a:t>FABLE </a:t>
            </a:r>
            <a:r>
              <a:rPr lang="ko-KR" altLang="en-US" sz="1600" dirty="0"/>
              <a:t>프로젝트를 기획하고 개발하고 구현해보았습니다</a:t>
            </a:r>
            <a:r>
              <a:rPr lang="en-US" altLang="ko-KR" sz="1600" dirty="0"/>
              <a:t>. FABLE</a:t>
            </a:r>
            <a:r>
              <a:rPr lang="ko-KR" altLang="en-US" sz="1600" dirty="0"/>
              <a:t>은 패션과 </a:t>
            </a:r>
            <a:r>
              <a:rPr lang="en-US" altLang="ko-KR" sz="1600" dirty="0"/>
              <a:t>SNS</a:t>
            </a:r>
            <a:r>
              <a:rPr lang="ko-KR" altLang="en-US" sz="1600" dirty="0"/>
              <a:t>를 결합하여 패션에 관심있는 유저들의 공간을 만드는 것을 목표로 지향하였습니다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프로젝트를 수행한 결과</a:t>
            </a:r>
            <a:r>
              <a:rPr lang="en-US" altLang="ko-KR" sz="1600" dirty="0"/>
              <a:t>, </a:t>
            </a:r>
            <a:r>
              <a:rPr lang="ko-KR" altLang="en-US" sz="1600" dirty="0"/>
              <a:t>각자의 계정을 만들어 컨텐츠를 관리하고 다른 유저들과 패션을 공유할 수 있는 플랫폼이 형성되었습니다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그리고 </a:t>
            </a:r>
            <a:r>
              <a:rPr lang="en-US" altLang="ko-KR" sz="1600" dirty="0"/>
              <a:t>FABLE </a:t>
            </a:r>
            <a:r>
              <a:rPr lang="ko-KR" altLang="en-US" sz="1600" dirty="0"/>
              <a:t>지수를 통해 자신이 관심있어 하는 유저들의 패션 계정을 </a:t>
            </a:r>
            <a:r>
              <a:rPr lang="ko-KR" altLang="en-US" sz="1600" dirty="0" err="1"/>
              <a:t>팔로잉할</a:t>
            </a:r>
            <a:r>
              <a:rPr lang="ko-KR" altLang="en-US" sz="1600" dirty="0"/>
              <a:t> 수 있었고 그 </a:t>
            </a:r>
            <a:r>
              <a:rPr lang="ko-KR" altLang="en-US" sz="1600" dirty="0" err="1"/>
              <a:t>팔로잉한</a:t>
            </a:r>
            <a:r>
              <a:rPr lang="ko-KR" altLang="en-US" sz="1600" dirty="0"/>
              <a:t> 유저들의 패션을 보며 다양한 정보와 트렌드를 제공받을 수 있었습니다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이것은 </a:t>
            </a:r>
            <a:r>
              <a:rPr lang="en-US" altLang="ko-KR" sz="1600" dirty="0"/>
              <a:t>SNS</a:t>
            </a:r>
            <a:r>
              <a:rPr lang="ko-KR" altLang="en-US" sz="1600" dirty="0"/>
              <a:t>와 소셜 큐레이션 </a:t>
            </a:r>
            <a:r>
              <a:rPr lang="ko-KR" altLang="en-US" sz="1600" dirty="0" err="1"/>
              <a:t>비즈니스로서의</a:t>
            </a:r>
            <a:r>
              <a:rPr lang="ko-KR" altLang="en-US" sz="1600" dirty="0"/>
              <a:t> 역할을 수행함으로써 본 프로젝트의 취지에 부합하다고 생각합니다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EF958-3203-4989-8948-58E6635E10FB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sz="3200" dirty="0"/>
              <a:t>프로젝트 종합 토의 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A39EEA-5FF2-4C8C-B655-73857C8C0010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F3FA922-0B11-4602-9311-F6FAD17FEABE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A5113-4409-48CC-A2AE-3426EC6A3977}"/>
              </a:ext>
            </a:extLst>
          </p:cNvPr>
          <p:cNvSpPr txBox="1"/>
          <p:nvPr/>
        </p:nvSpPr>
        <p:spPr>
          <a:xfrm>
            <a:off x="1381688" y="1681869"/>
            <a:ext cx="5316071" cy="61401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프로젝트 목표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프로젝트 구현</a:t>
            </a:r>
            <a:endParaRPr lang="en-US" altLang="ko-KR" sz="2000" dirty="0"/>
          </a:p>
          <a:p>
            <a:pPr marL="342900" indent="-342900">
              <a:buFont typeface="+mj-lt"/>
              <a:buAutoNum type="arabicParenR"/>
            </a:pPr>
            <a:endParaRPr lang="en-US" altLang="ko-KR" sz="1000" dirty="0"/>
          </a:p>
          <a:p>
            <a:r>
              <a:rPr lang="en-US" altLang="ko-KR" sz="1600" dirty="0"/>
              <a:t>      2. 1 index.html</a:t>
            </a:r>
          </a:p>
          <a:p>
            <a:endParaRPr lang="en-US" altLang="ko-KR" sz="500" dirty="0"/>
          </a:p>
          <a:p>
            <a:r>
              <a:rPr lang="en-US" altLang="ko-KR" sz="1600" dirty="0"/>
              <a:t>      2. 2 join.html</a:t>
            </a:r>
          </a:p>
          <a:p>
            <a:endParaRPr lang="en-US" altLang="ko-KR" sz="500" dirty="0"/>
          </a:p>
          <a:p>
            <a:r>
              <a:rPr lang="en-US" altLang="ko-KR" sz="1600" dirty="0"/>
              <a:t>      2. 3 login.html</a:t>
            </a:r>
          </a:p>
          <a:p>
            <a:endParaRPr lang="en-US" altLang="ko-KR" sz="500" dirty="0"/>
          </a:p>
          <a:p>
            <a:r>
              <a:rPr lang="en-US" altLang="ko-KR" sz="1600" dirty="0"/>
              <a:t>      2. 4 mypage.html</a:t>
            </a:r>
          </a:p>
          <a:p>
            <a:endParaRPr lang="en-US" altLang="ko-KR" sz="16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프로젝트 평가</a:t>
            </a:r>
            <a:endParaRPr lang="en-US" altLang="ko-KR" sz="2000" dirty="0"/>
          </a:p>
          <a:p>
            <a:endParaRPr lang="en-US" altLang="ko-KR" sz="1000" dirty="0"/>
          </a:p>
          <a:p>
            <a:r>
              <a:rPr lang="en-US" altLang="ko-KR" sz="1600" dirty="0"/>
              <a:t>      3. 1 </a:t>
            </a:r>
            <a:r>
              <a:rPr lang="ko-KR" altLang="en-US" sz="1600" dirty="0"/>
              <a:t>보안성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en-US" altLang="ko-KR" sz="1600" dirty="0"/>
              <a:t>      3. 2 </a:t>
            </a:r>
            <a:r>
              <a:rPr lang="ko-KR" altLang="en-US" sz="1600" dirty="0"/>
              <a:t>안전성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en-US" altLang="ko-KR" sz="1600" dirty="0"/>
              <a:t>      3. 3 </a:t>
            </a:r>
            <a:r>
              <a:rPr lang="ko-KR" altLang="en-US" sz="1600" dirty="0"/>
              <a:t>성능</a:t>
            </a:r>
            <a:r>
              <a:rPr lang="en-US" altLang="ko-KR" sz="1600" dirty="0"/>
              <a:t> </a:t>
            </a:r>
          </a:p>
          <a:p>
            <a:endParaRPr lang="en-US" altLang="ko-KR" sz="500" dirty="0"/>
          </a:p>
          <a:p>
            <a:r>
              <a:rPr lang="en-US" altLang="ko-KR" sz="1600" dirty="0"/>
              <a:t>      3. 4 </a:t>
            </a:r>
            <a:r>
              <a:rPr lang="ko-KR" altLang="en-US" sz="1600" dirty="0"/>
              <a:t>구현 기간 및 단가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C503-297B-4794-9E7A-566DF3886C04}"/>
              </a:ext>
            </a:extLst>
          </p:cNvPr>
          <p:cNvSpPr txBox="1"/>
          <p:nvPr/>
        </p:nvSpPr>
        <p:spPr>
          <a:xfrm>
            <a:off x="6096000" y="1651478"/>
            <a:ext cx="5316071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000" dirty="0"/>
              <a:t>프로젝트 후속 연구</a:t>
            </a:r>
            <a:endParaRPr lang="en-US" altLang="ko-KR" sz="2000" dirty="0"/>
          </a:p>
          <a:p>
            <a:pPr marL="457200" indent="-457200">
              <a:buFont typeface="+mj-lt"/>
              <a:buAutoNum type="arabicParenR" startAt="4"/>
            </a:pPr>
            <a:endParaRPr lang="en-US" altLang="ko-KR" sz="2000" dirty="0"/>
          </a:p>
          <a:p>
            <a:pPr marL="457200" indent="-457200">
              <a:buFont typeface="+mj-lt"/>
              <a:buAutoNum type="arabicParenR" startAt="4"/>
            </a:pPr>
            <a:endParaRPr lang="en-US" altLang="ko-KR" sz="2000" dirty="0"/>
          </a:p>
          <a:p>
            <a:pPr marL="457200" indent="-457200">
              <a:buFont typeface="+mj-lt"/>
              <a:buAutoNum type="arabicParenR" startAt="4"/>
            </a:pPr>
            <a:endParaRPr lang="en-US" altLang="ko-KR" sz="20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000" dirty="0"/>
              <a:t>프로젝트 종합 토의</a:t>
            </a:r>
            <a:endParaRPr lang="en-US" altLang="ko-KR" sz="2000" dirty="0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3BC9C3BC-F32D-41ED-AECF-E8677A57476B}"/>
              </a:ext>
            </a:extLst>
          </p:cNvPr>
          <p:cNvSpPr/>
          <p:nvPr/>
        </p:nvSpPr>
        <p:spPr>
          <a:xfrm>
            <a:off x="4267196" y="134472"/>
            <a:ext cx="3585885" cy="1127298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INDEX</a:t>
            </a:r>
            <a:endParaRPr lang="ko-KR" altLang="en-US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F69DE7-3AA8-4EC0-8B26-234C8AD048F1}"/>
              </a:ext>
            </a:extLst>
          </p:cNvPr>
          <p:cNvSpPr/>
          <p:nvPr/>
        </p:nvSpPr>
        <p:spPr>
          <a:xfrm>
            <a:off x="959224" y="1261771"/>
            <a:ext cx="10264588" cy="5363148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7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418710-5DBE-4258-9F90-83ABD838E466}"/>
              </a:ext>
            </a:extLst>
          </p:cNvPr>
          <p:cNvSpPr/>
          <p:nvPr/>
        </p:nvSpPr>
        <p:spPr>
          <a:xfrm>
            <a:off x="251012" y="11654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FB14F-49B9-4291-9335-B7BEDCE717CD}"/>
              </a:ext>
            </a:extLst>
          </p:cNvPr>
          <p:cNvSpPr txBox="1"/>
          <p:nvPr/>
        </p:nvSpPr>
        <p:spPr>
          <a:xfrm>
            <a:off x="1521690" y="2219707"/>
            <a:ext cx="91486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4400" dirty="0">
                <a:solidFill>
                  <a:srgbClr val="0070C0"/>
                </a:solidFill>
              </a:rPr>
              <a:t>지금까지 </a:t>
            </a:r>
            <a:r>
              <a:rPr lang="en-US" altLang="ko-KR" sz="4400" b="1" dirty="0">
                <a:solidFill>
                  <a:srgbClr val="0070C0"/>
                </a:solidFill>
              </a:rPr>
              <a:t>FABLE</a:t>
            </a:r>
            <a:r>
              <a:rPr lang="en-US" altLang="ko-KR" sz="4400" dirty="0">
                <a:solidFill>
                  <a:srgbClr val="0070C0"/>
                </a:solidFill>
              </a:rPr>
              <a:t> </a:t>
            </a:r>
            <a:r>
              <a:rPr lang="ko-KR" altLang="en-US" sz="4400" dirty="0">
                <a:solidFill>
                  <a:srgbClr val="0070C0"/>
                </a:solidFill>
              </a:rPr>
              <a:t>프로젝트였습니다</a:t>
            </a:r>
            <a:r>
              <a:rPr lang="en-US" altLang="ko-KR" sz="4400" dirty="0">
                <a:solidFill>
                  <a:srgbClr val="0070C0"/>
                </a:solidFill>
              </a:rPr>
              <a:t>.</a:t>
            </a:r>
          </a:p>
          <a:p>
            <a:pPr algn="ctr"/>
            <a:endParaRPr lang="en-US" altLang="ko-KR" sz="4400" dirty="0">
              <a:solidFill>
                <a:srgbClr val="0070C0"/>
              </a:solidFill>
            </a:endParaRPr>
          </a:p>
          <a:p>
            <a:pPr algn="ctr"/>
            <a:r>
              <a:rPr lang="ko-KR" altLang="en-US" sz="4400" dirty="0">
                <a:solidFill>
                  <a:srgbClr val="0070C0"/>
                </a:solidFill>
              </a:rPr>
              <a:t>감사합니다</a:t>
            </a:r>
            <a:r>
              <a:rPr lang="en-US" altLang="ko-KR" sz="4400" dirty="0">
                <a:solidFill>
                  <a:srgbClr val="0070C0"/>
                </a:solidFill>
              </a:rPr>
              <a:t>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8161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0CD892-EA3C-450A-9CCC-D30E05C3DC8D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2F1BF-86DF-4AB1-8727-93A936E6D454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프로젝트 목표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9690A-F29C-4DB7-B482-7E845B49F482}"/>
              </a:ext>
            </a:extLst>
          </p:cNvPr>
          <p:cNvSpPr txBox="1"/>
          <p:nvPr/>
        </p:nvSpPr>
        <p:spPr>
          <a:xfrm>
            <a:off x="1120316" y="1979477"/>
            <a:ext cx="957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/>
              <a:t>프로젝트 </a:t>
            </a:r>
            <a:r>
              <a:rPr lang="en-US" altLang="ko-KR" b="1" dirty="0">
                <a:solidFill>
                  <a:srgbClr val="0070C0"/>
                </a:solidFill>
              </a:rPr>
              <a:t>FABLE</a:t>
            </a:r>
            <a:r>
              <a:rPr lang="ko-KR" altLang="en-US" dirty="0"/>
              <a:t>의 목표는 패션과 </a:t>
            </a:r>
            <a:r>
              <a:rPr lang="en-US" altLang="ko-KR" dirty="0"/>
              <a:t>SNS</a:t>
            </a:r>
            <a:r>
              <a:rPr lang="ko-KR" altLang="en-US" dirty="0"/>
              <a:t>를 결합하여 패션에 관심이 있는 유저들의 공간을 만드는 것입니다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70C0"/>
                </a:solidFill>
              </a:rPr>
              <a:t>FABLE</a:t>
            </a:r>
            <a:r>
              <a:rPr lang="ko-KR" altLang="en-US" dirty="0"/>
              <a:t>은 </a:t>
            </a:r>
            <a:r>
              <a:rPr lang="en-US" altLang="ko-KR" dirty="0"/>
              <a:t>fashionable</a:t>
            </a:r>
            <a:r>
              <a:rPr lang="ko-KR" altLang="en-US" dirty="0"/>
              <a:t>과 </a:t>
            </a:r>
            <a:r>
              <a:rPr lang="en-US" altLang="ko-KR" dirty="0"/>
              <a:t>able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패션에 문외한도 </a:t>
            </a:r>
            <a:r>
              <a:rPr lang="ko-KR" altLang="en-US" dirty="0" err="1"/>
              <a:t>패셔너블하게</a:t>
            </a:r>
            <a:r>
              <a:rPr lang="ko-KR" altLang="en-US" dirty="0"/>
              <a:t> 만들 수 있도록 가능하게 만드는 것이 목표입니다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자신의 패션감각을 뽐냄과 동시에 다른 유저들과 패션을 공유할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더 나아가 </a:t>
            </a:r>
            <a:r>
              <a:rPr lang="en-US" altLang="ko-KR" dirty="0"/>
              <a:t>SNS</a:t>
            </a:r>
            <a:r>
              <a:rPr lang="ko-KR" altLang="en-US" dirty="0"/>
              <a:t>로서 소셜 큐레이션 비즈니스의 역할을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BE673A-0854-4450-BA42-E4DD8DF34AE8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501323"/>
            <a:ext cx="9951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로그인한 유저는 홈페이지의 </a:t>
            </a:r>
            <a:r>
              <a:rPr lang="en-US" altLang="ko-KR" sz="1600" dirty="0"/>
              <a:t>FABLE </a:t>
            </a:r>
            <a:r>
              <a:rPr lang="ko-KR" altLang="en-US" sz="1600" dirty="0"/>
              <a:t>버튼을 통해 사진을 업로드할 수 있습니다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유저들의 개인 정보와 사진 보안을 위해 로그인한 유저들만 홈페이지에서 유저들이 올린 모든 사진들을 볼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1 index.html</a:t>
            </a:r>
          </a:p>
        </p:txBody>
      </p:sp>
      <p:pic>
        <p:nvPicPr>
          <p:cNvPr id="1027" name="_x548014472">
            <a:extLst>
              <a:ext uri="{FF2B5EF4-FFF2-40B4-BE49-F238E27FC236}">
                <a16:creationId xmlns:a16="http://schemas.microsoft.com/office/drawing/2014/main" id="{852599EB-5247-455C-8122-1A1FDD96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97" y="1721224"/>
            <a:ext cx="5310300" cy="36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548016848">
            <a:extLst>
              <a:ext uri="{FF2B5EF4-FFF2-40B4-BE49-F238E27FC236}">
                <a16:creationId xmlns:a16="http://schemas.microsoft.com/office/drawing/2014/main" id="{AD12CC5B-C350-4AC8-9FBB-BD7AB821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70" y="1721224"/>
            <a:ext cx="4955714" cy="35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835A54-5938-4A4B-A6B8-DB40EB2FD449}"/>
              </a:ext>
            </a:extLst>
          </p:cNvPr>
          <p:cNvSpPr/>
          <p:nvPr/>
        </p:nvSpPr>
        <p:spPr>
          <a:xfrm>
            <a:off x="4533972" y="3247258"/>
            <a:ext cx="1425387" cy="1064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FABLE </a:t>
            </a:r>
            <a:r>
              <a:rPr lang="ko-KR" altLang="en-US" sz="1400" dirty="0">
                <a:solidFill>
                  <a:schemeClr val="tx1"/>
                </a:solidFill>
              </a:rPr>
              <a:t>버튼 클릭 시 </a:t>
            </a:r>
            <a:r>
              <a:rPr lang="en-US" altLang="ko-KR" sz="1400" dirty="0">
                <a:solidFill>
                  <a:schemeClr val="tx1"/>
                </a:solidFill>
              </a:rPr>
              <a:t>UPLOAD</a:t>
            </a:r>
            <a:r>
              <a:rPr lang="ko-KR" altLang="en-US" sz="1400" dirty="0">
                <a:solidFill>
                  <a:schemeClr val="tx1"/>
                </a:solidFill>
              </a:rPr>
              <a:t> 버튼으로 변환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0BE24-8726-467A-9269-A9DF9F7168C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84494" y="3779629"/>
            <a:ext cx="849478" cy="917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5E08F-D670-4554-9DE2-3E625A8568F8}"/>
              </a:ext>
            </a:extLst>
          </p:cNvPr>
          <p:cNvSpPr/>
          <p:nvPr/>
        </p:nvSpPr>
        <p:spPr>
          <a:xfrm>
            <a:off x="10514993" y="2182516"/>
            <a:ext cx="1425387" cy="1064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유저들이 업로드한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사진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4BADE4-A394-4458-A2BB-F9359660E6C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201835" y="2714887"/>
            <a:ext cx="313158" cy="1328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523199"/>
            <a:ext cx="967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홈페이지</a:t>
            </a:r>
            <a:r>
              <a:rPr lang="en-US" altLang="ko-KR" sz="1600" dirty="0"/>
              <a:t>(index.html)</a:t>
            </a:r>
            <a:r>
              <a:rPr lang="ko-KR" altLang="en-US" sz="1600" dirty="0"/>
              <a:t>에서 사용자들이 올린 사진들 중 마음에 드는 사진을 클릭하면 그 사진을 올린 유저의 </a:t>
            </a:r>
            <a:r>
              <a:rPr lang="en-US" altLang="ko-KR" sz="1600" dirty="0" err="1"/>
              <a:t>mypage</a:t>
            </a:r>
            <a:r>
              <a:rPr lang="en-US" altLang="ko-KR" sz="1600" dirty="0"/>
              <a:t> </a:t>
            </a:r>
            <a:r>
              <a:rPr lang="ko-KR" altLang="en-US" sz="1600" dirty="0"/>
              <a:t>계정으로 접속됩니다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사진을 클릭하여 유저 계정의 </a:t>
            </a:r>
            <a:r>
              <a:rPr lang="en-US" altLang="ko-KR" sz="1600" dirty="0" err="1"/>
              <a:t>mypage</a:t>
            </a:r>
            <a:r>
              <a:rPr lang="ko-KR" altLang="en-US" sz="1600" dirty="0"/>
              <a:t>에 들어가면 주소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에는 해당 </a:t>
            </a:r>
            <a:r>
              <a:rPr lang="en-US" altLang="ko-KR" sz="1600" dirty="0" err="1"/>
              <a:t>mypage</a:t>
            </a:r>
            <a:r>
              <a:rPr lang="en-US" altLang="ko-KR" sz="1600" dirty="0"/>
              <a:t> </a:t>
            </a:r>
            <a:r>
              <a:rPr lang="ko-KR" altLang="en-US" sz="1600" dirty="0"/>
              <a:t>계정의 </a:t>
            </a:r>
            <a:r>
              <a:rPr lang="en-US" altLang="ko-KR" sz="1600" dirty="0" err="1"/>
              <a:t>userkey</a:t>
            </a:r>
            <a:r>
              <a:rPr lang="ko-KR" altLang="en-US" sz="1600" dirty="0"/>
              <a:t>가 추가됩니다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1 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BF30FF-5C7E-4351-936B-11D7B009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2065008">
            <a:extLst>
              <a:ext uri="{FF2B5EF4-FFF2-40B4-BE49-F238E27FC236}">
                <a16:creationId xmlns:a16="http://schemas.microsoft.com/office/drawing/2014/main" id="{EAED20FA-79A3-4F7B-A7AB-4F537B4F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89" y="1721224"/>
            <a:ext cx="5031642" cy="37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51224928">
            <a:extLst>
              <a:ext uri="{FF2B5EF4-FFF2-40B4-BE49-F238E27FC236}">
                <a16:creationId xmlns:a16="http://schemas.microsoft.com/office/drawing/2014/main" id="{250B075C-5920-401A-AF42-64775C96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06" y="1721224"/>
            <a:ext cx="5116405" cy="371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E25092-67F6-48C0-AFA5-E0A99C9DF0E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63670" y="3600537"/>
            <a:ext cx="4428565" cy="917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209C8347-2257-4F30-AFCF-3F35324171D4}"/>
              </a:ext>
            </a:extLst>
          </p:cNvPr>
          <p:cNvSpPr/>
          <p:nvPr/>
        </p:nvSpPr>
        <p:spPr>
          <a:xfrm>
            <a:off x="4534028" y="3516579"/>
            <a:ext cx="629642" cy="167916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click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AC1F72-0B62-4C20-A763-5C0DD0CE13BC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5163670" y="2034988"/>
            <a:ext cx="2539115" cy="1565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A95553-E2D5-40EB-BCF0-48A3A95C7BF2}"/>
              </a:ext>
            </a:extLst>
          </p:cNvPr>
          <p:cNvSpPr/>
          <p:nvPr/>
        </p:nvSpPr>
        <p:spPr>
          <a:xfrm>
            <a:off x="7071360" y="1879600"/>
            <a:ext cx="1262849" cy="155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F6CA54-93F1-4C3E-B4B8-B0E2E4D523EB}"/>
              </a:ext>
            </a:extLst>
          </p:cNvPr>
          <p:cNvSpPr/>
          <p:nvPr/>
        </p:nvSpPr>
        <p:spPr>
          <a:xfrm>
            <a:off x="9371409" y="2336513"/>
            <a:ext cx="1425387" cy="1064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이것을 활용하여 해당 유저의 정보와 사진만을 보여줌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F5B81E-AE78-41AD-813A-B4B386402CFF}"/>
              </a:ext>
            </a:extLst>
          </p:cNvPr>
          <p:cNvSpPr/>
          <p:nvPr/>
        </p:nvSpPr>
        <p:spPr>
          <a:xfrm>
            <a:off x="4088811" y="2382544"/>
            <a:ext cx="1059564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8C997D-E467-45B1-A54A-0C551B68F02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334209" y="1957294"/>
            <a:ext cx="1037200" cy="742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367515"/>
            <a:ext cx="95745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홈페이지에 업로드한 사진 파일들은 </a:t>
            </a:r>
            <a:r>
              <a:rPr lang="en-US" altLang="ko-KR" sz="1600" dirty="0"/>
              <a:t>FIREBASE</a:t>
            </a:r>
            <a:r>
              <a:rPr lang="ko-KR" altLang="en-US" sz="1600" dirty="0"/>
              <a:t>의 </a:t>
            </a:r>
            <a:r>
              <a:rPr lang="en-US" altLang="ko-KR" sz="1600" dirty="0"/>
              <a:t>STROAGE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업로드되어</a:t>
            </a:r>
            <a:r>
              <a:rPr lang="ko-KR" altLang="en-US" sz="1600" dirty="0"/>
              <a:t> 관리합니다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홈페이지에 업로드 시 파일 이름을 </a:t>
            </a:r>
            <a:r>
              <a:rPr lang="en-US" altLang="ko-KR" sz="1600" dirty="0"/>
              <a:t>USERKEY</a:t>
            </a:r>
            <a:r>
              <a:rPr lang="ko-KR" altLang="en-US" sz="1600" dirty="0"/>
              <a:t>로 하면 한 계정으로 여러 개의 파일을 업로드할 경우 중복되는 오류가 발생하기에 사진을 업로드한 시간을 변수로 만들어 파일 이름으로 설정해주어 오류 발생을 방지하였습니다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1 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22066448">
            <a:extLst>
              <a:ext uri="{FF2B5EF4-FFF2-40B4-BE49-F238E27FC236}">
                <a16:creationId xmlns:a16="http://schemas.microsoft.com/office/drawing/2014/main" id="{C0F37D14-CA4F-4DE6-A25D-5AA2BADDB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34" y="1569998"/>
            <a:ext cx="8767483" cy="3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367515"/>
            <a:ext cx="95745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홈페이지에 업로드한 사진 파일들은 </a:t>
            </a:r>
            <a:r>
              <a:rPr lang="en-US" altLang="ko-KR" sz="1600" dirty="0"/>
              <a:t>FIREBASE</a:t>
            </a:r>
            <a:r>
              <a:rPr lang="ko-KR" altLang="en-US" sz="1600" dirty="0"/>
              <a:t>의 </a:t>
            </a:r>
            <a:r>
              <a:rPr lang="en-US" altLang="ko-KR" sz="1600" dirty="0"/>
              <a:t>Realtime Database</a:t>
            </a:r>
            <a:r>
              <a:rPr lang="ko-KR" altLang="en-US" sz="1600" dirty="0"/>
              <a:t>에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로 설정하여 업로드 됩니다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Userkey</a:t>
            </a:r>
            <a:r>
              <a:rPr lang="ko-KR" altLang="en-US" sz="1600" dirty="0"/>
              <a:t>와 </a:t>
            </a:r>
            <a:r>
              <a:rPr lang="en-US" altLang="ko-KR" sz="1600" dirty="0"/>
              <a:t>name</a:t>
            </a:r>
            <a:r>
              <a:rPr lang="ko-KR" altLang="en-US" sz="1600" dirty="0"/>
              <a:t>은 해당 사진 파일을 업로드한 사용자의 고유키와 계정 정보입니다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이미지 주소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imgURl</a:t>
            </a:r>
            <a:r>
              <a:rPr lang="en-US" altLang="ko-KR" sz="1600" dirty="0"/>
              <a:t>) </a:t>
            </a:r>
            <a:r>
              <a:rPr lang="ko-KR" altLang="en-US" sz="1600" dirty="0"/>
              <a:t>또한 </a:t>
            </a:r>
            <a:r>
              <a:rPr lang="en-US" altLang="ko-KR" sz="1600" dirty="0"/>
              <a:t>key, value</a:t>
            </a:r>
            <a:r>
              <a:rPr lang="ko-KR" altLang="en-US" sz="1600" dirty="0"/>
              <a:t>로 넣어 사용자 계정의 </a:t>
            </a:r>
            <a:r>
              <a:rPr lang="en-US" altLang="ko-KR" sz="1600" dirty="0" err="1"/>
              <a:t>mypage</a:t>
            </a:r>
            <a:r>
              <a:rPr lang="ko-KR" altLang="en-US" sz="1600" dirty="0"/>
              <a:t>로 이동 시 해당 사용자가 올린 파일만 볼 수 있도록 설계하였습니다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1 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548019728">
            <a:extLst>
              <a:ext uri="{FF2B5EF4-FFF2-40B4-BE49-F238E27FC236}">
                <a16:creationId xmlns:a16="http://schemas.microsoft.com/office/drawing/2014/main" id="{91382653-B230-4FF4-B248-7E136449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1" y="1551643"/>
            <a:ext cx="8668870" cy="38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4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4830703"/>
            <a:ext cx="9843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회원가입 페이지는 </a:t>
            </a:r>
            <a:r>
              <a:rPr lang="en-US" altLang="ko-KR" sz="1600" dirty="0"/>
              <a:t>join.html</a:t>
            </a:r>
            <a:r>
              <a:rPr lang="ko-KR" altLang="en-US" sz="1600" dirty="0"/>
              <a:t>로 코딩하였고 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생년월일을 기재할 수 있게 구성하였습니다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생년월일에는 </a:t>
            </a:r>
            <a:r>
              <a:rPr lang="en-US" altLang="ko-KR" sz="1600" dirty="0" err="1"/>
              <a:t>jquery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datepicker</a:t>
            </a:r>
            <a:r>
              <a:rPr lang="en-US" altLang="ko-KR" sz="1600" dirty="0"/>
              <a:t> </a:t>
            </a:r>
            <a:r>
              <a:rPr lang="ko-KR" altLang="en-US" sz="1600" dirty="0"/>
              <a:t>코드를 사용하여 구현하였습니다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또한 이미 가입한 이메일이 있는 경우 오른쪽 그림처럼 이미 존재하는 이메일이라고 경고창이 뜨게 구현하였습니다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가입에 성공하게 되면 가입 성공이라는 창이 뜨고 홈페이지로 넘어가게 구성하였습니다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2 join.html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17987448">
            <a:extLst>
              <a:ext uri="{FF2B5EF4-FFF2-40B4-BE49-F238E27FC236}">
                <a16:creationId xmlns:a16="http://schemas.microsoft.com/office/drawing/2014/main" id="{D2B1E347-0E73-470C-8775-9C49C138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16" y="1813204"/>
            <a:ext cx="5119119" cy="300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_x544787528">
            <a:extLst>
              <a:ext uri="{FF2B5EF4-FFF2-40B4-BE49-F238E27FC236}">
                <a16:creationId xmlns:a16="http://schemas.microsoft.com/office/drawing/2014/main" id="{6719CE29-395B-4143-B53E-0501DBDD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64" y="1535210"/>
            <a:ext cx="4858871" cy="32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6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79C44C-1551-40BD-879C-D810A08DFCAF}"/>
              </a:ext>
            </a:extLst>
          </p:cNvPr>
          <p:cNvSpPr/>
          <p:nvPr/>
        </p:nvSpPr>
        <p:spPr>
          <a:xfrm>
            <a:off x="251012" y="134472"/>
            <a:ext cx="11689976" cy="6606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59795-E043-432D-9206-1BE8ADDCFA15}"/>
              </a:ext>
            </a:extLst>
          </p:cNvPr>
          <p:cNvSpPr txBox="1"/>
          <p:nvPr/>
        </p:nvSpPr>
        <p:spPr>
          <a:xfrm>
            <a:off x="1120316" y="5107702"/>
            <a:ext cx="9646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회원의 계정에 대한 심플하고 안전한 보안을 위해 </a:t>
            </a:r>
            <a:r>
              <a:rPr lang="en-US" altLang="ko-KR" sz="1600" dirty="0"/>
              <a:t>firebase</a:t>
            </a:r>
            <a:r>
              <a:rPr lang="ko-KR" altLang="en-US" sz="1600" dirty="0"/>
              <a:t>로 서버를 구성을 한 후 </a:t>
            </a:r>
            <a:r>
              <a:rPr lang="en-US" altLang="ko-KR" sz="1600" dirty="0"/>
              <a:t>firebase Auth </a:t>
            </a:r>
            <a:r>
              <a:rPr lang="ko-KR" altLang="en-US" sz="1600" dirty="0"/>
              <a:t>시스템과 </a:t>
            </a:r>
            <a:r>
              <a:rPr lang="en-US" altLang="ko-KR" sz="1600" dirty="0"/>
              <a:t>Realtime Database</a:t>
            </a:r>
            <a:r>
              <a:rPr lang="ko-KR" altLang="en-US" sz="1600" dirty="0"/>
              <a:t>를 통해 사용자에 대한 정보를 보관할 수 있도록 하였습니다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dirty="0"/>
              <a:t>유저들의 정보를 보관하여 다른 여러 웹페이지에서 활용이 가능하기에 </a:t>
            </a:r>
            <a:r>
              <a:rPr lang="en-US" altLang="ko-KR" sz="1600" dirty="0"/>
              <a:t>SNS </a:t>
            </a:r>
            <a:r>
              <a:rPr lang="ko-KR" altLang="en-US" sz="1600" dirty="0"/>
              <a:t>기능에는 필수적입니다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0A58E-BFE8-45AB-8D8F-0E8E6B8284C9}"/>
              </a:ext>
            </a:extLst>
          </p:cNvPr>
          <p:cNvSpPr txBox="1"/>
          <p:nvPr/>
        </p:nvSpPr>
        <p:spPr>
          <a:xfrm>
            <a:off x="1120316" y="80685"/>
            <a:ext cx="6992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프로젝트 구현</a:t>
            </a:r>
            <a:endParaRPr lang="en-US" altLang="ko-KR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8A6369-34A2-49C2-9CDA-7E39D87FA41C}"/>
              </a:ext>
            </a:extLst>
          </p:cNvPr>
          <p:cNvCxnSpPr/>
          <p:nvPr/>
        </p:nvCxnSpPr>
        <p:spPr>
          <a:xfrm>
            <a:off x="1255059" y="1435525"/>
            <a:ext cx="94398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80E54-5BCB-4FDC-8445-4C165B6D30C9}"/>
              </a:ext>
            </a:extLst>
          </p:cNvPr>
          <p:cNvSpPr txBox="1"/>
          <p:nvPr/>
        </p:nvSpPr>
        <p:spPr>
          <a:xfrm>
            <a:off x="1694058" y="673080"/>
            <a:ext cx="69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2 join.html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C075A-CDAF-4651-A2F6-50C1A7B5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22065944">
            <a:extLst>
              <a:ext uri="{FF2B5EF4-FFF2-40B4-BE49-F238E27FC236}">
                <a16:creationId xmlns:a16="http://schemas.microsoft.com/office/drawing/2014/main" id="{747BC19C-8C62-47D7-A4D7-A253D739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3" y="1518255"/>
            <a:ext cx="9126070" cy="34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5DAA60-619C-409C-B899-667A7C4EC34E}"/>
              </a:ext>
            </a:extLst>
          </p:cNvPr>
          <p:cNvSpPr/>
          <p:nvPr/>
        </p:nvSpPr>
        <p:spPr>
          <a:xfrm>
            <a:off x="4285130" y="3729318"/>
            <a:ext cx="286870" cy="116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9740ED-0482-45E3-A6E2-571BC455C56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572000" y="3787589"/>
            <a:ext cx="2631141" cy="188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249AD-EBB3-4132-B89D-CC25E814DA65}"/>
              </a:ext>
            </a:extLst>
          </p:cNvPr>
          <p:cNvSpPr/>
          <p:nvPr/>
        </p:nvSpPr>
        <p:spPr>
          <a:xfrm>
            <a:off x="7203141" y="3443353"/>
            <a:ext cx="1425387" cy="1064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users </a:t>
            </a:r>
            <a:r>
              <a:rPr lang="ko-KR" altLang="en-US" sz="1400" dirty="0">
                <a:solidFill>
                  <a:schemeClr val="tx1"/>
                </a:solidFill>
              </a:rPr>
              <a:t>테이블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생성하여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회원가입정보 저장</a:t>
            </a:r>
          </a:p>
        </p:txBody>
      </p:sp>
    </p:spTree>
    <p:extLst>
      <p:ext uri="{BB962C8B-B14F-4D97-AF65-F5344CB8AC3E}">
        <p14:creationId xmlns:p14="http://schemas.microsoft.com/office/powerpoint/2010/main" val="180302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1289</Words>
  <Application>Microsoft Office PowerPoint</Application>
  <PresentationFormat>와이드스크린</PresentationFormat>
  <Paragraphs>237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박순혁</dc:creator>
  <cp:lastModifiedBy>박순혁</cp:lastModifiedBy>
  <cp:revision>75</cp:revision>
  <dcterms:created xsi:type="dcterms:W3CDTF">2020-10-31T05:41:55Z</dcterms:created>
  <dcterms:modified xsi:type="dcterms:W3CDTF">2020-12-17T11:32:41Z</dcterms:modified>
</cp:coreProperties>
</file>