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sldIdLst>
    <p:sldId id="257" r:id="rId5"/>
    <p:sldId id="260" r:id="rId6"/>
    <p:sldId id="264" r:id="rId7"/>
    <p:sldId id="265" r:id="rId8"/>
    <p:sldId id="262" r:id="rId9"/>
    <p:sldId id="263" r:id="rId10"/>
  </p:sldIdLst>
  <p:sldSz cx="12192000" cy="6858000"/>
  <p:notesSz cx="6797675" cy="9926638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39AEF-BADB-1320-DFE6-9B9FDFE41DF5}" v="459" dt="2024-02-11T16:14:50.678"/>
    <p1510:client id="{41BC3FAB-9D3D-410E-89C4-E2162C53E6F3}" v="38" vWet="40" dt="2024-02-11T16:05:11.518"/>
    <p1510:client id="{4E807E14-39AB-4B04-ABD2-5D8A16D95BF4}" v="747" dt="2024-02-11T09:59:08.112"/>
    <p1510:client id="{EC2C11AA-1700-525D-8563-DEED5470DC28}" v="722" dt="2024-02-10T17:27:38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25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3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033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47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19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09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19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6336D-DF89-B092-6D22-5129A7A002C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05425" y="0"/>
            <a:ext cx="16097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(Closed),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54815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Wb12ew-nEU4Bqb512O0MKWmwKy5IO-d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://www.youtube.com" TargetMode="External"/><Relationship Id="rId4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51D58666-E26B-4EAE-AA74-9C74E4B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67288C4F-0F6C-4226-B8D2-C0EE478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0DC220-B0FC-4268-9E45-0705DA26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5D2CA09E-2D13-478A-A98B-3A66ED64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4C9FAD-7A39-47B3-9F08-4C4F9DA2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id="{FDCB6FF3-6165-4BB2-80C5-7A6D0D25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045" y="1254125"/>
            <a:ext cx="8806815" cy="2345264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MAD Module Project Report</a:t>
            </a:r>
            <a:br>
              <a:rPr lang="en-US"/>
            </a:br>
            <a:r>
              <a:rPr lang="en-US"/>
              <a:t> Project Theme – </a:t>
            </a:r>
            <a:r>
              <a:rPr lang="en-US" err="1"/>
              <a:t>UrbanEase</a:t>
            </a:r>
            <a:r>
              <a:rPr lang="en-US"/>
              <a:t> Parking Solutions </a:t>
            </a:r>
            <a:br>
              <a:rPr lang="en-US"/>
            </a:br>
            <a:r>
              <a:rPr lang="en-US"/>
              <a:t>Project Title -- </a:t>
            </a:r>
            <a:r>
              <a:rPr lang="en-US" err="1"/>
              <a:t>ParkSwift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6" y="3676656"/>
            <a:ext cx="10738733" cy="2571740"/>
          </a:xfrm>
        </p:spPr>
        <p:txBody>
          <a:bodyPr>
            <a:normAutofit fontScale="92500" lnSpcReduction="20000"/>
          </a:bodyPr>
          <a:lstStyle/>
          <a:p>
            <a:r>
              <a:rPr lang="en-US" sz="3800" dirty="0"/>
              <a:t>By: Harold Harry Barroga </a:t>
            </a:r>
            <a:r>
              <a:rPr lang="en-US" sz="3800" dirty="0" err="1"/>
              <a:t>Adduru</a:t>
            </a:r>
            <a:r>
              <a:rPr lang="en-US" sz="3800" dirty="0"/>
              <a:t> (p2204637)</a:t>
            </a:r>
          </a:p>
          <a:p>
            <a:r>
              <a:rPr lang="en-US" sz="3800"/>
              <a:t>Tan Soon Kang (P2201720)</a:t>
            </a:r>
            <a:endParaRPr lang="en-US" sz="3800" dirty="0"/>
          </a:p>
          <a:p>
            <a:r>
              <a:rPr lang="en-US" sz="3800" dirty="0"/>
              <a:t>    Wong Yong Kang, Nigel</a:t>
            </a:r>
          </a:p>
          <a:p>
            <a:r>
              <a:rPr lang="en-US" sz="3800" dirty="0"/>
              <a:t>From Class DCPE/FT/2B/03</a:t>
            </a:r>
          </a:p>
          <a:p>
            <a:endParaRPr lang="en-US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EE0488CE-8E24-413E-B105-426B0506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675CCE-D2DA-4C11-A104-20FCD028E99A}"/>
              </a:ext>
            </a:extLst>
          </p:cNvPr>
          <p:cNvSpPr txBox="1"/>
          <p:nvPr/>
        </p:nvSpPr>
        <p:spPr>
          <a:xfrm>
            <a:off x="623748" y="5719714"/>
            <a:ext cx="11001096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/>
              <a:t>* </a:t>
            </a:r>
            <a:r>
              <a:rPr lang="en-SG" sz="1600" b="1"/>
              <a:t>The Project Brief PPT with demo video URL,  Project Test Report and full project folder are to be zipped together with zip file name</a:t>
            </a:r>
            <a:r>
              <a:rPr lang="en-SG" sz="1600"/>
              <a:t>: </a:t>
            </a:r>
            <a:r>
              <a:rPr lang="en-SG" sz="1600" b="1">
                <a:highlight>
                  <a:srgbClr val="FFFF00"/>
                </a:highlight>
              </a:rPr>
              <a:t>pAAA_pBBB_ProjectTitle.zip</a:t>
            </a:r>
            <a:r>
              <a:rPr lang="en-SG" sz="1600"/>
              <a:t>, where AAA, BBB, CCC, DDD are student </a:t>
            </a:r>
            <a:r>
              <a:rPr lang="en-SG" sz="1600" err="1"/>
              <a:t>Adm</a:t>
            </a:r>
            <a:r>
              <a:rPr lang="en-SG" sz="1600"/>
              <a:t> 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EB0-E2CB-4E7E-9AB4-A1106599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Brief 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A323-2BB8-45AF-8B9D-FCE0BB3D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u="sng">
                <a:solidFill>
                  <a:srgbClr val="0070C0"/>
                </a:solidFill>
              </a:rPr>
              <a:t>Problem Statement</a:t>
            </a:r>
          </a:p>
          <a:p>
            <a:pPr marL="0" indent="0" algn="ctr">
              <a:buSzPct val="114999"/>
              <a:buNone/>
            </a:pPr>
            <a:r>
              <a:rPr lang="en-US" sz="20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How can we revolutionize urban parking space allocation by infusing AI with app development and employing algorithms for real-time efficiency?</a:t>
            </a:r>
            <a:endParaRPr lang="en-GB" u="sng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GB" b="1" u="sng">
                <a:solidFill>
                  <a:srgbClr val="FF0000"/>
                </a:solidFill>
              </a:rPr>
              <a:t>Purpose of Project</a:t>
            </a:r>
          </a:p>
          <a:p>
            <a:pPr marL="0" indent="0" algn="ctr">
              <a:buNone/>
            </a:pP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en-GB" err="1">
                <a:solidFill>
                  <a:schemeClr val="tx1"/>
                </a:solidFill>
                <a:ea typeface="+mn-lt"/>
                <a:cs typeface="+mn-lt"/>
              </a:rPr>
              <a:t>SwiftPark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" is a smart parking reservation app using AI to optimize space allocation in real-time, tackling traffic congestion and pollution in urban areas.</a:t>
            </a:r>
            <a:endParaRPr lang="en-GB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70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4E2B-28AA-43E0-B7F0-9EC43865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82132"/>
            <a:ext cx="11010900" cy="1303867"/>
          </a:xfrm>
        </p:spPr>
        <p:txBody>
          <a:bodyPr>
            <a:normAutofit/>
          </a:bodyPr>
          <a:lstStyle/>
          <a:p>
            <a:r>
              <a:rPr lang="en-SG"/>
              <a:t>Main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FB6A-65FC-4B25-90C3-D8CE5972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latin typeface="Cambria"/>
                <a:ea typeface="SimSun"/>
                <a:cs typeface="Cordia New"/>
              </a:rPr>
              <a:t>Using user's live location to determine nearby Carparks</a:t>
            </a:r>
          </a:p>
          <a:p>
            <a:pPr>
              <a:buSzPct val="114999"/>
            </a:pPr>
            <a:r>
              <a:rPr lang="en-US" sz="1800">
                <a:latin typeface="Cambria"/>
                <a:ea typeface="SimSun"/>
                <a:cs typeface="Cordia New"/>
              </a:rPr>
              <a:t>Using QR Code Generator / QR Code Scanner at the gantry to authenticate user has an active booking in the carpark.</a:t>
            </a:r>
          </a:p>
          <a:p>
            <a:pPr>
              <a:buSzPct val="114999"/>
            </a:pPr>
            <a:r>
              <a:rPr lang="en-US" sz="1800">
                <a:latin typeface="Cambria"/>
                <a:ea typeface="SimSun"/>
                <a:cs typeface="Cordia New"/>
              </a:rPr>
              <a:t>Using Google Maps Directions API to determine distance from users live location to searched location</a:t>
            </a:r>
          </a:p>
          <a:p>
            <a:pPr>
              <a:buSzPct val="114999"/>
            </a:pPr>
            <a:r>
              <a:rPr lang="en-US" sz="1800">
                <a:latin typeface="Cambria"/>
                <a:ea typeface="SimSun"/>
                <a:cs typeface="Cordia New"/>
              </a:rPr>
              <a:t>Using Google Places API to predetermine the location the user is searching for</a:t>
            </a:r>
          </a:p>
          <a:p>
            <a:pPr marL="0" indent="0">
              <a:buSzPct val="114999"/>
              <a:buNone/>
            </a:pPr>
            <a:endParaRPr lang="en-US" sz="1800">
              <a:latin typeface="Cambria"/>
              <a:ea typeface="SimSun"/>
              <a:cs typeface="Cordia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45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4E2B-28AA-43E0-B7F0-9EC43865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501542"/>
            <a:ext cx="11010900" cy="1303867"/>
          </a:xfrm>
        </p:spPr>
        <p:txBody>
          <a:bodyPr>
            <a:normAutofit/>
          </a:bodyPr>
          <a:lstStyle/>
          <a:p>
            <a:r>
              <a:rPr lang="en-SG"/>
              <a:t>Contribution of Individual Member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FF8E1B-C072-4D51-9D34-709466773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92577"/>
              </p:ext>
            </p:extLst>
          </p:nvPr>
        </p:nvGraphicFramePr>
        <p:xfrm>
          <a:off x="657226" y="1590675"/>
          <a:ext cx="10501891" cy="649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4164667766"/>
                    </a:ext>
                  </a:extLst>
                </a:gridCol>
                <a:gridCol w="2225986">
                  <a:extLst>
                    <a:ext uri="{9D8B030D-6E8A-4147-A177-3AD203B41FA5}">
                      <a16:colId xmlns:a16="http://schemas.microsoft.com/office/drawing/2014/main" val="3818806603"/>
                    </a:ext>
                  </a:extLst>
                </a:gridCol>
                <a:gridCol w="2522312">
                  <a:extLst>
                    <a:ext uri="{9D8B030D-6E8A-4147-A177-3AD203B41FA5}">
                      <a16:colId xmlns:a16="http://schemas.microsoft.com/office/drawing/2014/main" val="156360898"/>
                    </a:ext>
                  </a:extLst>
                </a:gridCol>
                <a:gridCol w="4982307">
                  <a:extLst>
                    <a:ext uri="{9D8B030D-6E8A-4147-A177-3AD203B41FA5}">
                      <a16:colId xmlns:a16="http://schemas.microsoft.com/office/drawing/2014/main" val="3785959222"/>
                    </a:ext>
                  </a:extLst>
                </a:gridCol>
              </a:tblGrid>
              <a:tr h="914491"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S/N</a:t>
                      </a:r>
                      <a:endParaRPr lang="en-SG" sz="2000">
                        <a:effectLst/>
                        <a:latin typeface="Calibri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Leader (</a:t>
                      </a:r>
                      <a:endParaRPr lang="en-SG" sz="2000">
                        <a:effectLst/>
                        <a:latin typeface="Calibri"/>
                        <a:ea typeface="Calibri" panose="020F0502020204030204" pitchFamily="34" charset="0"/>
                        <a:cs typeface="Cordia New"/>
                      </a:endParaRPr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dirty="0">
                          <a:effectLst/>
                        </a:rPr>
                        <a:t>Tan Soon Kang / )</a:t>
                      </a:r>
                      <a:endParaRPr lang="en-SG" sz="20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Student 2 (Harold Harry Barroga </a:t>
                      </a:r>
                      <a:r>
                        <a:rPr lang="en-SG" sz="2000" err="1">
                          <a:effectLst/>
                        </a:rPr>
                        <a:t>Adduru</a:t>
                      </a:r>
                      <a:r>
                        <a:rPr lang="en-SG" sz="2000" dirty="0">
                          <a:effectLst/>
                        </a:rPr>
                        <a:t> / P2204637)</a:t>
                      </a:r>
                      <a:endParaRPr lang="en-SG" sz="2000">
                        <a:effectLst/>
                        <a:latin typeface="Calibri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dirty="0">
                          <a:effectLst/>
                        </a:rPr>
                        <a:t>Student 3* (Wong Yong Kang Nigel /)</a:t>
                      </a:r>
                      <a:endParaRPr lang="en-SG" sz="2000">
                        <a:effectLst/>
                        <a:latin typeface="Calibri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05113"/>
                  </a:ext>
                </a:extLst>
              </a:tr>
              <a:tr h="933359"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1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Splash Screen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Home Page</a:t>
                      </a:r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dirty="0" err="1">
                          <a:effectLst/>
                        </a:rPr>
                        <a:t>SearchView</a:t>
                      </a:r>
                      <a:r>
                        <a:rPr lang="en-SG" sz="2000" dirty="0">
                          <a:effectLst/>
                        </a:rPr>
                        <a:t> +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dirty="0">
                          <a:effectLst/>
                        </a:rPr>
                        <a:t>Login &amp; Sign Up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86308"/>
                  </a:ext>
                </a:extLst>
              </a:tr>
              <a:tr h="664892"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2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 User Profile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Google Maps + Google Map Desired Location + Directions </a:t>
                      </a:r>
                      <a:endParaRPr lang="en-SG" sz="1800" dirty="0">
                        <a:effectLst/>
                        <a:latin typeface="Calibri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cs typeface="Cordia New"/>
                        </a:rPr>
                        <a:t>Community Forum Page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39525"/>
                  </a:ext>
                </a:extLst>
              </a:tr>
              <a:tr h="795660"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3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 err="1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Paypal</a:t>
                      </a: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 /Add Credit Card for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QR Code Generator / Scanner</a:t>
                      </a:r>
                      <a:endParaRPr lang="en-SG" sz="1800" dirty="0">
                        <a:effectLst/>
                        <a:latin typeface="Calibri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cs typeface="Cordia New"/>
                        </a:rPr>
                        <a:t>Help Page fragment with FAQ, Language &amp; Customer support Features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13652"/>
                  </a:ext>
                </a:extLst>
              </a:tr>
              <a:tr h="795659"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</a:rPr>
                        <a:t>4</a:t>
                      </a:r>
                      <a:endParaRPr lang="en-SG" sz="1800" dirty="0">
                        <a:effectLst/>
                        <a:latin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cs typeface="Cordia New"/>
                        </a:rPr>
                        <a:t>Feedback 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Bottom Nav Bar </a:t>
                      </a:r>
                      <a:endParaRPr lang="en-US"/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Menu</a:t>
                      </a:r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History Fragment</a:t>
                      </a:r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Drawer Layout</a:t>
                      </a:r>
                      <a:endParaRPr lang="en-US" sz="1800" b="0" i="0" u="none" strike="noStrike" noProof="0" dirty="0">
                        <a:solidFill>
                          <a:srgbClr val="808080"/>
                        </a:solidFill>
                        <a:effectLst/>
                        <a:latin typeface="Calibri"/>
                      </a:endParaRPr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Favourite Carparks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Social Media Linking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80018"/>
                  </a:ext>
                </a:extLst>
              </a:tr>
              <a:tr h="795660"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800" dirty="0">
                        <a:effectLst/>
                        <a:latin typeface="Calibri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Compiled/Integrated Everything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1800" dirty="0">
                          <a:effectLst/>
                          <a:latin typeface="Calibri"/>
                          <a:ea typeface="Calibri" panose="020F0502020204030204" pitchFamily="34" charset="0"/>
                          <a:cs typeface="Cordia New"/>
                        </a:rPr>
                        <a:t>Notification Alert </a:t>
                      </a:r>
                    </a:p>
                    <a:p>
                      <a:pPr lvl="0" indent="-269875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SG" sz="1800" dirty="0">
                        <a:effectLst/>
                        <a:latin typeface="Calibri"/>
                        <a:ea typeface="Calibri" panose="020F0502020204030204" pitchFamily="34" charset="0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337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514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E82F-7D83-4983-B734-443921DD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Project Demo Video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D26C-E2EC-47EB-915B-CCD431BC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106024" cy="3318936"/>
          </a:xfrm>
        </p:spPr>
        <p:txBody>
          <a:bodyPr/>
          <a:lstStyle/>
          <a:p>
            <a:r>
              <a:rPr lang="en-SG" dirty="0"/>
              <a:t>Sample Project Demo Video with URL: </a:t>
            </a:r>
            <a:r>
              <a:rPr lang="en-SG" dirty="0">
                <a:hlinkClick r:id="rId3"/>
              </a:rPr>
              <a:t>https://drive.google.com/file/d/1IWb12ew-nEU4Bqb512O0MKWmwKy5IO-d/view?usp=sharing</a:t>
            </a:r>
            <a:endParaRPr lang="en-SG" dirty="0"/>
          </a:p>
          <a:p>
            <a:r>
              <a:rPr lang="en-SG" dirty="0"/>
              <a:t>Your group MAD project Video URL:</a:t>
            </a:r>
          </a:p>
          <a:p>
            <a:pPr marL="0" indent="0">
              <a:buSzPct val="114999"/>
              <a:buNone/>
            </a:pPr>
            <a:r>
              <a:rPr lang="en-SG" dirty="0">
                <a:ea typeface="+mn-lt"/>
                <a:cs typeface="+mn-lt"/>
              </a:rPr>
              <a:t>https://youtu.be/_8CwBeLMCss?si=-2bT5L39n96QiE1Q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8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48B1-10F6-45A2-ABC9-44EC725B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D6E3-6CE0-4BAA-ABCC-66D37D6A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ea typeface="+mn-lt"/>
                <a:cs typeface="+mn-lt"/>
                <a:hlinkClick r:id="rId3"/>
              </a:rPr>
              <a:t>https://developer.android.com/</a:t>
            </a:r>
            <a:endParaRPr lang="en-SG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SG" dirty="0">
                <a:ea typeface="+mn-lt"/>
                <a:cs typeface="+mn-lt"/>
                <a:hlinkClick r:id="rId4"/>
              </a:rPr>
              <a:t>https://chat.openai.com/</a:t>
            </a:r>
            <a:endParaRPr lang="en-SG" dirty="0">
              <a:ea typeface="+mn-lt"/>
              <a:cs typeface="+mn-lt"/>
            </a:endParaRPr>
          </a:p>
          <a:p>
            <a:pPr>
              <a:buSzPct val="114999"/>
            </a:pPr>
            <a:r>
              <a:rPr lang="en-SG" dirty="0">
                <a:hlinkClick r:id="rId5"/>
              </a:rPr>
              <a:t>www.youtube.com</a:t>
            </a:r>
          </a:p>
          <a:p>
            <a:pPr>
              <a:buSzPct val="114999"/>
            </a:pPr>
            <a:endParaRPr lang="en-SG"/>
          </a:p>
          <a:p>
            <a:pPr>
              <a:buSzPct val="114999"/>
            </a:pP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834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52DFDDFBD9F44B0F417EA5DE5E60B" ma:contentTypeVersion="4" ma:contentTypeDescription="Create a new document." ma:contentTypeScope="" ma:versionID="6fecad9bab0b2d0f7fbc17446f897619">
  <xsd:schema xmlns:xsd="http://www.w3.org/2001/XMLSchema" xmlns:xs="http://www.w3.org/2001/XMLSchema" xmlns:p="http://schemas.microsoft.com/office/2006/metadata/properties" xmlns:ns2="7d6f652f-65c4-471c-865b-c55d23a20083" targetNamespace="http://schemas.microsoft.com/office/2006/metadata/properties" ma:root="true" ma:fieldsID="acf2ea418d5404a8a600a22fc121fb00" ns2:_="">
    <xsd:import namespace="7d6f652f-65c4-471c-865b-c55d23a20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f652f-65c4-471c-865b-c55d23a200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9448DB-E24F-4A50-B193-FE46DD2943CB}">
  <ds:schemaRefs>
    <ds:schemaRef ds:uri="7d6f652f-65c4-471c-865b-c55d23a20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7d6f652f-65c4-471c-865b-c55d23a2008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 MAD Module Project Report  Project Theme – UrbanEase Parking Solutions  Project Title -- ParkSwift</vt:lpstr>
      <vt:lpstr>Brief Introduction to the Project</vt:lpstr>
      <vt:lpstr>Main Features Implemented</vt:lpstr>
      <vt:lpstr>Contribution of Individual Member</vt:lpstr>
      <vt:lpstr>Project Demo Video URL</vt:lpstr>
      <vt:lpstr>Key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ALERT</dc:title>
  <dc:creator>Raghupathy Harish</dc:creator>
  <cp:lastModifiedBy>TAN SOON KANG</cp:lastModifiedBy>
  <cp:revision>177</cp:revision>
  <cp:lastPrinted>2022-08-11T04:06:01Z</cp:lastPrinted>
  <dcterms:created xsi:type="dcterms:W3CDTF">2022-02-16T12:33:38Z</dcterms:created>
  <dcterms:modified xsi:type="dcterms:W3CDTF">2024-02-11T16:14:57Z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0x010100F5C52DFDDFBD9F44B0F417EA5DE5E60B</vt:lpwstr>
  </property>
  <property fmtid="{D5CDD505-2E9C-101B-9397-08002B2CF9AE}" pid="3" name="ArticulateGUID">
    <vt:lpwstr>AA97F6EC-9ECE-43F0-BDC1-DA1BA7729453</vt:lpwstr>
  </property>
  <property fmtid="{D5CDD505-2E9C-101B-9397-08002B2CF9AE}" pid="4" name="ArticulatePath">
    <vt:lpwstr>BriefAppIntroductionPPT</vt:lpwstr>
  </property>
  <property fmtid="{D5CDD505-2E9C-101B-9397-08002B2CF9AE}" pid="5" name="MSIP_Label_03468777-b54a-4424-86f5-98eef40f4a98_Enabled">
    <vt:lpwstr>true</vt:lpwstr>
  </property>
  <property fmtid="{D5CDD505-2E9C-101B-9397-08002B2CF9AE}" pid="6" name="MSIP_Label_03468777-b54a-4424-86f5-98eef40f4a98_SetDate">
    <vt:lpwstr>2024-01-15T11:35:05Z</vt:lpwstr>
  </property>
  <property fmtid="{D5CDD505-2E9C-101B-9397-08002B2CF9AE}" pid="7" name="MSIP_Label_03468777-b54a-4424-86f5-98eef40f4a98_Method">
    <vt:lpwstr>Privileged</vt:lpwstr>
  </property>
  <property fmtid="{D5CDD505-2E9C-101B-9397-08002B2CF9AE}" pid="8" name="MSIP_Label_03468777-b54a-4424-86f5-98eef40f4a98_Name">
    <vt:lpwstr>Official (Closed) - Non-Sensitive</vt:lpwstr>
  </property>
  <property fmtid="{D5CDD505-2E9C-101B-9397-08002B2CF9AE}" pid="9" name="MSIP_Label_03468777-b54a-4424-86f5-98eef40f4a98_SiteId">
    <vt:lpwstr>7604ff02-abd8-45db-8cac-550054323fc9</vt:lpwstr>
  </property>
  <property fmtid="{D5CDD505-2E9C-101B-9397-08002B2CF9AE}" pid="10" name="MSIP_Label_03468777-b54a-4424-86f5-98eef40f4a98_ActionId">
    <vt:lpwstr>3f7367a2-0923-4aea-a855-894636540705</vt:lpwstr>
  </property>
  <property fmtid="{D5CDD505-2E9C-101B-9397-08002B2CF9AE}" pid="11" name="MSIP_Label_03468777-b54a-4424-86f5-98eef40f4a98_ContentBits">
    <vt:lpwstr>1</vt:lpwstr>
  </property>
  <property fmtid="{D5CDD505-2E9C-101B-9397-08002B2CF9AE}" pid="12" name="ClassificationContentMarkingHeaderLocations">
    <vt:lpwstr>Organic:13</vt:lpwstr>
  </property>
  <property fmtid="{D5CDD505-2E9C-101B-9397-08002B2CF9AE}" pid="13" name="ClassificationContentMarkingHeaderText">
    <vt:lpwstr>Official (Closed), Non-Sensitive</vt:lpwstr>
  </property>
</Properties>
</file>