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309" r:id="rId8"/>
    <p:sldId id="269" r:id="rId9"/>
    <p:sldId id="270" r:id="rId10"/>
    <p:sldId id="272" r:id="rId11"/>
    <p:sldId id="316" r:id="rId12"/>
    <p:sldId id="312" r:id="rId13"/>
    <p:sldId id="271" r:id="rId14"/>
    <p:sldId id="275" r:id="rId15"/>
    <p:sldId id="276" r:id="rId16"/>
    <p:sldId id="277" r:id="rId17"/>
    <p:sldId id="313" r:id="rId18"/>
    <p:sldId id="294" r:id="rId19"/>
    <p:sldId id="295" r:id="rId20"/>
    <p:sldId id="296" r:id="rId21"/>
    <p:sldId id="297" r:id="rId22"/>
    <p:sldId id="299" r:id="rId23"/>
    <p:sldId id="300" r:id="rId24"/>
    <p:sldId id="301" r:id="rId25"/>
    <p:sldId id="302" r:id="rId26"/>
    <p:sldId id="303" r:id="rId27"/>
    <p:sldId id="305" r:id="rId28"/>
    <p:sldId id="306" r:id="rId29"/>
    <p:sldId id="310" r:id="rId30"/>
    <p:sldId id="308" r:id="rId31"/>
    <p:sldId id="314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045910-65C4-4535-97A4-E3D68B122FB2}">
          <p14:sldIdLst>
            <p14:sldId id="256"/>
            <p14:sldId id="257"/>
            <p14:sldId id="258"/>
            <p14:sldId id="259"/>
            <p14:sldId id="260"/>
            <p14:sldId id="261"/>
            <p14:sldId id="309"/>
            <p14:sldId id="269"/>
            <p14:sldId id="270"/>
            <p14:sldId id="272"/>
            <p14:sldId id="316"/>
            <p14:sldId id="312"/>
            <p14:sldId id="271"/>
            <p14:sldId id="275"/>
            <p14:sldId id="276"/>
            <p14:sldId id="277"/>
            <p14:sldId id="31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5"/>
            <p14:sldId id="306"/>
            <p14:sldId id="310"/>
            <p14:sldId id="308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2" autoAdjust="0"/>
    <p:restoredTop sz="94227" autoAdjust="0"/>
  </p:normalViewPr>
  <p:slideViewPr>
    <p:cSldViewPr snapToGrid="0">
      <p:cViewPr varScale="1">
        <p:scale>
          <a:sx n="75" d="100"/>
          <a:sy n="75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9A57A89-4853-42C5-9CC3-8A1618299C0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D1E1D0-FF0C-433C-A519-6778CA217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E1D0-FF0C-433C-A519-6778CA217F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6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1E1D0-FF0C-433C-A519-6778CA217F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1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4EF9-BB7B-4287-8EBA-CAA601487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40291-EFBF-4E52-A432-EBC4054C1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BDEC-B75C-42EC-9ED4-7A368180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13EE-A162-407D-B222-E702980A6517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71D3B-A655-4D5F-A4E2-9B99236E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0E0F-A281-4300-944E-F867DAE6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C18F-0BE4-4355-A87C-551F29A3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AC5B8-5843-4055-9BC9-055FDCDC0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AE56-1254-489A-A876-401A39B3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8407F-640B-4C64-B18B-8C1E3FEEF52F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91FBA-0B85-49DB-AA0C-77B41217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86F49-6C23-40F4-9557-03EDE17D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5471A-AFBA-41A6-A60C-756C13AF8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6CFD4-AF6D-4325-90A3-10D6BA50C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24A1C-7B8D-442B-AAB8-2A66F6A0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A96A-3918-4EBD-AEAF-D669CCCADCF2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B97F-3748-4A64-BBF3-C8C504A8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CE19-F18E-470D-931E-786DB0D3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3BA6-45E8-4132-BBCB-2AE2D674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E948-B5D6-485F-8153-8D4C2373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370B-7597-4F62-8E59-7873C4C1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E6A9-2F98-426F-911D-8268BEBA9DB6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5C37-ACA1-4C3C-8D1F-A5FC7526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9A3B8-F4A4-41AC-A1FD-57CC6852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A7AF-7C5E-404E-B686-10A925B3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FB41C-14C4-48D2-B95B-ACD6506C5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FF7D-822B-40A8-828B-DE97C5B8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827FA-5BC7-4330-A40A-ADC08BF2274E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0529-1FFF-4B58-8EB3-4830BCF1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5FCC-BAFC-456D-93A1-4CBB404A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1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11F8-AC51-4547-B1E3-581AAA29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E98E1-3CBA-4E4A-BBFA-BE971B7B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0F9CC-D4F4-451E-8589-8F67FCD4D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29120-AE44-409F-97FE-05D6E54D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69AF-7239-4B0D-87F1-8C5915AA9E0E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E83CC-ACEC-479C-8A12-1DCB7C18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027F2-249E-4526-8B7C-F250745C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0339-4F48-46D6-8B23-113E1DAF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0F306-729E-4148-962F-DDCE3458B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33634-EDDC-4F00-B657-57503708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2A812-B163-47FB-B204-1F9915F41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2A540-D588-484C-8CCB-CB4F19394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B0B04-F395-4ADA-A521-34B8029F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6F73-D091-4FCB-B1D2-ECBBC0BF72CA}" type="datetime1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7968B-8098-4EB4-BABC-E4DF1542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E4776-A3A4-4186-AE78-64955931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44B7-1CBB-443B-B5C3-872D0351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80B85-6879-45C6-837E-EC8DD465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1AB3-2DE5-4111-BC4A-980FAA46AB6D}" type="datetime1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37676-3DE4-4C94-B2C4-355A81E8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A88C0-14A9-4300-A42B-B586B335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9B7DD-F7AF-41CC-ABD5-14FE0BC94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5B04-670D-4FB5-A4CD-3230D4194E91}" type="datetime1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096AE-8BAA-400B-B02C-19DA58933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F4C0-E725-4719-84BF-89D3FA82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A232-A245-40C8-94E0-D792654B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B0DA-D7DA-438F-B89E-6D235B8A8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5D3D8-3951-4F01-BEC3-52382DED3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63535-A787-4819-AA78-ADBEEDF0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FE67-49ED-40F0-ABD1-63B8465DF9C8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0100-B11B-4429-8BA7-50B4DB39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A947-AE8B-444D-9FF0-C4725B3B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C59C-A6AF-402D-B03F-BA661777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94549-EE05-456C-9120-7FF909469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FE860-2019-48F4-920B-6181D353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7CBE8-D6B2-4C06-BA06-5BCE8404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21-8BF7-4E85-9ED0-86CBCCEB1CAB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48C31-61A7-46D4-8D91-41E203A8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78F65-BEBD-4C86-A092-4A10D905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6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13DE6-7002-4B30-91A0-68042510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2D84-5880-4F4A-9A83-C4A775238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6915-7E32-4E0B-8171-40A66523B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C5B7-C383-44E5-A6D0-1C7603E6AC87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784A-C253-4C3F-9C6B-0DDB2D8C4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C441-92BD-4B70-A61E-05C572FC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647B8-4BDE-4FDA-A344-6BD7209C7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EA2C-842D-4628-BBE9-FB0D1DD04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447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Nonparametric Estimation of Conditional Covariance Matrices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45C3A-872A-4CBC-A49D-7B497BAA5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7401"/>
            <a:ext cx="9144000" cy="3073400"/>
          </a:xfrm>
        </p:spPr>
        <p:txBody>
          <a:bodyPr>
            <a:normAutofit/>
          </a:bodyPr>
          <a:lstStyle/>
          <a:p>
            <a:r>
              <a:rPr lang="en-US" dirty="0"/>
              <a:t>Advisor: Dr. Ge Zhao</a:t>
            </a:r>
          </a:p>
          <a:p>
            <a:r>
              <a:rPr lang="en-US" dirty="0"/>
              <a:t>Second Reader: Dr. Subhash </a:t>
            </a:r>
            <a:r>
              <a:rPr lang="en-US" dirty="0" err="1"/>
              <a:t>Kochar</a:t>
            </a:r>
            <a:endParaRPr lang="en-US" dirty="0"/>
          </a:p>
          <a:p>
            <a:r>
              <a:rPr lang="en-US" dirty="0"/>
              <a:t>Presenter: Simon Lee</a:t>
            </a:r>
          </a:p>
          <a:p>
            <a:r>
              <a:rPr lang="en-US" dirty="0" err="1"/>
              <a:t>Fariboz</a:t>
            </a:r>
            <a:r>
              <a:rPr lang="en-US" dirty="0"/>
              <a:t> Maseeh Department of Mathematics and Statistics</a:t>
            </a:r>
          </a:p>
          <a:p>
            <a:r>
              <a:rPr lang="en-US" dirty="0"/>
              <a:t>Portland State University</a:t>
            </a:r>
          </a:p>
          <a:p>
            <a:r>
              <a:rPr lang="en-US" dirty="0"/>
              <a:t>June 11, 2021</a:t>
            </a:r>
          </a:p>
        </p:txBody>
      </p:sp>
    </p:spTree>
    <p:extLst>
      <p:ext uri="{BB962C8B-B14F-4D97-AF65-F5344CB8AC3E}">
        <p14:creationId xmlns:p14="http://schemas.microsoft.com/office/powerpoint/2010/main" val="171941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F90-5114-49FC-ACDB-E51174C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0408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FB0DE-5776-4B95-9285-9122D7443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1515534"/>
                <a:ext cx="10515600" cy="48408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NW </a:t>
                </a:r>
                <a:r>
                  <a:rPr lang="en-US" sz="3200" dirty="0"/>
                  <a:t>K</a:t>
                </a:r>
                <a:r>
                  <a:rPr lang="en-US" dirty="0"/>
                  <a:t>ernel Estimators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symmetric kernel density function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), bandwidth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&gt;0</a:t>
                </a:r>
                <a:endParaRPr lang="en-US" baseline="-25000" dirty="0"/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random sample from the pop. of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914400" indent="-45720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Temporary assumption to motivate their estimate:</a:t>
                </a:r>
              </a:p>
              <a:p>
                <a:pPr marL="914400" indent="-457200">
                  <a:buNone/>
                </a:pPr>
                <a:r>
                  <a:rPr lang="en-US" dirty="0">
                    <a:solidFill>
                      <a:srgbClr val="00B0F0"/>
                    </a:solidFill>
                  </a:rPr>
                  <a:t>      𝑉 follows a </a:t>
                </a:r>
                <a:r>
                  <a:rPr lang="en-US" dirty="0">
                    <a:solidFill>
                      <a:srgbClr val="FF0000"/>
                    </a:solidFill>
                  </a:rPr>
                  <a:t>normal</a:t>
                </a:r>
                <a:r>
                  <a:rPr lang="en-US" dirty="0">
                    <a:solidFill>
                      <a:srgbClr val="00B0F0"/>
                    </a:solidFill>
                  </a:rPr>
                  <a:t> distribution given 𝑋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FB0DE-5776-4B95-9285-9122D7443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515534"/>
                <a:ext cx="10515600" cy="4840816"/>
              </a:xfrm>
              <a:blipFill>
                <a:blip r:embed="rId2"/>
                <a:stretch>
                  <a:fillRect l="-1159" t="-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86E8D-425A-425C-AA32-FB829236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BE2B-7B4E-4058-88FC-DB608C9E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5623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AFC3C-6252-4524-893F-1E137EBCB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0749"/>
                <a:ext cx="10515600" cy="4712252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● NW Kernel Estimators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indent="-45720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Given the variables and assumptions, Yin, et al. (2010) derived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(2.2)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(2.3)</a:t>
                </a:r>
              </a:p>
              <a:p>
                <a:pPr marL="914400" indent="-45720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minimizing</a:t>
                </a:r>
                <a:endParaRPr lang="en-US" b="0" dirty="0"/>
              </a:p>
              <a:p>
                <a:pPr marL="914400" indent="-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dirty="0"/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(2.1)</m:t>
                          </m:r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AFC3C-6252-4524-893F-1E137EBCB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0749"/>
                <a:ext cx="10515600" cy="4712252"/>
              </a:xfrm>
              <a:blipFill>
                <a:blip r:embed="rId2"/>
                <a:stretch>
                  <a:fillRect l="-1217" t="-2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166A5-DF68-4568-9933-93460EED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9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F90-5114-49FC-ACDB-E51174C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342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FB0DE-5776-4B95-9285-9122D7443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4948" y="1676400"/>
                <a:ext cx="10515600" cy="4478867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● </a:t>
                </a:r>
                <a:r>
                  <a:rPr lang="en-US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NW Kernel Estimators of 𝑚(𝑥) and Σ(𝑥) </a:t>
                </a:r>
              </a:p>
              <a:p>
                <a:pPr marL="914400" indent="-457200">
                  <a:spcAft>
                    <a:spcPts val="1200"/>
                  </a:spcAft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e>
                    </m:ba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=1,…,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𝒾</m:t>
                        </m:r>
                      </m:e>
                    </m:ba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bar>
                      <m:bar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, where </a:t>
                </a:r>
              </a:p>
              <a:p>
                <a:pPr marL="914400" indent="-457200">
                  <a:spcAft>
                    <a:spcPts val="1200"/>
                  </a:spcAft>
                  <a:buNone/>
                </a:pPr>
                <a:r>
                  <a:rPr lang="en-US" dirty="0"/>
                  <a:t>    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=</a:t>
                </a:r>
                <a:r>
                  <a:rPr lang="en-US" i="1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], and</a:t>
                </a:r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dirty="0"/>
                  <a:t>      </a:t>
                </a:r>
                <a:r>
                  <a:rPr lang="en-US" i="1" dirty="0"/>
                  <a:t>L = f</a:t>
                </a:r>
                <a:r>
                  <a:rPr lang="en-US" dirty="0"/>
                  <a:t>(V) 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b="0" i="1" dirty="0"/>
              </a:p>
              <a:p>
                <a:pPr marL="914400" indent="-457200">
                  <a:buNone/>
                </a:pPr>
                <a:r>
                  <a:rPr lang="en-US" dirty="0"/>
                  <a:t>Differentiate and set at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ML estimators of </a:t>
                </a:r>
                <a:r>
                  <a:rPr lang="en-US" dirty="0" err="1"/>
                  <a:t>conditonal</a:t>
                </a:r>
                <a:r>
                  <a:rPr lang="en-US" dirty="0"/>
                  <a:t> means and covariances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FB0DE-5776-4B95-9285-9122D7443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4948" y="1676400"/>
                <a:ext cx="10515600" cy="4478867"/>
              </a:xfrm>
              <a:blipFill>
                <a:blip r:embed="rId3"/>
                <a:stretch>
                  <a:fillRect l="-1159" t="-2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86E8D-425A-425C-AA32-FB829236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D7C1-8964-4EF6-84B6-BCB262BB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36273-C597-4CE0-98D9-099A4AB79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667"/>
                <a:ext cx="10515600" cy="45682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NW Kernel Estimators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be the natural logarithm of L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baseline="30000" dirty="0"/>
                  <a:t>-1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b="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=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func>
                  </m:oMath>
                </a14:m>
                <a:r>
                  <a:rPr lang="en-US" dirty="0"/>
                  <a:t> 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r>
                  <a:rPr lang="en-US" b="0" dirty="0"/>
                  <a:t>                        </a:t>
                </a:r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b="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]…(∗)</m:t>
                        </m:r>
                      </m:e>
                    </m:nary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                  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func>
                  </m:oMath>
                </a14:m>
                <a:r>
                  <a:rPr lang="en-US" dirty="0"/>
                  <a:t> [ ①+②]. ①+② = (2.1)  (see p.11)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36273-C597-4CE0-98D9-099A4AB79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667"/>
                <a:ext cx="10515600" cy="4568296"/>
              </a:xfrm>
              <a:blipFill>
                <a:blip r:embed="rId2"/>
                <a:stretch>
                  <a:fillRect l="-1217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3B6F5-CBA9-4351-A801-2E53D7A6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9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4406-547F-481A-8B8E-DAAB99BB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993A5-C5BE-4DAB-B11A-5AED5E670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0515600" cy="46783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● </a:t>
                </a:r>
                <a:r>
                  <a:rPr lang="en-US" dirty="0">
                    <a:latin typeface="Cambria Math" panose="02040503050406030204" pitchFamily="18" charset="0"/>
                  </a:rPr>
                  <a:t>NW Kernel Estimators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Differentiation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</a:t>
                </a:r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𝑆𝑑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9993A5-C5BE-4DAB-B11A-5AED5E670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0515600" cy="4678363"/>
              </a:xfrm>
              <a:blipFill>
                <a:blip r:embed="rId2"/>
                <a:stretch>
                  <a:fillRect l="-1217" t="-2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A58AA-2CD8-455D-A49F-5F982F7A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ED97-DAFE-497D-A14F-964C80B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9B351-250B-4305-94DF-A6122FB08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4800"/>
                <a:ext cx="10515600" cy="4781550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● NW Kernel Estimators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rgbClr val="0070C0"/>
                    </a:solidFill>
                  </a:rPr>
                  <a:t>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))=0 </m:t>
                    </m:r>
                  </m:oMath>
                </a14:m>
                <a:endParaRPr lang="en-US" dirty="0"/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tr[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]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𝑑𝑚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Normal Equations</a:t>
                </a:r>
              </a:p>
              <a:p>
                <a:pPr marL="914400" indent="-457200">
                  <a:spcAft>
                    <a:spcPts val="600"/>
                  </a:spcAft>
                  <a:buNone/>
                </a:pPr>
                <a:r>
                  <a:rPr lang="en-US" dirty="0"/>
                  <a:t>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MLEs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9B351-250B-4305-94DF-A6122FB08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4800"/>
                <a:ext cx="10515600" cy="4781550"/>
              </a:xfrm>
              <a:blipFill>
                <a:blip r:embed="rId2"/>
                <a:stretch>
                  <a:fillRect l="-1217" t="-2038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1F263-C48D-4E36-9EDD-85C1D687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36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BE2B-7B4E-4058-88FC-DB608C9E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AFC3C-6252-4524-893F-1E137EBCB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134"/>
                <a:ext cx="10515600" cy="527620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● NW Kernel Estimators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NW kernel method, 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: kernel weight</a:t>
                </a:r>
              </a:p>
              <a:p>
                <a:pPr marL="914400" indent="-45720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(est. of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cond’l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means)      (2.2)</a:t>
                </a:r>
              </a:p>
              <a:p>
                <a:pPr marL="914400" indent="-45720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indent="-457200">
                  <a:buNone/>
                </a:pPr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(est. of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cond’l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covs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       (2.3)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Yin et al. (2010) proposed to use the same bandwidth for all elements of a covariance matrix to ensure positive-definiteness.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AFC3C-6252-4524-893F-1E137EBCB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134"/>
                <a:ext cx="10515600" cy="5276206"/>
              </a:xfrm>
              <a:blipFill>
                <a:blip r:embed="rId2"/>
                <a:stretch>
                  <a:fillRect l="-1043" t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166A5-DF68-4568-9933-93460EED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BE2B-7B4E-4058-88FC-DB608C9E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4208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AFC3C-6252-4524-893F-1E137EBCB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6334"/>
                <a:ext cx="105156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Yin et al. (2010): consistency and asymptotic normality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asymptotically unbiased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Variance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asymptotically efficient.</a:t>
                </a:r>
              </a:p>
              <a:p>
                <a:pPr marL="914400" indent="-457200">
                  <a:buNone/>
                </a:pPr>
                <a:endParaRPr lang="en-US" dirty="0"/>
              </a:p>
              <a:p>
                <a:pPr marL="0" indent="-457200">
                  <a:buNone/>
                </a:pPr>
                <a:r>
                  <a:rPr lang="en-US" dirty="0"/>
                  <a:t>● Simulation Study</a:t>
                </a:r>
              </a:p>
              <a:p>
                <a:pPr marL="914400" indent="-457200">
                  <a:buNone/>
                </a:pPr>
                <a:r>
                  <a:rPr lang="en-US" dirty="0"/>
                  <a:t> ⊳ 5-Dimensional Nonparametric Covariance model: 𝑝=5</a:t>
                </a:r>
              </a:p>
              <a:p>
                <a:pPr marL="914400" indent="-457200">
                  <a:buNone/>
                </a:pPr>
                <a:r>
                  <a:rPr lang="en-US" dirty="0"/>
                  <a:t> ⊳ five study variables (𝑉_1, ⋯, 𝑉_5), one random index variable (𝑋)</a:t>
                </a:r>
              </a:p>
              <a:p>
                <a:pPr marL="914400" indent="-457200">
                  <a:buNone/>
                </a:pPr>
                <a:r>
                  <a:rPr lang="en-US" dirty="0"/>
                  <a:t> ⊳ Results are consistent with the theoretical expectation.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AFC3C-6252-4524-893F-1E137EBCB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6334"/>
                <a:ext cx="10515600" cy="4572000"/>
              </a:xfrm>
              <a:blipFill>
                <a:blip r:embed="rId2"/>
                <a:stretch>
                  <a:fillRect l="-1217" t="-2000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1FF53-9589-4FED-BB81-30D15B89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8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4962-9797-41CC-B955-051371D7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153BD-342E-4876-9F65-DBE7E3178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7496"/>
                <a:ext cx="10515600" cy="49953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Data</a:t>
                </a:r>
              </a:p>
              <a:p>
                <a:pPr marL="0" indent="0">
                  <a:buNone/>
                </a:pPr>
                <a:r>
                  <a:rPr lang="en-US" dirty="0"/>
                  <a:t>      ⊳ Boston </a:t>
                </a:r>
                <a:r>
                  <a:rPr lang="en-US" altLang="ko-KR" dirty="0"/>
                  <a:t>h</a:t>
                </a:r>
                <a:r>
                  <a:rPr lang="en-US" dirty="0"/>
                  <a:t>ousing </a:t>
                </a:r>
                <a:r>
                  <a:rPr lang="en-US" altLang="ko-KR" dirty="0"/>
                  <a:t>d</a:t>
                </a:r>
                <a:r>
                  <a:rPr lang="en-US" dirty="0"/>
                  <a:t>ata </a:t>
                </a:r>
                <a:r>
                  <a:rPr lang="en-US" altLang="ko-KR" dirty="0"/>
                  <a:t>(1978) used in Yin et al. (2010)</a:t>
                </a:r>
                <a:endParaRPr lang="en-US" dirty="0"/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sample: 506 households from 91 towns (5.56/town) in Boston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four study variables </a:t>
                </a:r>
                <a:r>
                  <a:rPr lang="en-US" altLang="ko-KR" dirty="0"/>
                  <a:t>(mean=0, </a:t>
                </a:r>
                <a:r>
                  <a:rPr lang="en-US" altLang="ko-KR" dirty="0" err="1"/>
                  <a:t>sd</a:t>
                </a:r>
                <a:r>
                  <a:rPr lang="en-US" altLang="ko-KR" dirty="0"/>
                  <a:t>=1) and (unit of observation)</a:t>
                </a:r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 CRIM – per capita crime rate (household)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TAX – full-value property-tax rate per $10,000 (town)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PRATIO – pupil-teacher ratio (town)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MEDV – median value of owner-occupied homes in $10,000’s (household)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4153BD-342E-4876-9F65-DBE7E3178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7496"/>
                <a:ext cx="10515600" cy="4995379"/>
              </a:xfrm>
              <a:blipFill>
                <a:blip r:embed="rId2"/>
                <a:stretch>
                  <a:fillRect l="-1217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65E24-4853-42BC-B52C-71C15D38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174"/>
            <a:ext cx="10515600" cy="1048294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4133"/>
                <a:ext cx="10515600" cy="4432830"/>
              </a:xfrm>
            </p:spPr>
            <p:txBody>
              <a:bodyPr/>
              <a:lstStyle/>
              <a:p>
                <a:pPr marL="0" indent="-457200">
                  <a:buNone/>
                </a:pPr>
                <a:r>
                  <a:rPr lang="en-US" sz="2800" dirty="0"/>
                  <a:t>● Data</a:t>
                </a:r>
                <a:endParaRPr lang="en-US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one random index variable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LSTAT –  % lower status of the population (household)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</a:t>
                </a:r>
                <a:r>
                  <a:rPr lang="en-US" dirty="0" err="1"/>
                  <a:t>t_LSTAT</a:t>
                </a:r>
                <a:r>
                  <a:rPr lang="en-US" dirty="0"/>
                  <a:t> – (rank of LSTAT)/506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 When we use local constant model for kernel estimation, there might be bias at the boundary. To alleviate this potential problem, LSTAT was transformed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4133"/>
                <a:ext cx="10515600" cy="4432830"/>
              </a:xfrm>
              <a:blipFill>
                <a:blip r:embed="rId2"/>
                <a:stretch>
                  <a:fillRect l="-1217" t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9BAF-DA6F-4495-A252-16B82823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7A16-9C66-4540-A086-80D575851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en-US" sz="3600" dirty="0"/>
              <a:t>Introduction</a:t>
            </a:r>
          </a:p>
          <a:p>
            <a:pPr marL="571500" indent="-571500">
              <a:buAutoNum type="romanUcPeriod"/>
            </a:pPr>
            <a:r>
              <a:rPr lang="en-US" sz="3600" dirty="0"/>
              <a:t>Kernel Estimator and Regression Estimator</a:t>
            </a:r>
          </a:p>
          <a:p>
            <a:pPr marL="571500" indent="-571500">
              <a:buAutoNum type="romanUcPeriod"/>
            </a:pPr>
            <a:r>
              <a:rPr lang="en-US" sz="3600" dirty="0"/>
              <a:t>Estimation of Conditional Covariance Matrices</a:t>
            </a:r>
          </a:p>
          <a:p>
            <a:pPr marL="571500" indent="-571500">
              <a:buAutoNum type="romanUcPeriod"/>
            </a:pPr>
            <a:r>
              <a:rPr lang="en-US" sz="3600" dirty="0"/>
              <a:t>Application to Real Data</a:t>
            </a:r>
          </a:p>
          <a:p>
            <a:pPr marL="571500" indent="-571500">
              <a:buAutoNum type="romanUcPeriod"/>
            </a:pPr>
            <a:r>
              <a:rPr lang="en-US" sz="36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24955-1050-4236-AE13-8435B199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1875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7133"/>
                <a:ext cx="10515600" cy="45598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Study1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⊳ </a:t>
                </a:r>
                <a:r>
                  <a:rPr lang="en-US" dirty="0"/>
                  <a:t>to </a:t>
                </a:r>
                <a:r>
                  <a:rPr lang="en-US" altLang="ko-KR" dirty="0"/>
                  <a:t>c</a:t>
                </a:r>
                <a:r>
                  <a:rPr lang="en-US" dirty="0"/>
                  <a:t>onfirm Conditionality of Covariances</a:t>
                </a:r>
              </a:p>
              <a:p>
                <a:pPr marL="0" indent="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data set was randomly split into training data and testing data</a:t>
                </a:r>
              </a:p>
              <a:p>
                <a:pPr marL="0" indent="457200"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examined whether covariances vary along </a:t>
                </a:r>
                <a:r>
                  <a:rPr lang="en-US" dirty="0" err="1"/>
                  <a:t>t_LSTAT</a:t>
                </a:r>
                <a:r>
                  <a:rPr lang="en-US" dirty="0"/>
                  <a:t> (conditional)</a:t>
                </a:r>
              </a:p>
              <a:p>
                <a:pPr marL="274320" indent="-457200">
                  <a:buNone/>
                </a:pPr>
                <a:r>
                  <a:rPr lang="en-US" dirty="0"/>
                  <a:t>● Study2</a:t>
                </a:r>
              </a:p>
              <a:p>
                <a:pPr marL="274320" indent="-457200">
                  <a:buNone/>
                </a:pPr>
                <a:r>
                  <a:rPr lang="en-US" dirty="0"/>
                  <a:t>       ⊳ to </a:t>
                </a:r>
                <a:r>
                  <a:rPr lang="en-US" altLang="ko-KR" dirty="0"/>
                  <a:t>c</a:t>
                </a:r>
                <a:r>
                  <a:rPr lang="en-US" dirty="0"/>
                  <a:t>ompare Conditional Correlations with Unconditional</a:t>
                </a:r>
              </a:p>
              <a:p>
                <a:pPr marL="274320" indent="-457200">
                  <a:buNone/>
                </a:pPr>
                <a:r>
                  <a:rPr lang="en-US" dirty="0"/>
                  <a:t>           Correlations</a:t>
                </a:r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Whole data set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=506) was analyzed.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7133"/>
                <a:ext cx="10515600" cy="4559830"/>
              </a:xfrm>
              <a:blipFill>
                <a:blip r:embed="rId2"/>
                <a:stretch>
                  <a:fillRect l="-1217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18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408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5468"/>
                <a:ext cx="10515600" cy="480906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● Study1</a:t>
                </a:r>
                <a:r>
                  <a:rPr lang="en-US" altLang="ko-KR" dirty="0"/>
                  <a:t>: Are covariances conditional on </a:t>
                </a:r>
                <a:r>
                  <a:rPr lang="en-US" altLang="ko-KR" dirty="0" err="1"/>
                  <a:t>t_LSTAT</a:t>
                </a:r>
                <a:r>
                  <a:rPr lang="en-US" altLang="ko-KR" dirty="0"/>
                  <a:t>?</a:t>
                </a:r>
                <a:endParaRPr lang="en-US" dirty="0"/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predictive performance of the </a:t>
                </a:r>
                <a:r>
                  <a:rPr lang="en-US" dirty="0" err="1"/>
                  <a:t>cond’l</a:t>
                </a:r>
                <a:r>
                  <a:rPr lang="en-US" dirty="0"/>
                  <a:t> covariance estimator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obtained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from the training data, used Gaussian kernel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computed their forecasting errors by the following out-of-sample loss measure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]</m:t>
                        </m:r>
                      </m:e>
                    </m:nary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indent="-457200">
                  <a:buNone/>
                </a:pPr>
                <a:r>
                  <a:rPr lang="en-US" dirty="0"/>
                  <a:t>       * stands for testing data,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for testing data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estimated accurately with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values in 200 replications: median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=0.5096 (0.5820 in Yin et al., 2010)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5468"/>
                <a:ext cx="10515600" cy="4809066"/>
              </a:xfrm>
              <a:blipFill>
                <a:blip r:embed="rId2"/>
                <a:stretch>
                  <a:fillRect l="-1043" t="-2030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98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5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200"/>
                <a:ext cx="10515600" cy="51466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Study1</a:t>
                </a:r>
                <a:r>
                  <a:rPr lang="en-US" altLang="ko-KR" dirty="0"/>
                  <a:t>: Conditionality of Covariances</a:t>
                </a:r>
                <a:endParaRPr lang="en-US" dirty="0"/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poor performance of a null model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A non-varying constant covariance is assumed across values of the index variable.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Poor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are expected.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200 replications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=1.5267 (1.1056 in Yin et al., 2010)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much larger than 0.5096 of the conditional covariance model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– </a:t>
                </a:r>
                <a:r>
                  <a:rPr lang="en-US" altLang="ko-KR" dirty="0"/>
                  <a:t>C</a:t>
                </a:r>
                <a:r>
                  <a:rPr lang="en-US" dirty="0"/>
                  <a:t>ovariance structure of the four study variables is conditional on </a:t>
                </a:r>
                <a:r>
                  <a:rPr lang="en-US" dirty="0" err="1"/>
                  <a:t>t_LSTAT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200"/>
                <a:ext cx="10515600" cy="5146674"/>
              </a:xfrm>
              <a:blipFill>
                <a:blip r:embed="rId2"/>
                <a:stretch>
                  <a:fillRect l="-1217" t="-2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7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4067"/>
                <a:ext cx="10515600" cy="45428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Study2: Comparison of Conditional and Unconditional Correlations</a:t>
                </a:r>
              </a:p>
              <a:p>
                <a:pPr marL="0" indent="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unconditional correlations (sample correlations)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4067"/>
                <a:ext cx="10515600" cy="4542896"/>
              </a:xfrm>
              <a:blipFill>
                <a:blip r:embed="rId2"/>
                <a:stretch>
                  <a:fillRect l="-1217" t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F79E1-C6B4-4954-B0E4-DA33FA48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37" y="2794268"/>
            <a:ext cx="7862141" cy="28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0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008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0267"/>
                <a:ext cx="10515600" cy="4466696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● Study2: Comparison of Conditional and Unconditional Correlations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point estimates and interval estimates of conditional corr. </a:t>
                </a:r>
                <a:r>
                  <a:rPr lang="en-US" dirty="0" err="1"/>
                  <a:t>coeffs</a:t>
                </a:r>
                <a:r>
                  <a:rPr lang="en-US" dirty="0"/>
                  <a:t>. 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– used bootstrap standard errors to construct 90% 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 confidence   intervals: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)±1.64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𝑆𝐸</m:t>
                        </m:r>
                      </m:e>
                    </m:acc>
                  </m:oMath>
                </a14:m>
                <a:r>
                  <a:rPr lang="en-US" dirty="0"/>
                  <a:t> based on 200 replications 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  of bootstrapping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0267"/>
                <a:ext cx="10515600" cy="4466696"/>
              </a:xfrm>
              <a:blipFill>
                <a:blip r:embed="rId2"/>
                <a:stretch>
                  <a:fillRect l="-1217" t="-2322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7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192"/>
            <a:ext cx="10515600" cy="854075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CC30E-546E-4AE5-94A3-E1F66F1F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667"/>
            <a:ext cx="10515600" cy="48222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● Study2: Comparison of Conditional and Unconditional Correlations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0D1E5-B6FF-498D-A96D-5FDC69391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829" y="1968499"/>
            <a:ext cx="46863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18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808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400"/>
                <a:ext cx="10515600" cy="4627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● Study2: Comparison of Conditional and Unconditional Correlations</a:t>
                </a:r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three graphs: CRIM vs TAX, CRIM vs PTRATIO, PTRATIO vs MEDV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– relatively stable pattern along the values of </a:t>
                </a:r>
                <a:r>
                  <a:rPr lang="en-US" dirty="0" err="1"/>
                  <a:t>t_LSTAT</a:t>
                </a:r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  – close to unconditional correlations</a:t>
                </a:r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others: CRIM vs MEDV, TAX vs PTRATIO, TAX vs MEDV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– correlations change sharply along values of </a:t>
                </a:r>
                <a:r>
                  <a:rPr lang="en-US" dirty="0" err="1"/>
                  <a:t>t_LSTAT</a:t>
                </a:r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  – sample correlations represent only a part of the </a:t>
                </a:r>
                <a:r>
                  <a:rPr lang="en-US" dirty="0" err="1"/>
                  <a:t>coditional</a:t>
                </a:r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       nature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400"/>
                <a:ext cx="10515600" cy="4627563"/>
              </a:xfrm>
              <a:blipFill>
                <a:blip r:embed="rId2"/>
                <a:stretch>
                  <a:fillRect l="-1217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4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9A49-A11F-40FB-8834-D96F412D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en-US" dirty="0"/>
              <a:t>IV. Application to Real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0267"/>
                <a:ext cx="10515600" cy="44666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● Study2: Comparison of Conditional and Unconditional Correlations</a:t>
                </a:r>
              </a:p>
              <a:p>
                <a:pPr marL="914400" indent="-45720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property TAX rate vs median value of houses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– sample </a:t>
                </a:r>
                <a:r>
                  <a:rPr lang="en-US" dirty="0" err="1"/>
                  <a:t>corr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0.4685 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  (high prices of houses assoc. with low property tax rates)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– represents right end on the graph of conditional </a:t>
                </a:r>
                <a:r>
                  <a:rPr lang="en-US" dirty="0" err="1"/>
                  <a:t>corrs</a:t>
                </a:r>
                <a:r>
                  <a:rPr lang="en-US" dirty="0"/>
                  <a:t>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– occurs in the region where % lower status is high.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 – no assoc. in the region where % lower status is low.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CC30E-546E-4AE5-94A3-E1F66F1F32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0267"/>
                <a:ext cx="10515600" cy="4466696"/>
              </a:xfrm>
              <a:blipFill>
                <a:blip r:embed="rId2"/>
                <a:stretch>
                  <a:fillRect l="-1217" t="-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BF6-5B54-4D3B-83D1-5258CC8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3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11DB-DE8B-4BA1-A662-6F803358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760"/>
          </a:xfrm>
        </p:spPr>
        <p:txBody>
          <a:bodyPr/>
          <a:lstStyle/>
          <a:p>
            <a:r>
              <a:rPr lang="en-US" dirty="0"/>
              <a:t>V. 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B0858-89E8-475D-BB8C-614589DC72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0867"/>
                <a:ext cx="10515600" cy="49254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●</m:t>
                    </m:r>
                  </m:oMath>
                </a14:m>
                <a:r>
                  <a:rPr lang="en-US" dirty="0"/>
                  <a:t>Contribution of Yin et al. (2010)</a:t>
                </a:r>
              </a:p>
              <a:p>
                <a:pPr marL="914400" indent="-45720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first step toward a better understanding of conditional covariance structure</a:t>
                </a:r>
              </a:p>
              <a:p>
                <a:pPr marL="0" indent="-457200">
                  <a:buNone/>
                </a:pPr>
                <a:r>
                  <a:rPr lang="en-US" dirty="0"/>
                  <a:t>● Limitations in the use of NW kernel estimator,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he estimator is not unbiased.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– Need to use a small value of bandwidth in practice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– No guide to what values are small enough.</a:t>
                </a:r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only one index variable can be used currently 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– due to the curse of dimensionality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–  Use of multiple index variables is not practical.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B0858-89E8-475D-BB8C-614589DC7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0867"/>
                <a:ext cx="10515600" cy="4925483"/>
              </a:xfrm>
              <a:blipFill>
                <a:blip r:embed="rId2"/>
                <a:stretch>
                  <a:fillRect l="-1217" t="-2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E413-1242-4132-A2EE-4AEC301C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1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11DB-DE8B-4BA1-A662-6F803358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/>
              <a:t>V. 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B0858-89E8-475D-BB8C-614589DC72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1"/>
                <a:ext cx="10515600" cy="5121274"/>
              </a:xfrm>
            </p:spPr>
            <p:txBody>
              <a:bodyPr>
                <a:normAutofit/>
              </a:bodyPr>
              <a:lstStyle/>
              <a:p>
                <a:pPr marL="0" indent="-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●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Limitations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NW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Kernel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                                 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indent="-9144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In general, local linear model has advantages over local constant model: design adaptivity, correction of boundary effects, and statistical efficiency (Fan, 1993).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– </a:t>
                </a:r>
                <a:r>
                  <a:rPr lang="en-US" altLang="ko-KR" dirty="0"/>
                  <a:t>N</a:t>
                </a:r>
                <a:r>
                  <a:rPr lang="en-US" dirty="0"/>
                  <a:t>ot used currently to prevent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from being non-positive definite.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– Need an approach to preserving positive definiteness with local linear model, too.</a:t>
                </a:r>
              </a:p>
              <a:p>
                <a:pPr marL="914400" indent="-45720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No practical guide to evaluate the global convergence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914400" indent="-457200">
                  <a:buNone/>
                </a:pPr>
                <a:r>
                  <a:rPr lang="en-US" dirty="0"/>
                  <a:t>      need a large-scale Monte-Carlo study to explore loss function values that can be considered a sign of good convergence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3B0858-89E8-475D-BB8C-614589DC7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1"/>
                <a:ext cx="10515600" cy="5121274"/>
              </a:xfrm>
              <a:blipFill>
                <a:blip r:embed="rId2"/>
                <a:stretch>
                  <a:fillRect t="-1667" r="-1275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EE413-1242-4132-A2EE-4AEC301C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0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511B-1B13-44FE-97CF-823B52E9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7342"/>
          </a:xfrm>
        </p:spPr>
        <p:txBody>
          <a:bodyPr/>
          <a:lstStyle/>
          <a:p>
            <a:r>
              <a:rPr lang="en-US" dirty="0"/>
              <a:t>I.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1ADD58-DE5F-4F19-A094-A1B7030FD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0334"/>
                <a:ext cx="10515600" cy="45360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Studies on Variances/Covariances</a:t>
                </a:r>
              </a:p>
              <a:p>
                <a:pPr marL="0" indent="0">
                  <a:buNone/>
                </a:pPr>
                <a:r>
                  <a:rPr lang="en-US" dirty="0"/>
                  <a:t>● Studies on Conditional Variances</a:t>
                </a:r>
              </a:p>
              <a:p>
                <a:pPr marL="0" indent="0">
                  <a:buNone/>
                </a:pPr>
                <a:r>
                  <a:rPr lang="en-US" dirty="0"/>
                  <a:t>● Recent work on Conditional Covariances</a:t>
                </a:r>
              </a:p>
              <a:p>
                <a:pPr marL="0" indent="0">
                  <a:buNone/>
                </a:pPr>
                <a:r>
                  <a:rPr lang="en-US" dirty="0"/>
                  <a:t>● Purpose of this study: Nonparametric approach to </a:t>
                </a:r>
              </a:p>
              <a:p>
                <a:pPr marL="0" indent="0">
                  <a:buNone/>
                </a:pPr>
                <a:r>
                  <a:rPr lang="en-US" dirty="0"/>
                  <a:t>          estimating conditional covariance matrices</a:t>
                </a:r>
              </a:p>
              <a:p>
                <a:pPr marL="0" indent="0">
                  <a:buNone/>
                </a:pPr>
                <a:r>
                  <a:rPr lang="en-US" dirty="0"/>
                  <a:t>● Review on Kernel Density Estimator at a Fixed Point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Regression Estimator: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kernel weight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1ADD58-DE5F-4F19-A094-A1B7030FD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0334"/>
                <a:ext cx="10515600" cy="4536016"/>
              </a:xfrm>
              <a:blipFill>
                <a:blip r:embed="rId2"/>
                <a:stretch>
                  <a:fillRect l="-1217" t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F1592-A65C-4062-B26C-20DEF91F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E191-E8C9-4AA7-936B-F5F1910A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91AFA-D994-4BCA-B4D2-6678BA28D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4883150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Fan, J. (1993). Local linear smoothers and their MINIMAX efficiencies. </a:t>
                </a:r>
                <a:r>
                  <a:rPr lang="en-US" sz="2400" i="1" dirty="0"/>
                  <a:t>Annals of Statistics, 21</a:t>
                </a:r>
                <a:r>
                  <a:rPr lang="en-US" sz="2400" dirty="0"/>
                  <a:t>, 196-216.</a:t>
                </a:r>
              </a:p>
              <a:p>
                <a:r>
                  <a:rPr lang="en-US" sz="2400" dirty="0" err="1"/>
                  <a:t>Muirhead</a:t>
                </a:r>
                <a:r>
                  <a:rPr lang="en-US" sz="2400" dirty="0"/>
                  <a:t>, R. J. (1982). Aspects of Multivariate Statistical Theory. John Wiley &amp; Sons, New York.</a:t>
                </a:r>
              </a:p>
              <a:p>
                <a:r>
                  <a:rPr lang="en-US" sz="2400" dirty="0" err="1"/>
                  <a:t>Nadaraya</a:t>
                </a:r>
                <a:r>
                  <a:rPr lang="en-US" sz="2400" dirty="0"/>
                  <a:t>, E. (1964). On estimating regression. </a:t>
                </a:r>
                <a:r>
                  <a:rPr lang="en-US" sz="2400" i="1" dirty="0"/>
                  <a:t>Theory of Probability and the Applications, 9</a:t>
                </a:r>
                <a:r>
                  <a:rPr lang="en-US" sz="2400" dirty="0"/>
                  <a:t>, 141-142.</a:t>
                </a:r>
              </a:p>
              <a:p>
                <a:r>
                  <a:rPr lang="en-US" sz="2400" dirty="0" err="1"/>
                  <a:t>Nadaraya</a:t>
                </a:r>
                <a:r>
                  <a:rPr lang="en-US" sz="2400" dirty="0"/>
                  <a:t>, E. (1965). On non-parametric estimates of density functions and regression curves. </a:t>
                </a:r>
                <a:r>
                  <a:rPr lang="en-US" sz="2400" i="1" dirty="0"/>
                  <a:t>Theory of Probability and its Applications, 10</a:t>
                </a:r>
                <a:r>
                  <a:rPr lang="en-US" sz="2400" dirty="0"/>
                  <a:t>, 186-190.</a:t>
                </a:r>
              </a:p>
              <a:p>
                <a:r>
                  <a:rPr lang="en-US" sz="2400" dirty="0"/>
                  <a:t>Watson, G. (1964). Smooth regression analysis. </a:t>
                </a:r>
                <a:r>
                  <a:rPr lang="en-US" sz="2400" i="1" dirty="0" err="1"/>
                  <a:t>Sankhy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/>
                  <a:t>: </a:t>
                </a:r>
                <a:r>
                  <a:rPr lang="en-US" sz="2400" i="1" dirty="0"/>
                  <a:t>The Indian Journal of Statistics, Series A.19</a:t>
                </a:r>
                <a:r>
                  <a:rPr lang="en-US" sz="2400" dirty="0"/>
                  <a:t>, 359-372.</a:t>
                </a:r>
              </a:p>
              <a:p>
                <a:r>
                  <a:rPr lang="en-US" sz="2400" dirty="0"/>
                  <a:t>Yin, J., </a:t>
                </a:r>
                <a:r>
                  <a:rPr lang="en-US" sz="2400" dirty="0" err="1"/>
                  <a:t>Geng</a:t>
                </a:r>
                <a:r>
                  <a:rPr lang="en-US" sz="2400" dirty="0"/>
                  <a:t>, Z., Li, R., and Wang, H. (2010). Nonparametric Covariance Model. </a:t>
                </a:r>
                <a:r>
                  <a:rPr lang="en-US" sz="2400" i="1" dirty="0" err="1"/>
                  <a:t>Statistica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Sinica</a:t>
                </a:r>
                <a:r>
                  <a:rPr lang="en-US" sz="2400" i="1" dirty="0"/>
                  <a:t>, 20</a:t>
                </a:r>
                <a:r>
                  <a:rPr lang="en-US" sz="2400" dirty="0"/>
                  <a:t>, 469-479.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91AFA-D994-4BCA-B4D2-6678BA28D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4883150"/>
              </a:xfrm>
              <a:blipFill>
                <a:blip r:embed="rId2"/>
                <a:stretch>
                  <a:fillRect l="-812" t="-1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3A92C-65D1-4E3E-AB18-99CAA08A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33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8523-6FAD-45A6-A344-5D9DFACCF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Thank  You 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C23CC-6C48-45F3-8998-0E940092D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5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56C0-D009-4733-938F-A9E0F315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417"/>
          </a:xfrm>
        </p:spPr>
        <p:txBody>
          <a:bodyPr/>
          <a:lstStyle/>
          <a:p>
            <a:r>
              <a:rPr lang="en-US" dirty="0"/>
              <a:t>II. Kernel Estimator and Regression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FC30F-E38F-4B88-9228-7C6D1A7D9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542"/>
                <a:ext cx="10515600" cy="503078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● </a:t>
                </a:r>
                <a:r>
                  <a:rPr lang="en-US" sz="3000" dirty="0">
                    <a:latin typeface="Cambria Math" panose="02040503050406030204" pitchFamily="18" charset="0"/>
                  </a:rPr>
                  <a:t>Kernel (Density) Estimator</a:t>
                </a:r>
              </a:p>
              <a:p>
                <a:pPr marL="45720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𝑛h</m:t>
                        </m:r>
                      </m:den>
                    </m:f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/>
                  <a:t>,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=sample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=smoothing parameter (bandwidth),</a:t>
                </a:r>
              </a:p>
              <a:p>
                <a:pPr marL="0" indent="0">
                  <a:buNone/>
                </a:pPr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=kernel function,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en-US" dirty="0"/>
                  <a:t>=fixed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= data point,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            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  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{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𝑖𝑖𝑑</m:t>
                    </m:r>
                  </m:oMath>
                </a14:m>
                <a:r>
                  <a:rPr lang="en-US" dirty="0"/>
                  <a:t>, symmetric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4572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/>
                  <a:t>Mean: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  <a:r>
                  <a:rPr lang="en-US" i="1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+ 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r>
                  <a:rPr lang="en-US" i="1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457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m:rPr>
                          <m:nor/>
                        </m:rPr>
                        <a:rPr lang="en-US" dirty="0"/>
                        <m:t>Bias</m:t>
                      </m:r>
                      <m:r>
                        <m:rPr>
                          <m:nor/>
                        </m:rPr>
                        <a:rPr lang="en-US" dirty="0"/>
                        <m:t>: </m:t>
                      </m:r>
                      <m:r>
                        <m:rPr>
                          <m:nor/>
                        </m:rPr>
                        <a:rPr lang="en-US" dirty="0"/>
                        <m:t>Bias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30000" dirty="0"/>
                        <m:t>2</m:t>
                      </m:r>
                      <m:r>
                        <m:rPr>
                          <m:nor/>
                        </m:rPr>
                        <a:rPr lang="en-US" i="1" dirty="0"/>
                        <m:t> </m:t>
                      </m:r>
                      <m:r>
                        <m:rPr>
                          <m:nor/>
                        </m:rPr>
                        <a:rPr lang="en-US" i="1" dirty="0"/>
                        <m:t>f</m:t>
                      </m:r>
                      <m:r>
                        <m:rPr>
                          <m:nor/>
                        </m:rPr>
                        <a:rPr lang="en-US" i="1" dirty="0"/>
                        <m:t>’’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 + </m:t>
                      </m:r>
                      <m:r>
                        <m:rPr>
                          <m:nor/>
                        </m:rPr>
                        <a:rPr lang="en-US" i="1" dirty="0"/>
                        <m:t>O</m:t>
                      </m:r>
                      <m:r>
                        <a:rPr lang="en-US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h</m:t>
                      </m:r>
                      <m:r>
                        <m:rPr>
                          <m:nor/>
                        </m:rPr>
                        <a:rPr lang="en-US" i="1" baseline="30000" dirty="0"/>
                        <m:t>4</m:t>
                      </m:r>
                      <m:r>
                        <m:rPr>
                          <m:nor/>
                        </m:rPr>
                        <a:rPr lang="en-US" dirty="0"/>
                        <m:t>), </m:t>
                      </m:r>
                      <m:r>
                        <m:rPr>
                          <m:nor/>
                        </m:rPr>
                        <a:rPr lang="en-US" dirty="0"/>
                        <m:t>where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is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∫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𝒹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572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/>
                  <a:t>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𝑛h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b="0" i="1" baseline="30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+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altLang="ko-KR" dirty="0"/>
                  <a:t>,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aseline="30000" dirty="0"/>
                  <a:t>2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𝒹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FC30F-E38F-4B88-9228-7C6D1A7D9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542"/>
                <a:ext cx="10515600" cy="5030787"/>
              </a:xfrm>
              <a:blipFill>
                <a:blip r:embed="rId3"/>
                <a:stretch>
                  <a:fillRect l="-1217" t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9F1BF-5EDB-46AB-89A5-85D4B69A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EBC5-79D0-4797-A865-9F9AB4C3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dirty="0"/>
              <a:t>II. Kernel Estimator and Regression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6AE13-0ED7-432B-B451-D5444BD90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7200"/>
                <a:ext cx="10515600" cy="4449763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indent="-457200">
                  <a:spcAft>
                    <a:spcPts val="1200"/>
                  </a:spcAft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● </a:t>
                </a:r>
                <a:r>
                  <a:rPr lang="en-US" sz="3300" dirty="0">
                    <a:ea typeface="Cambria Math" panose="02040503050406030204" pitchFamily="18" charset="0"/>
                  </a:rPr>
                  <a:t>Reg Estimator: Local Constant (Mean) Model</a:t>
                </a: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</a:p>
              <a:p>
                <a:pPr marL="457200" indent="-457200">
                  <a:spcAft>
                    <a:spcPts val="1200"/>
                  </a:spcAft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𝓍</m:t>
                    </m:r>
                  </m:oMath>
                </a14:m>
                <a:r>
                  <a:rPr lang="en-US" dirty="0"/>
                  <a:t> is a random index variable,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response variable.</a:t>
                </a:r>
              </a:p>
              <a:p>
                <a:pPr marL="457200" indent="-457200">
                  <a:spcAft>
                    <a:spcPts val="1200"/>
                  </a:spcAft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/>
                  <a:t> proposed by </a:t>
                </a:r>
                <a:r>
                  <a:rPr lang="en-US" dirty="0" err="1"/>
                  <a:t>Nadaraya</a:t>
                </a:r>
                <a:r>
                  <a:rPr lang="en-US" dirty="0"/>
                  <a:t> (1964, 1965) and Watson(1964) </a:t>
                </a:r>
              </a:p>
              <a:p>
                <a:pPr marL="457200" indent="-457200">
                  <a:spcAft>
                    <a:spcPts val="1200"/>
                  </a:spcAft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REG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Model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for 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i="1" dirty="0"/>
                  <a:t>f(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Local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are random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=∫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 	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unknown bivariate kernel function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)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) =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𝑛h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i="1" baseline="-40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b="0" i="1" baseline="-40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6AE13-0ED7-432B-B451-D5444BD90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7200"/>
                <a:ext cx="10515600" cy="4449763"/>
              </a:xfrm>
              <a:blipFill>
                <a:blip r:embed="rId2"/>
                <a:stretch>
                  <a:fillRect l="-928" t="-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1729-8AB7-473A-8A8D-87660261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FD1C-3DB1-49BC-9602-EAE2F776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/>
          <a:p>
            <a:r>
              <a:rPr lang="en-US" dirty="0"/>
              <a:t>II. Kernel Estimator and Regression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9F28F-8948-4FD4-B5BD-61B2302C14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● Reg Estimator: Local Constant (Mean) model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      ⊳ Assumptions of the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i="1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 −∞&lt;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i="1" dirty="0"/>
                  <a:t>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i="1" dirty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en-US" i="1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i="1" dirty="0"/>
                  <a:t>),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i="1" dirty="0"/>
                  <a:t>       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m:rPr>
                            <m:nor/>
                          </m:rPr>
                          <a:rPr lang="en-US" i="1" dirty="0"/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𝒹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 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m:rPr>
                            <m:nor/>
                          </m:rPr>
                          <a:rPr lang="en-US" i="1" dirty="0"/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𝒹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457200"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reg estimator</a:t>
                </a:r>
              </a:p>
              <a:p>
                <a:pPr marL="0" indent="457200">
                  <a:spcAft>
                    <a:spcPts val="600"/>
                  </a:spcAft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i="1" baseline="-40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h</m:t>
                        </m:r>
                        <m:r>
                          <a:rPr lang="en-US" i="1" baseline="-40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,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dirty="0"/>
                  <a:t> = bandwidth of the index variable </a:t>
                </a:r>
                <a:r>
                  <a:rPr lang="en-US" i="1" dirty="0"/>
                  <a:t>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9F28F-8948-4FD4-B5BD-61B2302C1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25427-7FFA-4A0B-B024-A904943F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6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791B-DFC2-42C6-980F-F30B9F2A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9675"/>
          </a:xfrm>
        </p:spPr>
        <p:txBody>
          <a:bodyPr/>
          <a:lstStyle/>
          <a:p>
            <a:r>
              <a:rPr lang="en-US" dirty="0"/>
              <a:t>II. Kernel Estimator and Regression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4278B-7D4C-45AA-B37F-53F118702C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Reg Estimator: Local Linear Model</a:t>
                </a: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reg estimator</a:t>
                </a:r>
              </a:p>
              <a:p>
                <a:pPr marL="0" indent="0">
                  <a:buNone/>
                </a:pPr>
                <a:r>
                  <a:rPr lang="en-US" dirty="0"/>
                  <a:t> 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el-GR" dirty="0"/>
                  <a:t>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en-US" dirty="0"/>
                  <a:t>=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Σ</m:t>
                    </m:r>
                    <m:r>
                      <m:rPr>
                        <m:nor/>
                      </m:rPr>
                      <a:rPr lang="en-US" dirty="0"/>
                      <m:t>𝐾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dirty="0"/>
                      <m:t>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● Bandwidth Selection in Reg Estimator</a:t>
                </a:r>
              </a:p>
              <a:p>
                <a:pPr marL="0" indent="0">
                  <a:buNone/>
                </a:pPr>
                <a:r>
                  <a:rPr lang="en-US" dirty="0"/>
                  <a:t>     ⊳ Cross-validation app estimates the MSE (Mean Squared Error)</a:t>
                </a:r>
              </a:p>
              <a:p>
                <a:pPr marL="0" indent="0">
                  <a:buNone/>
                </a:pPr>
                <a:r>
                  <a:rPr lang="en-US" dirty="0"/>
                  <a:t>          and selects ℎ at the location where MSE is minimized.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B4278B-7D4C-45AA-B37F-53F118702C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39533-ECC5-4A45-88FE-826717FE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1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66AF-6F43-4F8D-91F2-074ABC0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5808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696BA-792B-4607-BD42-F08058101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0267"/>
                <a:ext cx="10515600" cy="44666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Local linear models applied to estimate conditional variances:</a:t>
                </a:r>
              </a:p>
              <a:p>
                <a:pPr marL="0" indent="0">
                  <a:buNone/>
                </a:pPr>
                <a:r>
                  <a:rPr lang="en-US" dirty="0"/>
                  <a:t>         Fan and Yao (1988), Ruppert, Wand, Holst, and H</a:t>
                </a:r>
                <a:r>
                  <a:rPr lang="az-Cyrl-AZ" dirty="0"/>
                  <a:t>ӧ</a:t>
                </a:r>
                <a:r>
                  <a:rPr lang="en-US" dirty="0" err="1"/>
                  <a:t>ssjer</a:t>
                </a:r>
                <a:r>
                  <a:rPr lang="en-US" dirty="0"/>
                  <a:t>(1997).</a:t>
                </a:r>
              </a:p>
              <a:p>
                <a:pPr marL="0" indent="0">
                  <a:buNone/>
                </a:pPr>
                <a:r>
                  <a:rPr lang="en-US" dirty="0"/>
                  <a:t>● To ensure positive-definiteness of variances:</a:t>
                </a:r>
              </a:p>
              <a:p>
                <a:pPr marL="0" indent="45720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Yu and Jones (2004)</a:t>
                </a:r>
              </a:p>
              <a:p>
                <a:pPr marL="0" indent="0">
                  <a:buNone/>
                </a:pPr>
                <a:r>
                  <a:rPr lang="en-US" dirty="0"/>
                  <a:t>   	local polynomial models taking log of conditional variances</a:t>
                </a:r>
              </a:p>
              <a:p>
                <a:pPr marL="0" indent="0">
                  <a:buNone/>
                </a:pPr>
                <a:r>
                  <a:rPr lang="en-US" dirty="0"/>
                  <a:t>● Yin, </a:t>
                </a:r>
                <a:r>
                  <a:rPr lang="en-US" dirty="0" err="1"/>
                  <a:t>Geng</a:t>
                </a:r>
                <a:r>
                  <a:rPr lang="en-US" dirty="0"/>
                  <a:t>, Li, and Wang (2010): reference study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extended the model of conditional variance estimation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focused on local constant model to ensure positive-definiteness of conditional covariances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covariance matrices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696BA-792B-4607-BD42-F08058101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0267"/>
                <a:ext cx="10515600" cy="4466696"/>
              </a:xfrm>
              <a:blipFill>
                <a:blip r:embed="rId2"/>
                <a:stretch>
                  <a:fillRect l="-1217" t="-2322" b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6511A-B79F-4A3B-B20F-A94404CA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F90-5114-49FC-ACDB-E51174C5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9608"/>
          </a:xfrm>
        </p:spPr>
        <p:txBody>
          <a:bodyPr/>
          <a:lstStyle/>
          <a:p>
            <a:r>
              <a:rPr lang="en-US" dirty="0"/>
              <a:t>III. </a:t>
            </a:r>
            <a:r>
              <a:rPr lang="en-US" sz="4000" dirty="0"/>
              <a:t>Estimation of Conditional Covariance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FB0DE-5776-4B95-9285-9122D7443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6400"/>
                <a:ext cx="10515600" cy="4500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● Variables</a:t>
                </a:r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variables of interest</a:t>
                </a:r>
              </a:p>
              <a:p>
                <a:pPr marL="914400" indent="-45720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random index vector</a:t>
                </a:r>
              </a:p>
              <a:p>
                <a:pPr marL="914400" indent="-45720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q=1 only to avoid the curse of dimensionality</a:t>
                </a:r>
              </a:p>
              <a:p>
                <a:pPr marL="0" indent="0">
                  <a:buNone/>
                </a:pPr>
                <a:r>
                  <a:rPr lang="en-US" dirty="0"/>
                  <a:t>●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Assumptions</a:t>
                </a:r>
              </a:p>
              <a:p>
                <a:pPr marL="914400" indent="-457200">
                  <a:buNone/>
                </a:pP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V~</a:t>
                </a:r>
                <a:r>
                  <a:rPr lang="en-US" b="0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conditional on X=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where </a:t>
                </a:r>
              </a:p>
              <a:p>
                <a:pPr marL="914400" indent="-45720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marL="914400" indent="-45720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unknown but smooth functions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FB0DE-5776-4B95-9285-9122D7443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6400"/>
                <a:ext cx="10515600" cy="4500563"/>
              </a:xfrm>
              <a:blipFill>
                <a:blip r:embed="rId2"/>
                <a:stretch>
                  <a:fillRect l="-1217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1039D-CA7F-4589-BC0D-278513CB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7B8-4BDE-4FDA-A344-6BD7209C7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2558</Words>
  <Application>Microsoft Office PowerPoint</Application>
  <PresentationFormat>Widescreen</PresentationFormat>
  <Paragraphs>267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Nonparametric Estimation of Conditional Covariance Matrices</vt:lpstr>
      <vt:lpstr>Overview</vt:lpstr>
      <vt:lpstr>I. Introduction</vt:lpstr>
      <vt:lpstr>II. Kernel Estimator and Regression Estimator</vt:lpstr>
      <vt:lpstr>II. Kernel Estimator and Regression Estimator</vt:lpstr>
      <vt:lpstr>II. Kernel Estimator and Regression Estimator</vt:lpstr>
      <vt:lpstr>II. Kernel Estimator and Regression Estimator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III. Estimation of Conditional Covariance Matrices</vt:lpstr>
      <vt:lpstr>IV. Application to Real Data</vt:lpstr>
      <vt:lpstr>IV. Application to Real Data</vt:lpstr>
      <vt:lpstr>IV. Application to Real Data</vt:lpstr>
      <vt:lpstr>IV. Application to Real Data</vt:lpstr>
      <vt:lpstr>IV. Application to Real Data</vt:lpstr>
      <vt:lpstr>IV. Application to Real Data</vt:lpstr>
      <vt:lpstr>IV. Application to Real Data</vt:lpstr>
      <vt:lpstr>IV. Application to Real Data</vt:lpstr>
      <vt:lpstr>IV. Application to Real Data</vt:lpstr>
      <vt:lpstr>IV. Application to Real Data</vt:lpstr>
      <vt:lpstr>V. Conclusion</vt:lpstr>
      <vt:lpstr>V. Conclusion</vt:lpstr>
      <vt:lpstr>Reference</vt:lpstr>
      <vt:lpstr>Thank 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Nonparametric Estimation of Conditional Covariance Matrices</dc:title>
  <dc:creator>lyounghee51@gmail.com</dc:creator>
  <cp:lastModifiedBy>Simon Lee</cp:lastModifiedBy>
  <cp:revision>236</cp:revision>
  <cp:lastPrinted>2021-06-05T17:48:24Z</cp:lastPrinted>
  <dcterms:created xsi:type="dcterms:W3CDTF">2021-05-16T02:52:15Z</dcterms:created>
  <dcterms:modified xsi:type="dcterms:W3CDTF">2021-06-14T21:18:37Z</dcterms:modified>
</cp:coreProperties>
</file>