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34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07" r:id="rId21"/>
    <p:sldId id="333" r:id="rId22"/>
    <p:sldId id="332" r:id="rId23"/>
    <p:sldId id="314" r:id="rId24"/>
    <p:sldId id="318" r:id="rId25"/>
    <p:sldId id="319" r:id="rId26"/>
    <p:sldId id="320" r:id="rId27"/>
    <p:sldId id="331" r:id="rId28"/>
    <p:sldId id="321" r:id="rId29"/>
    <p:sldId id="322" r:id="rId30"/>
    <p:sldId id="323" r:id="rId31"/>
    <p:sldId id="324" r:id="rId32"/>
    <p:sldId id="325" r:id="rId33"/>
    <p:sldId id="326" r:id="rId34"/>
    <p:sldId id="327" r:id="rId35"/>
    <p:sldId id="328" r:id="rId36"/>
    <p:sldId id="257" r:id="rId37"/>
  </p:sldIdLst>
  <p:sldSz cx="9144000" cy="5715000" type="screen16x1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0F1A"/>
    <a:srgbClr val="9D0101"/>
    <a:srgbClr val="464646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3424" autoAdjust="0"/>
  </p:normalViewPr>
  <p:slideViewPr>
    <p:cSldViewPr>
      <p:cViewPr varScale="1">
        <p:scale>
          <a:sx n="58" d="100"/>
          <a:sy n="58" d="100"/>
        </p:scale>
        <p:origin x="77" y="202"/>
      </p:cViewPr>
      <p:guideLst>
        <p:guide orient="horz" pos="180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이순신 돋움체 B" panose="02020603020101020101" pitchFamily="18" charset="-127"/>
                <a:ea typeface="이순신 돋움체 B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이순신 돋움체 B" panose="02020603020101020101" pitchFamily="18" charset="-127"/>
                <a:ea typeface="이순신 돋움체 B" panose="02020603020101020101" pitchFamily="18" charset="-127"/>
              </a:defRPr>
            </a:lvl1pPr>
          </a:lstStyle>
          <a:p>
            <a:fld id="{978B7B6E-4711-456D-891A-73A1334D8B07}" type="datetimeFigureOut">
              <a:rPr lang="ko-KR" altLang="en-US" smtClean="0"/>
              <a:pPr/>
              <a:t>2018-10-05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이순신 돋움체 B" panose="02020603020101020101" pitchFamily="18" charset="-127"/>
                <a:ea typeface="이순신 돋움체 B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이순신 돋움체 B" panose="02020603020101020101" pitchFamily="18" charset="-127"/>
                <a:ea typeface="이순신 돋움체 B" panose="02020603020101020101" pitchFamily="18" charset="-127"/>
              </a:defRPr>
            </a:lvl1pPr>
          </a:lstStyle>
          <a:p>
            <a:fld id="{6F1343EB-E7BC-4391-BC12-5ED41A351A5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이순신 돋움체 B" panose="02020603020101020101" pitchFamily="18" charset="-127"/>
        <a:ea typeface="이순신 돋움체 B" panose="02020603020101020101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이순신 돋움체 B" panose="02020603020101020101" pitchFamily="18" charset="-127"/>
        <a:ea typeface="이순신 돋움체 B" panose="02020603020101020101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이순신 돋움체 B" panose="02020603020101020101" pitchFamily="18" charset="-127"/>
        <a:ea typeface="이순신 돋움체 B" panose="02020603020101020101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이순신 돋움체 B" panose="02020603020101020101" pitchFamily="18" charset="-127"/>
        <a:ea typeface="이순신 돋움체 B" panose="02020603020101020101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이순신 돋움체 B" panose="02020603020101020101" pitchFamily="18" charset="-127"/>
        <a:ea typeface="이순신 돋움체 B" panose="02020603020101020101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급격히 늘어나는 구글의 데이터를 처리하기 위해서는 기존의 파일시스템으로는 부족했습니다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새로운 파일시스템이 </a:t>
            </a:r>
            <a:r>
              <a:rPr lang="ko-KR" altLang="en-US" dirty="0" err="1" smtClean="0"/>
              <a:t>필요하게되었고</a:t>
            </a:r>
            <a:r>
              <a:rPr lang="ko-KR" altLang="en-US" dirty="0" smtClean="0"/>
              <a:t> 이 </a:t>
            </a:r>
            <a:endParaRPr lang="en-US" altLang="ko-KR" dirty="0" smtClean="0"/>
          </a:p>
          <a:p>
            <a:r>
              <a:rPr lang="en-US" altLang="ko-KR" dirty="0" smtClean="0"/>
              <a:t>Gfs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Performance, </a:t>
            </a:r>
            <a:r>
              <a:rPr lang="en-US" altLang="ko-KR" dirty="0" err="1" smtClean="0"/>
              <a:t>s,r</a:t>
            </a:r>
            <a:r>
              <a:rPr lang="ko-KR" altLang="en-US" dirty="0" smtClean="0"/>
              <a:t>의 보장을 목표로 디자인되었습니다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343EB-E7BC-4391-BC12-5ED41A351A5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100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클라이언트가 파일에 </a:t>
            </a:r>
            <a:r>
              <a:rPr lang="en-US" altLang="ko-KR" dirty="0" smtClean="0"/>
              <a:t>read</a:t>
            </a:r>
            <a:r>
              <a:rPr lang="ko-KR" altLang="en-US" dirty="0" smtClean="0"/>
              <a:t>연산을 </a:t>
            </a:r>
            <a:r>
              <a:rPr lang="ko-KR" altLang="en-US" dirty="0" err="1" smtClean="0"/>
              <a:t>할때의</a:t>
            </a:r>
            <a:r>
              <a:rPr lang="ko-KR" altLang="en-US" dirty="0" smtClean="0"/>
              <a:t> 동작입니다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우선 </a:t>
            </a:r>
            <a:r>
              <a:rPr lang="en-US" altLang="ko-KR" dirty="0" smtClean="0"/>
              <a:t>master</a:t>
            </a:r>
            <a:r>
              <a:rPr lang="ko-KR" altLang="en-US" dirty="0" smtClean="0"/>
              <a:t>에게 필요한 파일이 있는 </a:t>
            </a:r>
            <a:r>
              <a:rPr lang="ko-KR" altLang="en-US" dirty="0" err="1" smtClean="0"/>
              <a:t>청크의</a:t>
            </a:r>
            <a:r>
              <a:rPr lang="ko-KR" altLang="en-US" dirty="0" smtClean="0"/>
              <a:t> 정보를 요청합니다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그러면 </a:t>
            </a:r>
            <a:r>
              <a:rPr lang="en-US" altLang="ko-KR" dirty="0" err="1" smtClean="0"/>
              <a:t>maste</a:t>
            </a:r>
            <a:r>
              <a:rPr lang="ko-KR" altLang="en-US" dirty="0" smtClean="0"/>
              <a:t>는 해당되는 </a:t>
            </a:r>
            <a:r>
              <a:rPr lang="en-US" altLang="ko-KR" dirty="0" smtClean="0"/>
              <a:t>chunk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고유번호인</a:t>
            </a:r>
            <a:r>
              <a:rPr lang="ko-KR" altLang="en-US" dirty="0" smtClean="0"/>
              <a:t> </a:t>
            </a:r>
            <a:r>
              <a:rPr lang="en-US" altLang="ko-KR" dirty="0" smtClean="0"/>
              <a:t>chunk handle</a:t>
            </a:r>
            <a:r>
              <a:rPr lang="ko-KR" altLang="en-US" dirty="0" smtClean="0"/>
              <a:t>과</a:t>
            </a:r>
            <a:r>
              <a:rPr lang="ko-KR" altLang="en-US" baseline="0" dirty="0" smtClean="0"/>
              <a:t> 그 위치를 알려줍니다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343EB-E7BC-4391-BC12-5ED41A351A5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2214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4. client</a:t>
            </a:r>
            <a:r>
              <a:rPr lang="ko-KR" altLang="en-US" dirty="0" smtClean="0"/>
              <a:t>는 이 정보를 </a:t>
            </a:r>
            <a:r>
              <a:rPr lang="ko-KR" altLang="en-US" dirty="0" err="1" smtClean="0"/>
              <a:t>캐싱해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두는데 이는 파일을 다시 </a:t>
            </a:r>
            <a:r>
              <a:rPr lang="ko-KR" altLang="en-US" baseline="0" dirty="0" err="1" smtClean="0"/>
              <a:t>연다거나</a:t>
            </a:r>
            <a:r>
              <a:rPr lang="ko-KR" altLang="en-US" baseline="0" dirty="0" smtClean="0"/>
              <a:t> 캐시에 이 정보가 </a:t>
            </a:r>
            <a:r>
              <a:rPr lang="ko-KR" altLang="en-US" baseline="0" dirty="0" err="1" smtClean="0"/>
              <a:t>남아있을때까지는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master</a:t>
            </a:r>
            <a:r>
              <a:rPr lang="ko-KR" altLang="en-US" baseline="0" dirty="0" smtClean="0"/>
              <a:t>와 연락하지 않아도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이러한 오버헤드 방지를 위해서 한번에 여러 </a:t>
            </a:r>
            <a:r>
              <a:rPr lang="ko-KR" altLang="en-US" baseline="0" dirty="0" err="1" smtClean="0"/>
              <a:t>청크의</a:t>
            </a:r>
            <a:r>
              <a:rPr lang="ko-KR" altLang="en-US" baseline="0" dirty="0" smtClean="0"/>
              <a:t> 정보를 요청하곤 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클라이언트는 원하는 </a:t>
            </a:r>
            <a:r>
              <a:rPr lang="ko-KR" altLang="en-US" baseline="0" dirty="0" err="1" smtClean="0"/>
              <a:t>청크를</a:t>
            </a:r>
            <a:r>
              <a:rPr lang="ko-KR" altLang="en-US" baseline="0" dirty="0" smtClean="0"/>
              <a:t> 가진 </a:t>
            </a:r>
            <a:r>
              <a:rPr lang="ko-KR" altLang="en-US" baseline="0" dirty="0" err="1" smtClean="0"/>
              <a:t>복제본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중 하나에 </a:t>
            </a:r>
            <a:r>
              <a:rPr lang="en-US" altLang="ko-KR" dirty="0" smtClean="0"/>
              <a:t>read</a:t>
            </a:r>
            <a:r>
              <a:rPr lang="ko-KR" altLang="en-US" dirty="0" smtClean="0"/>
              <a:t>요청을 한다</a:t>
            </a:r>
            <a:r>
              <a:rPr lang="en-US" altLang="ko-KR" dirty="0" smtClean="0"/>
              <a:t>. –</a:t>
            </a:r>
            <a:r>
              <a:rPr lang="ko-KR" altLang="en-US" dirty="0" smtClean="0"/>
              <a:t>보통 가장 가까운 곳으로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 요청을 보냅니다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이렇게 원하는 </a:t>
            </a:r>
            <a:r>
              <a:rPr lang="en-US" altLang="ko-KR" dirty="0" smtClean="0"/>
              <a:t>chunk data</a:t>
            </a:r>
            <a:r>
              <a:rPr lang="ko-KR" altLang="en-US" dirty="0" smtClean="0"/>
              <a:t>를 얻게 됩니다</a:t>
            </a:r>
            <a:r>
              <a:rPr lang="en-US" altLang="ko-KR" dirty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343EB-E7BC-4391-BC12-5ED41A351A5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99640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주목할점은</a:t>
            </a:r>
            <a:r>
              <a:rPr lang="ko-KR" altLang="en-US" dirty="0" smtClean="0"/>
              <a:t> 이 데이터를 저장하는 단위인 </a:t>
            </a:r>
            <a:r>
              <a:rPr lang="ko-KR" altLang="en-US" dirty="0" err="1" smtClean="0"/>
              <a:t>청크는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64mb</a:t>
            </a:r>
            <a:r>
              <a:rPr lang="ko-KR" altLang="en-US" dirty="0" smtClean="0"/>
              <a:t>로 꽤 크다는 건데요 </a:t>
            </a:r>
            <a:endParaRPr lang="en-US" altLang="ko-KR" dirty="0" smtClean="0"/>
          </a:p>
          <a:p>
            <a:r>
              <a:rPr lang="ko-KR" altLang="en-US" dirty="0" smtClean="0"/>
              <a:t>이렇게 한 이유는 한번에 많이 </a:t>
            </a:r>
            <a:r>
              <a:rPr lang="ko-KR" altLang="en-US" dirty="0" err="1" smtClean="0"/>
              <a:t>읽어들이기</a:t>
            </a:r>
            <a:r>
              <a:rPr lang="ko-KR" altLang="en-US" dirty="0" smtClean="0"/>
              <a:t> 때문에 마스터와 클라이언트 간의 연락을 덜해도 되고</a:t>
            </a:r>
            <a:endParaRPr lang="en-US" altLang="ko-KR" dirty="0" smtClean="0"/>
          </a:p>
          <a:p>
            <a:r>
              <a:rPr lang="ko-KR" altLang="en-US" dirty="0" smtClean="0"/>
              <a:t>마스터가 보유해야하는 메타데이터의 사이즈도 작게 되고</a:t>
            </a:r>
            <a:endParaRPr lang="en-US" altLang="ko-KR" dirty="0" smtClean="0"/>
          </a:p>
          <a:p>
            <a:r>
              <a:rPr lang="ko-KR" altLang="en-US" dirty="0" smtClean="0"/>
              <a:t>클라이언트가 </a:t>
            </a:r>
            <a:r>
              <a:rPr lang="ko-KR" altLang="en-US" dirty="0" err="1" smtClean="0"/>
              <a:t>청크서버와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통신하는데에</a:t>
            </a:r>
            <a:r>
              <a:rPr lang="ko-KR" altLang="en-US" baseline="0" dirty="0" smtClean="0"/>
              <a:t> 있어서 네트워크 오버헤드도 줄일 수 있기 때문입니다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물론 단점도 있는데 그것은 작은 파일의 경우는 이게 아주 </a:t>
            </a:r>
            <a:r>
              <a:rPr lang="ko-KR" altLang="en-US" baseline="0" dirty="0" err="1" smtClean="0"/>
              <a:t>적은수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심하겐</a:t>
            </a:r>
            <a:r>
              <a:rPr lang="ko-KR" altLang="en-US" baseline="0" dirty="0" smtClean="0"/>
              <a:t> 하나의 </a:t>
            </a:r>
            <a:r>
              <a:rPr lang="ko-KR" altLang="en-US" baseline="0" dirty="0" err="1" smtClean="0"/>
              <a:t>청크에</a:t>
            </a:r>
            <a:r>
              <a:rPr lang="ko-KR" altLang="en-US" baseline="0" dirty="0" smtClean="0"/>
              <a:t> 저장이 되는데 </a:t>
            </a:r>
            <a:endParaRPr lang="en-US" altLang="ko-KR" baseline="0" dirty="0" smtClean="0"/>
          </a:p>
          <a:p>
            <a:r>
              <a:rPr lang="ko-KR" altLang="en-US" baseline="0" dirty="0" smtClean="0"/>
              <a:t>만약 클라이언트 </a:t>
            </a:r>
            <a:r>
              <a:rPr lang="en-US" altLang="ko-KR" baseline="0" dirty="0" smtClean="0"/>
              <a:t>1000</a:t>
            </a:r>
            <a:r>
              <a:rPr lang="ko-KR" altLang="en-US" baseline="0" dirty="0" smtClean="0"/>
              <a:t>명이 동시에 이에 접근하려고 하면 </a:t>
            </a:r>
            <a:r>
              <a:rPr lang="en-US" altLang="ko-KR" baseline="0" dirty="0" smtClean="0"/>
              <a:t>1000/3 </a:t>
            </a:r>
            <a:r>
              <a:rPr lang="ko-KR" altLang="en-US" baseline="0" dirty="0" smtClean="0"/>
              <a:t>의 요청을 처리해야하는 </a:t>
            </a:r>
            <a:r>
              <a:rPr lang="en-US" altLang="ko-KR" baseline="0" dirty="0" smtClean="0"/>
              <a:t>hotspot</a:t>
            </a:r>
            <a:r>
              <a:rPr lang="ko-KR" altLang="en-US" baseline="0" dirty="0" smtClean="0"/>
              <a:t>이 됩니다</a:t>
            </a:r>
            <a:r>
              <a:rPr lang="en-US" altLang="ko-KR" baseline="0" dirty="0" smtClean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343EB-E7BC-4391-BC12-5ED41A351A5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3855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메타 데이터에는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종류가 있습니다 </a:t>
            </a:r>
            <a:r>
              <a:rPr lang="en-US" altLang="ko-KR" dirty="0" smtClean="0"/>
              <a:t>.</a:t>
            </a:r>
            <a:r>
              <a:rPr lang="ko-KR" altLang="en-US" dirty="0" smtClean="0"/>
              <a:t>파일과 </a:t>
            </a:r>
            <a:r>
              <a:rPr lang="ko-KR" altLang="en-US" dirty="0" err="1" smtClean="0"/>
              <a:t>청크의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namespace, </a:t>
            </a:r>
            <a:r>
              <a:rPr lang="ko-KR" altLang="en-US" dirty="0" smtClean="0"/>
              <a:t>파일과 </a:t>
            </a:r>
            <a:r>
              <a:rPr lang="ko-KR" altLang="en-US" dirty="0" err="1" smtClean="0"/>
              <a:t>청크의</a:t>
            </a:r>
            <a:r>
              <a:rPr lang="ko-KR" altLang="en-US" dirty="0" smtClean="0"/>
              <a:t> 매핑 그리고 각 </a:t>
            </a:r>
            <a:r>
              <a:rPr lang="ko-KR" altLang="en-US" dirty="0" err="1" smtClean="0"/>
              <a:t>청크</a:t>
            </a:r>
            <a:r>
              <a:rPr lang="ko-KR" altLang="en-US" dirty="0" smtClean="0"/>
              <a:t> 복사본의 위치입니다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가지는 모두 마스터 메모리에 저장되어 있습니다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청크</a:t>
            </a:r>
            <a:r>
              <a:rPr lang="ko-KR" altLang="en-US" dirty="0" smtClean="0"/>
              <a:t> 복사본의 위치를 제외하고는 모두</a:t>
            </a:r>
            <a:r>
              <a:rPr lang="en-US" altLang="ko-KR" dirty="0" smtClean="0"/>
              <a:t> log</a:t>
            </a:r>
            <a:r>
              <a:rPr lang="ko-KR" altLang="en-US" dirty="0" smtClean="0"/>
              <a:t>로 저장되어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로그는 연산들의 순서에 대해서 작성해둔 타임라인입니다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343EB-E7BC-4391-BC12-5ED41A351A5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87807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Namespace</a:t>
            </a:r>
            <a:r>
              <a:rPr lang="ko-KR" altLang="en-US" dirty="0" smtClean="0"/>
              <a:t>에 대한 변화는 마스터에 의해 </a:t>
            </a:r>
            <a:r>
              <a:rPr lang="en-US" altLang="ko-KR" dirty="0" smtClean="0"/>
              <a:t>atomic</a:t>
            </a:r>
            <a:r>
              <a:rPr lang="ko-KR" altLang="en-US" dirty="0" smtClean="0"/>
              <a:t>하게 이루어집니다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변화를 거친 파일의 상태는 </a:t>
            </a:r>
            <a:r>
              <a:rPr lang="en-US" altLang="ko-KR" dirty="0" smtClean="0"/>
              <a:t>mutation</a:t>
            </a:r>
            <a:r>
              <a:rPr lang="ko-KR" altLang="en-US" dirty="0" smtClean="0"/>
              <a:t>의 종류가 무엇인지</a:t>
            </a:r>
            <a:r>
              <a:rPr lang="en-US" altLang="ko-KR" dirty="0" smtClean="0"/>
              <a:t>, mutation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성고했는지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</a:t>
            </a:r>
            <a:r>
              <a:rPr lang="en-US" altLang="ko-KR" dirty="0" smtClean="0"/>
              <a:t>mutation</a:t>
            </a:r>
            <a:r>
              <a:rPr lang="ko-KR" altLang="en-US" dirty="0" smtClean="0"/>
              <a:t>과 동시에 </a:t>
            </a:r>
            <a:r>
              <a:rPr lang="ko-KR" altLang="en-US" dirty="0" err="1" smtClean="0"/>
              <a:t>진행되었는지에</a:t>
            </a:r>
            <a:r>
              <a:rPr lang="ko-KR" altLang="en-US" dirty="0" smtClean="0"/>
              <a:t> 따라서 나뉩니다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파일의 상태가 </a:t>
            </a:r>
            <a:r>
              <a:rPr lang="en-US" altLang="ko-KR" dirty="0" smtClean="0"/>
              <a:t>consistent</a:t>
            </a:r>
            <a:r>
              <a:rPr lang="ko-KR" altLang="en-US" dirty="0" smtClean="0"/>
              <a:t>하다는 것은 모든 클라이언트가 동일 파일에 대해서는 같은 내용을 본다는 것입니다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Defined </a:t>
            </a:r>
            <a:r>
              <a:rPr lang="ko-KR" altLang="en-US" dirty="0" smtClean="0"/>
              <a:t>하다는 것은 </a:t>
            </a:r>
            <a:r>
              <a:rPr lang="en-US" altLang="ko-KR" dirty="0" smtClean="0"/>
              <a:t>consistent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한상태에</a:t>
            </a:r>
            <a:r>
              <a:rPr lang="ko-KR" altLang="en-US" baseline="0" dirty="0" smtClean="0"/>
              <a:t> 추가적으로 모든 </a:t>
            </a:r>
            <a:r>
              <a:rPr lang="en-US" altLang="ko-KR" baseline="0" dirty="0" smtClean="0"/>
              <a:t>mutation</a:t>
            </a:r>
            <a:r>
              <a:rPr lang="ko-KR" altLang="en-US" baseline="0" dirty="0" smtClean="0"/>
              <a:t>이 다 반영된 상태임을 나타냅니다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dirty="0" smtClean="0"/>
              <a:t>Undefined </a:t>
            </a:r>
            <a:r>
              <a:rPr lang="ko-KR" altLang="en-US" dirty="0" smtClean="0"/>
              <a:t>하지만 </a:t>
            </a:r>
            <a:r>
              <a:rPr lang="en-US" altLang="ko-KR" dirty="0" smtClean="0"/>
              <a:t>consistent</a:t>
            </a:r>
            <a:r>
              <a:rPr lang="ko-KR" altLang="en-US" dirty="0" smtClean="0"/>
              <a:t>하다는 것은 즉 동시에 </a:t>
            </a:r>
            <a:r>
              <a:rPr lang="en-US" altLang="ko-KR" dirty="0" smtClean="0"/>
              <a:t>mutation</a:t>
            </a:r>
            <a:r>
              <a:rPr lang="ko-KR" altLang="en-US" dirty="0" smtClean="0"/>
              <a:t>을 하게 된 상황에서 모든 클라이언트는 같은 내용을 보지만 이것은 하나이상의 </a:t>
            </a:r>
            <a:r>
              <a:rPr lang="en-US" altLang="ko-KR" dirty="0" smtClean="0"/>
              <a:t>mutation</a:t>
            </a:r>
            <a:r>
              <a:rPr lang="ko-KR" altLang="en-US" dirty="0" smtClean="0"/>
              <a:t>이 반영되지 않은 상태입니다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Mutation</a:t>
            </a:r>
            <a:r>
              <a:rPr lang="ko-KR" altLang="en-US" dirty="0" smtClean="0"/>
              <a:t>이 아예 실패했다면 </a:t>
            </a:r>
            <a:r>
              <a:rPr lang="en-US" altLang="ko-KR" dirty="0" smtClean="0"/>
              <a:t>inconsistent</a:t>
            </a:r>
            <a:r>
              <a:rPr lang="ko-KR" altLang="en-US" dirty="0" smtClean="0"/>
              <a:t>한 상태가 되어 클라이언트들이 보는 데이터가 불일치하게 되는 상황이 생깁니다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343EB-E7BC-4391-BC12-5ED41A351A5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21763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Application</a:t>
            </a:r>
            <a:r>
              <a:rPr lang="ko-KR" altLang="en-US" dirty="0" smtClean="0"/>
              <a:t>이 명시한 파일의 </a:t>
            </a:r>
            <a:r>
              <a:rPr lang="en-US" altLang="ko-KR" dirty="0" smtClean="0"/>
              <a:t>offset</a:t>
            </a:r>
            <a:r>
              <a:rPr lang="ko-KR" altLang="en-US" dirty="0" smtClean="0"/>
              <a:t>에</a:t>
            </a:r>
            <a:r>
              <a:rPr lang="ko-KR" altLang="en-US" baseline="0" dirty="0" smtClean="0"/>
              <a:t> 데이터를 작성하는 </a:t>
            </a:r>
            <a:r>
              <a:rPr lang="en-US" altLang="ko-KR" baseline="0" dirty="0" smtClean="0"/>
              <a:t>write</a:t>
            </a:r>
            <a:r>
              <a:rPr lang="ko-KR" altLang="en-US" baseline="0" dirty="0" smtClean="0"/>
              <a:t>연산과 달리 </a:t>
            </a:r>
            <a:endParaRPr lang="en-US" altLang="ko-KR" baseline="0" dirty="0" smtClean="0"/>
          </a:p>
          <a:p>
            <a:r>
              <a:rPr lang="en-US" altLang="ko-KR" baseline="0" dirty="0" smtClean="0"/>
              <a:t>Record append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gfs</a:t>
            </a:r>
            <a:r>
              <a:rPr lang="ko-KR" altLang="en-US" baseline="0" dirty="0" smtClean="0"/>
              <a:t>가 판단한 </a:t>
            </a:r>
            <a:r>
              <a:rPr lang="en-US" altLang="ko-KR" baseline="0" dirty="0" smtClean="0"/>
              <a:t>offset</a:t>
            </a:r>
            <a:r>
              <a:rPr lang="ko-KR" altLang="en-US" baseline="0" dirty="0" smtClean="0"/>
              <a:t>에다가 다른 동시에 들어오는 변화가 있더라고 한번은 온전하게 데이터를 작성해내고 마는 연산입니다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dirty="0" smtClean="0"/>
              <a:t>???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343EB-E7BC-4391-BC12-5ED41A351A5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32756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모든 </a:t>
            </a:r>
            <a:r>
              <a:rPr lang="en-US" altLang="ko-KR" dirty="0" smtClean="0"/>
              <a:t>mutation</a:t>
            </a:r>
            <a:r>
              <a:rPr lang="ko-KR" altLang="en-US" dirty="0" smtClean="0"/>
              <a:t>은 모든 </a:t>
            </a:r>
            <a:r>
              <a:rPr lang="ko-KR" altLang="en-US" dirty="0" err="1" smtClean="0"/>
              <a:t>복제본에도</a:t>
            </a:r>
            <a:r>
              <a:rPr lang="ko-KR" altLang="en-US" dirty="0" smtClean="0"/>
              <a:t> 반영이 되어야 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Lease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복사본간의</a:t>
            </a:r>
            <a:r>
              <a:rPr lang="ko-KR" altLang="en-US" dirty="0" smtClean="0"/>
              <a:t> 일관된 </a:t>
            </a:r>
            <a:r>
              <a:rPr lang="en-US" altLang="ko-KR" dirty="0" smtClean="0"/>
              <a:t>mutation order</a:t>
            </a:r>
            <a:r>
              <a:rPr lang="ko-KR" altLang="en-US" dirty="0" smtClean="0"/>
              <a:t>를 유지하기위해 사용됩니다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마스터는 </a:t>
            </a:r>
            <a:r>
              <a:rPr lang="ko-KR" altLang="en-US" dirty="0" err="1" smtClean="0"/>
              <a:t>복사본중에</a:t>
            </a:r>
            <a:r>
              <a:rPr lang="ko-KR" altLang="en-US" dirty="0" smtClean="0"/>
              <a:t> 하나에 </a:t>
            </a:r>
            <a:r>
              <a:rPr lang="ko-KR" altLang="en-US" dirty="0" err="1" smtClean="0"/>
              <a:t>청크</a:t>
            </a:r>
            <a:r>
              <a:rPr lang="ko-KR" altLang="en-US" dirty="0" smtClean="0"/>
              <a:t> 리스를 주는데 이</a:t>
            </a:r>
            <a:r>
              <a:rPr lang="ko-KR" altLang="en-US" baseline="0" dirty="0" smtClean="0"/>
              <a:t> 복사본이 </a:t>
            </a:r>
            <a:r>
              <a:rPr lang="en-US" altLang="ko-KR" baseline="0" dirty="0" smtClean="0"/>
              <a:t>primary replica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dirty="0" smtClean="0"/>
              <a:t>Primary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replic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청크의</a:t>
            </a:r>
            <a:r>
              <a:rPr lang="ko-KR" altLang="en-US" baseline="0" dirty="0" smtClean="0"/>
              <a:t> 모든 </a:t>
            </a:r>
            <a:r>
              <a:rPr lang="en-US" altLang="ko-KR" baseline="0" dirty="0" smtClean="0"/>
              <a:t>mutation</a:t>
            </a:r>
            <a:r>
              <a:rPr lang="ko-KR" altLang="en-US" baseline="0" dirty="0" smtClean="0"/>
              <a:t>에 순서를 부여합니다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모든 복사본은 이 순서를 유지하며 </a:t>
            </a:r>
            <a:r>
              <a:rPr lang="en-US" altLang="ko-KR" baseline="0" dirty="0" smtClean="0"/>
              <a:t>mutation</a:t>
            </a:r>
            <a:r>
              <a:rPr lang="ko-KR" altLang="en-US" baseline="0" dirty="0" smtClean="0"/>
              <a:t>을 합니다</a:t>
            </a:r>
            <a:r>
              <a:rPr lang="en-US" altLang="ko-KR" baseline="0" dirty="0" smtClean="0"/>
              <a:t>.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Primary</a:t>
            </a:r>
            <a:r>
              <a:rPr lang="ko-KR" altLang="en-US" dirty="0" smtClean="0"/>
              <a:t>는 마스터에게 연장을 요청할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물론 경우에 따라 마스터가 먼저 리스를 취소할 </a:t>
            </a:r>
            <a:r>
              <a:rPr lang="ko-KR" altLang="en-US" dirty="0" err="1" smtClean="0"/>
              <a:t>떄가</a:t>
            </a:r>
            <a:r>
              <a:rPr lang="ko-KR" altLang="en-US" dirty="0" smtClean="0"/>
              <a:t>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343EB-E7BC-4391-BC12-5ED41A351A5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10721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clinet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master</a:t>
            </a:r>
            <a:r>
              <a:rPr lang="ko-KR" altLang="en-US" dirty="0" smtClean="0"/>
              <a:t>에게 어떤 </a:t>
            </a:r>
            <a:r>
              <a:rPr lang="en-US" altLang="ko-KR" dirty="0" err="1" smtClean="0"/>
              <a:t>cs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chunk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current lease</a:t>
            </a:r>
            <a:r>
              <a:rPr lang="ko-KR" altLang="en-US" dirty="0" smtClean="0"/>
              <a:t>를 가지고 </a:t>
            </a:r>
            <a:r>
              <a:rPr lang="ko-KR" altLang="en-US" dirty="0" err="1" smtClean="0"/>
              <a:t>있는지랑</a:t>
            </a:r>
            <a:r>
              <a:rPr lang="ko-KR" altLang="en-US" dirty="0" smtClean="0"/>
              <a:t> 다른 </a:t>
            </a:r>
            <a:r>
              <a:rPr lang="en-US" altLang="ko-KR" dirty="0" smtClean="0"/>
              <a:t>replica</a:t>
            </a:r>
            <a:r>
              <a:rPr lang="ko-KR" altLang="en-US" dirty="0" smtClean="0"/>
              <a:t>들의 위치는 어떻게 되는지 물어본다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아무도 </a:t>
            </a:r>
            <a:r>
              <a:rPr lang="en-US" altLang="ko-KR" dirty="0" smtClean="0"/>
              <a:t>lease</a:t>
            </a:r>
            <a:r>
              <a:rPr lang="ko-KR" altLang="en-US" dirty="0" smtClean="0"/>
              <a:t>가 없다면</a:t>
            </a:r>
            <a:r>
              <a:rPr lang="en-US" altLang="ko-KR" dirty="0" smtClean="0"/>
              <a:t>, master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lease</a:t>
            </a:r>
            <a:r>
              <a:rPr lang="ko-KR" altLang="en-US" dirty="0" smtClean="0"/>
              <a:t>를 하나의 </a:t>
            </a:r>
            <a:r>
              <a:rPr lang="en-US" altLang="ko-KR" dirty="0" smtClean="0"/>
              <a:t>replica</a:t>
            </a:r>
            <a:r>
              <a:rPr lang="ko-KR" altLang="en-US" dirty="0" smtClean="0"/>
              <a:t>에게 준다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master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primary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identity</a:t>
            </a:r>
            <a:r>
              <a:rPr lang="ko-KR" altLang="en-US" dirty="0" smtClean="0"/>
              <a:t>와 다른 </a:t>
            </a:r>
            <a:r>
              <a:rPr lang="en-US" altLang="ko-KR" dirty="0" smtClean="0"/>
              <a:t>replica(secondary)</a:t>
            </a:r>
            <a:r>
              <a:rPr lang="ko-KR" altLang="en-US" dirty="0" smtClean="0"/>
              <a:t>의 위치 정보들을 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에게 넘긴다</a:t>
            </a:r>
            <a:r>
              <a:rPr lang="en-US" altLang="ko-KR" dirty="0" smtClean="0"/>
              <a:t>. client</a:t>
            </a:r>
            <a:r>
              <a:rPr lang="ko-KR" altLang="en-US" dirty="0" smtClean="0"/>
              <a:t>는 이 정보를 차후의 </a:t>
            </a:r>
            <a:r>
              <a:rPr lang="en-US" altLang="ko-KR" dirty="0" smtClean="0"/>
              <a:t>mutation</a:t>
            </a:r>
            <a:r>
              <a:rPr lang="ko-KR" altLang="en-US" dirty="0" smtClean="0"/>
              <a:t>을 위해 </a:t>
            </a:r>
            <a:r>
              <a:rPr lang="en-US" altLang="ko-KR" dirty="0" smtClean="0"/>
              <a:t>cache</a:t>
            </a:r>
            <a:r>
              <a:rPr lang="ko-KR" altLang="en-US" dirty="0" smtClean="0"/>
              <a:t>해준다</a:t>
            </a:r>
            <a:r>
              <a:rPr lang="en-US" altLang="ko-KR" dirty="0" smtClean="0"/>
              <a:t>. client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primary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unreachable</a:t>
            </a:r>
            <a:r>
              <a:rPr lang="ko-KR" altLang="en-US" dirty="0" smtClean="0"/>
              <a:t>하거나 </a:t>
            </a:r>
            <a:r>
              <a:rPr lang="en-US" altLang="ko-KR" dirty="0" smtClean="0"/>
              <a:t>primary</a:t>
            </a:r>
            <a:r>
              <a:rPr lang="ko-KR" altLang="en-US" dirty="0" smtClean="0"/>
              <a:t>가 더이상 </a:t>
            </a:r>
            <a:r>
              <a:rPr lang="en-US" altLang="ko-KR" dirty="0" smtClean="0"/>
              <a:t>lease</a:t>
            </a:r>
            <a:r>
              <a:rPr lang="ko-KR" altLang="en-US" dirty="0" smtClean="0"/>
              <a:t>가 없다고 </a:t>
            </a:r>
            <a:r>
              <a:rPr lang="ko-KR" altLang="en-US" dirty="0" err="1" smtClean="0"/>
              <a:t>할때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master</a:t>
            </a:r>
            <a:r>
              <a:rPr lang="ko-KR" altLang="en-US" dirty="0" smtClean="0"/>
              <a:t>에게 다시 연락한다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client</a:t>
            </a:r>
            <a:r>
              <a:rPr lang="ko-KR" altLang="en-US" dirty="0" smtClean="0"/>
              <a:t>는 모든 </a:t>
            </a:r>
            <a:r>
              <a:rPr lang="en-US" altLang="ko-KR" dirty="0" smtClean="0"/>
              <a:t>replica</a:t>
            </a:r>
            <a:r>
              <a:rPr lang="ko-KR" altLang="en-US" dirty="0" smtClean="0"/>
              <a:t>에게 정보를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 client</a:t>
            </a:r>
            <a:r>
              <a:rPr lang="ko-KR" altLang="en-US" dirty="0" smtClean="0"/>
              <a:t>는 이걸 진행하는 순서는 상관없다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anyorder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각각의 </a:t>
            </a:r>
            <a:r>
              <a:rPr lang="en-US" altLang="ko-KR" dirty="0" err="1" smtClean="0"/>
              <a:t>cs</a:t>
            </a:r>
            <a:r>
              <a:rPr lang="ko-KR" altLang="en-US" dirty="0" smtClean="0"/>
              <a:t>는 이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를 내부의 </a:t>
            </a:r>
            <a:r>
              <a:rPr lang="en-US" altLang="ko-KR" dirty="0" smtClean="0"/>
              <a:t>LRY buffer</a:t>
            </a:r>
            <a:r>
              <a:rPr lang="ko-KR" altLang="en-US" dirty="0" smtClean="0"/>
              <a:t>에 저장할 것이다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데이터가 이용되거나 </a:t>
            </a:r>
            <a:r>
              <a:rPr lang="en-US" altLang="ko-KR" dirty="0" smtClean="0"/>
              <a:t>AGED OUT</a:t>
            </a:r>
            <a:r>
              <a:rPr lang="ko-KR" altLang="en-US" dirty="0" err="1" smtClean="0"/>
              <a:t>될때까지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data flow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control flow</a:t>
            </a:r>
            <a:r>
              <a:rPr lang="ko-KR" altLang="en-US" dirty="0" smtClean="0"/>
              <a:t>를 분리함으로써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어떤 </a:t>
            </a:r>
            <a:r>
              <a:rPr lang="en-US" altLang="ko-KR" dirty="0" err="1" smtClean="0"/>
              <a:t>cs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primary</a:t>
            </a:r>
            <a:r>
              <a:rPr lang="ko-KR" altLang="en-US" dirty="0" smtClean="0"/>
              <a:t>인지에 상관없이 우리는 </a:t>
            </a:r>
            <a:r>
              <a:rPr lang="en-US" altLang="ko-KR" dirty="0" smtClean="0"/>
              <a:t>expensive</a:t>
            </a:r>
            <a:r>
              <a:rPr lang="ko-KR" altLang="en-US" dirty="0" smtClean="0"/>
              <a:t>한 </a:t>
            </a:r>
            <a:r>
              <a:rPr lang="en-US" altLang="ko-KR" dirty="0" smtClean="0"/>
              <a:t>data flow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net-work topology</a:t>
            </a:r>
            <a:r>
              <a:rPr lang="ko-KR" altLang="en-US" dirty="0" smtClean="0"/>
              <a:t>에다가 </a:t>
            </a:r>
            <a:r>
              <a:rPr lang="ko-KR" altLang="en-US" dirty="0" err="1" smtClean="0"/>
              <a:t>스케쥴링</a:t>
            </a:r>
            <a:r>
              <a:rPr lang="ko-KR" altLang="en-US" dirty="0" smtClean="0"/>
              <a:t> 할 수 있고 이는 </a:t>
            </a:r>
            <a:r>
              <a:rPr lang="en-US" altLang="ko-KR" dirty="0" smtClean="0"/>
              <a:t>performance</a:t>
            </a:r>
            <a:r>
              <a:rPr lang="ko-KR" altLang="en-US" dirty="0" smtClean="0"/>
              <a:t>를 향상시킨다</a:t>
            </a:r>
            <a:r>
              <a:rPr lang="en-US" altLang="ko-KR" dirty="0" smtClean="0"/>
              <a:t>. ??</a:t>
            </a:r>
            <a:r>
              <a:rPr lang="ko-KR" altLang="en-US" dirty="0" smtClean="0"/>
              <a:t>자세한 설명은 후에 나온다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replica</a:t>
            </a:r>
            <a:r>
              <a:rPr lang="ko-KR" altLang="en-US" dirty="0" smtClean="0"/>
              <a:t>가 데이터를 받았다고 한다면 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primary</a:t>
            </a:r>
            <a:r>
              <a:rPr lang="ko-KR" altLang="en-US" dirty="0" smtClean="0"/>
              <a:t>에게 </a:t>
            </a:r>
            <a:r>
              <a:rPr lang="en-US" altLang="ko-KR" dirty="0" smtClean="0"/>
              <a:t>write request</a:t>
            </a:r>
            <a:r>
              <a:rPr lang="ko-KR" altLang="en-US" dirty="0" smtClean="0"/>
              <a:t>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요청은 모든 </a:t>
            </a:r>
            <a:r>
              <a:rPr lang="en-US" altLang="ko-KR" dirty="0" smtClean="0"/>
              <a:t>replica</a:t>
            </a:r>
            <a:r>
              <a:rPr lang="ko-KR" altLang="en-US" dirty="0" smtClean="0"/>
              <a:t>에게 전송된 데이터를 </a:t>
            </a:r>
            <a:r>
              <a:rPr lang="en-US" altLang="ko-KR" dirty="0" smtClean="0"/>
              <a:t>identify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 primary</a:t>
            </a:r>
            <a:r>
              <a:rPr lang="ko-KR" altLang="en-US" dirty="0" smtClean="0"/>
              <a:t>는 연속적인 </a:t>
            </a:r>
            <a:r>
              <a:rPr lang="en-US" altLang="ko-KR" dirty="0" smtClean="0"/>
              <a:t>serial number</a:t>
            </a:r>
            <a:r>
              <a:rPr lang="ko-KR" altLang="en-US" dirty="0" smtClean="0"/>
              <a:t>를 본인이 받은 모든 </a:t>
            </a:r>
            <a:r>
              <a:rPr lang="en-US" altLang="ko-KR" dirty="0" smtClean="0"/>
              <a:t>mutation</a:t>
            </a:r>
            <a:r>
              <a:rPr lang="ko-KR" altLang="en-US" dirty="0" smtClean="0"/>
              <a:t>들에 대해 부여한다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그리고 </a:t>
            </a:r>
            <a:r>
              <a:rPr lang="en-US" altLang="ko-KR" dirty="0" smtClean="0"/>
              <a:t>mutation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serial number</a:t>
            </a:r>
            <a:r>
              <a:rPr lang="ko-KR" altLang="en-US" dirty="0" smtClean="0"/>
              <a:t>순서에 따라서 </a:t>
            </a:r>
            <a:r>
              <a:rPr lang="en-US" altLang="ko-KR" dirty="0" smtClean="0"/>
              <a:t>its own local state</a:t>
            </a:r>
            <a:r>
              <a:rPr lang="ko-KR" altLang="en-US" dirty="0" smtClean="0"/>
              <a:t>에 적용한다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5.  primary</a:t>
            </a:r>
            <a:r>
              <a:rPr lang="ko-KR" altLang="en-US" dirty="0" smtClean="0"/>
              <a:t>는 모든 </a:t>
            </a:r>
            <a:r>
              <a:rPr lang="en-US" altLang="ko-KR" dirty="0" smtClean="0"/>
              <a:t>secondary replica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write request</a:t>
            </a:r>
            <a:r>
              <a:rPr lang="ko-KR" altLang="en-US" dirty="0" smtClean="0"/>
              <a:t>를 전달한다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 </a:t>
            </a:r>
            <a:r>
              <a:rPr lang="en-US" altLang="ko-KR" dirty="0" smtClean="0"/>
              <a:t>secondary replica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mutations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primary</a:t>
            </a:r>
            <a:r>
              <a:rPr lang="ko-KR" altLang="en-US" dirty="0" smtClean="0"/>
              <a:t>에게 </a:t>
            </a:r>
            <a:r>
              <a:rPr lang="ko-KR" altLang="en-US" dirty="0" err="1" smtClean="0"/>
              <a:t>부여받은</a:t>
            </a:r>
            <a:r>
              <a:rPr lang="ko-KR" altLang="en-US" dirty="0" smtClean="0"/>
              <a:t> 것과 같은 </a:t>
            </a:r>
            <a:r>
              <a:rPr lang="en-US" altLang="ko-KR" dirty="0" smtClean="0"/>
              <a:t>serial number</a:t>
            </a:r>
            <a:r>
              <a:rPr lang="ko-KR" altLang="en-US" dirty="0" smtClean="0"/>
              <a:t>로 적용한다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6. secondary</a:t>
            </a:r>
            <a:r>
              <a:rPr lang="ko-KR" altLang="en-US" dirty="0" smtClean="0"/>
              <a:t>들은 이러한 수정을 모두 마치면 </a:t>
            </a:r>
            <a:r>
              <a:rPr lang="en-US" altLang="ko-KR" dirty="0" smtClean="0"/>
              <a:t>primary</a:t>
            </a:r>
            <a:r>
              <a:rPr lang="ko-KR" altLang="en-US" dirty="0" smtClean="0"/>
              <a:t>에게 말한다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7. </a:t>
            </a:r>
            <a:r>
              <a:rPr lang="ko-KR" altLang="en-US" dirty="0" smtClean="0"/>
              <a:t>그러면 </a:t>
            </a:r>
            <a:r>
              <a:rPr lang="en-US" altLang="ko-KR" dirty="0" smtClean="0"/>
              <a:t>primary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에게 응답한다</a:t>
            </a:r>
            <a:r>
              <a:rPr lang="en-US" altLang="ko-KR" dirty="0" smtClean="0"/>
              <a:t>. replica</a:t>
            </a:r>
            <a:r>
              <a:rPr lang="ko-KR" altLang="en-US" dirty="0" smtClean="0"/>
              <a:t>에서 생겨난 모든 에러는 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에게 전달된다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만약 에러가 났다면 </a:t>
            </a:r>
            <a:r>
              <a:rPr lang="en-US" altLang="ko-KR" dirty="0" smtClean="0"/>
              <a:t>write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primary</a:t>
            </a:r>
            <a:r>
              <a:rPr lang="ko-KR" altLang="en-US" dirty="0" smtClean="0"/>
              <a:t>에서 먼저진행되고 </a:t>
            </a:r>
            <a:r>
              <a:rPr lang="en-US" altLang="ko-KR" dirty="0" smtClean="0"/>
              <a:t>secondary</a:t>
            </a:r>
            <a:r>
              <a:rPr lang="ko-KR" altLang="en-US" dirty="0" smtClean="0"/>
              <a:t>로 이어지는 건데 </a:t>
            </a:r>
            <a:r>
              <a:rPr lang="en-US" altLang="ko-KR" dirty="0" err="1" smtClean="0"/>
              <a:t>rpimary</a:t>
            </a:r>
            <a:r>
              <a:rPr lang="ko-KR" altLang="en-US" dirty="0" smtClean="0"/>
              <a:t>에서 실패하고 </a:t>
            </a:r>
            <a:r>
              <a:rPr lang="en-US" altLang="ko-KR" dirty="0" smtClean="0"/>
              <a:t>serial number</a:t>
            </a:r>
            <a:r>
              <a:rPr lang="ko-KR" altLang="en-US" dirty="0" smtClean="0"/>
              <a:t>부여도 안되고 이하 진행이 </a:t>
            </a:r>
            <a:r>
              <a:rPr lang="ko-KR" altLang="en-US" dirty="0" err="1" smtClean="0"/>
              <a:t>안됬을것이다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이렇게 되면 </a:t>
            </a:r>
            <a:r>
              <a:rPr lang="en-US" altLang="ko-KR" dirty="0" smtClean="0"/>
              <a:t>client request</a:t>
            </a:r>
            <a:r>
              <a:rPr lang="ko-KR" altLang="en-US" dirty="0" smtClean="0"/>
              <a:t>는 실패한것으로 여겨지고 </a:t>
            </a:r>
            <a:r>
              <a:rPr lang="en-US" altLang="ko-KR" dirty="0" smtClean="0"/>
              <a:t>client code</a:t>
            </a:r>
            <a:r>
              <a:rPr lang="ko-KR" altLang="en-US" dirty="0" smtClean="0"/>
              <a:t>는 실패한 </a:t>
            </a:r>
            <a:r>
              <a:rPr lang="en-US" altLang="ko-KR" dirty="0" smtClean="0"/>
              <a:t>mutation</a:t>
            </a:r>
            <a:r>
              <a:rPr lang="ko-KR" altLang="en-US" dirty="0" smtClean="0"/>
              <a:t>을 재시도 함으로써 이러한 에러를 처리한다</a:t>
            </a:r>
            <a:r>
              <a:rPr lang="en-US" altLang="ko-KR" dirty="0" smtClean="0"/>
              <a:t>. write</a:t>
            </a:r>
            <a:r>
              <a:rPr lang="ko-KR" altLang="en-US" dirty="0" smtClean="0"/>
              <a:t>를 아예 첨부터 하게 되는 </a:t>
            </a:r>
            <a:r>
              <a:rPr lang="ko-KR" altLang="en-US" dirty="0" err="1" smtClean="0"/>
              <a:t>상황이전에</a:t>
            </a:r>
            <a:r>
              <a:rPr lang="ko-KR" altLang="en-US" dirty="0" smtClean="0"/>
              <a:t> 일단 </a:t>
            </a:r>
            <a:r>
              <a:rPr lang="en-US" altLang="ko-KR" dirty="0" smtClean="0"/>
              <a:t>3-7</a:t>
            </a:r>
            <a:r>
              <a:rPr lang="ko-KR" altLang="en-US" dirty="0" smtClean="0"/>
              <a:t>을 다시해보려는 시도를 할 것이다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343EB-E7BC-4391-BC12-5ED41A351A5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65111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데이터는 파이프라인 방식으로 선형적으로 </a:t>
            </a:r>
            <a:r>
              <a:rPr lang="ko-KR" altLang="en-US" dirty="0" err="1" smtClean="0"/>
              <a:t>푸시됩니다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다중연결하지않고</a:t>
            </a:r>
            <a:r>
              <a:rPr lang="ko-KR" altLang="en-US" dirty="0" smtClean="0"/>
              <a:t> 네트워크 대역폭을 최대한 활용합니다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직접 </a:t>
            </a:r>
            <a:r>
              <a:rPr lang="ko-KR" altLang="en-US" dirty="0" err="1" smtClean="0"/>
              <a:t>전송할수없는</a:t>
            </a:r>
            <a:r>
              <a:rPr lang="ko-KR" altLang="en-US" dirty="0" smtClean="0"/>
              <a:t> 경우 </a:t>
            </a:r>
            <a:r>
              <a:rPr lang="ko-KR" altLang="en-US" dirty="0" err="1" smtClean="0"/>
              <a:t>가장가까운</a:t>
            </a:r>
            <a:r>
              <a:rPr lang="ko-KR" altLang="en-US" dirty="0" smtClean="0"/>
              <a:t> 시스템으로 전송해 전달방식으로 연결합니다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343EB-E7BC-4391-BC12-5ED41A351A5E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73242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스냅샷이란 파일이나 디렉토리를 순식간에 복사하는 </a:t>
            </a:r>
            <a:r>
              <a:rPr lang="en-US" altLang="ko-KR" dirty="0" smtClean="0"/>
              <a:t>GFS</a:t>
            </a:r>
            <a:r>
              <a:rPr lang="ko-KR" altLang="en-US" dirty="0" smtClean="0"/>
              <a:t>의 기능입니다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스냅샷의 </a:t>
            </a:r>
            <a:r>
              <a:rPr lang="ko-KR" altLang="en-US" dirty="0" err="1" smtClean="0"/>
              <a:t>매커니즘은</a:t>
            </a:r>
            <a:r>
              <a:rPr lang="ko-KR" altLang="en-US" dirty="0" smtClean="0"/>
              <a:t> 다음과 같습니다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마스터는 </a:t>
            </a:r>
            <a:r>
              <a:rPr lang="ko-KR" altLang="en-US" dirty="0" err="1" smtClean="0"/>
              <a:t>스냅샷할</a:t>
            </a:r>
            <a:r>
              <a:rPr lang="ko-KR" altLang="en-US" dirty="0" smtClean="0"/>
              <a:t> 파일의 </a:t>
            </a:r>
            <a:r>
              <a:rPr lang="ko-KR" altLang="en-US" dirty="0" err="1" smtClean="0"/>
              <a:t>청크에서</a:t>
            </a:r>
            <a:r>
              <a:rPr lang="ko-KR" altLang="en-US" dirty="0" smtClean="0"/>
              <a:t> 리스 권한을 회수합니다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로깅한 후 </a:t>
            </a:r>
            <a:r>
              <a:rPr lang="ko-KR" altLang="en-US" dirty="0" err="1" smtClean="0"/>
              <a:t>스냅샷할파일의</a:t>
            </a:r>
            <a:r>
              <a:rPr lang="ko-KR" altLang="en-US" dirty="0" smtClean="0"/>
              <a:t> 디렉토리트리등 메타데이터를 복제하여 메모리에 올립니다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이때까지는 기존의 메타데이터와 같은 파일을 </a:t>
            </a:r>
            <a:r>
              <a:rPr lang="ko-KR" altLang="en-US" dirty="0" err="1" smtClean="0"/>
              <a:t>가르키고</a:t>
            </a:r>
            <a:r>
              <a:rPr lang="ko-KR" altLang="en-US" dirty="0" smtClean="0"/>
              <a:t>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 이후 클라이언트가 그 </a:t>
            </a:r>
            <a:r>
              <a:rPr lang="ko-KR" altLang="en-US" dirty="0" err="1" smtClean="0"/>
              <a:t>청크를</a:t>
            </a:r>
            <a:r>
              <a:rPr lang="ko-KR" altLang="en-US" dirty="0" smtClean="0"/>
              <a:t> 수정하려고 </a:t>
            </a:r>
            <a:r>
              <a:rPr lang="ko-KR" altLang="en-US" dirty="0" err="1" smtClean="0"/>
              <a:t>할때</a:t>
            </a:r>
            <a:r>
              <a:rPr lang="ko-KR" altLang="en-US" dirty="0" smtClean="0"/>
              <a:t> 마스터는 </a:t>
            </a:r>
            <a:r>
              <a:rPr lang="ko-KR" altLang="en-US" dirty="0" err="1" smtClean="0"/>
              <a:t>리스된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레플리카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찾을때</a:t>
            </a:r>
            <a:r>
              <a:rPr lang="ko-KR" altLang="en-US" dirty="0" smtClean="0"/>
              <a:t> 메타데이터에서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개가 </a:t>
            </a:r>
            <a:r>
              <a:rPr lang="ko-KR" altLang="en-US" dirty="0" err="1" smtClean="0"/>
              <a:t>가르키므로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이상하단걸</a:t>
            </a:r>
            <a:r>
              <a:rPr lang="ko-KR" altLang="en-US" dirty="0" smtClean="0"/>
              <a:t> 알아차립니다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그럼 마스터는 잠시 응답을 연기하고 </a:t>
            </a:r>
            <a:r>
              <a:rPr lang="ko-KR" altLang="en-US" dirty="0" err="1" smtClean="0"/>
              <a:t>복제본을</a:t>
            </a:r>
            <a:r>
              <a:rPr lang="ko-KR" altLang="en-US" dirty="0" smtClean="0"/>
              <a:t> 빨리 생성해달라고 </a:t>
            </a:r>
            <a:r>
              <a:rPr lang="ko-KR" altLang="en-US" dirty="0" err="1" smtClean="0"/>
              <a:t>청크서버에게</a:t>
            </a:r>
            <a:r>
              <a:rPr lang="ko-KR" altLang="en-US" dirty="0" smtClean="0"/>
              <a:t> 요청합니다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이후 이 </a:t>
            </a:r>
            <a:r>
              <a:rPr lang="ko-KR" altLang="en-US" dirty="0" err="1" smtClean="0"/>
              <a:t>복제본에</a:t>
            </a:r>
            <a:r>
              <a:rPr lang="ko-KR" altLang="en-US" dirty="0" smtClean="0"/>
              <a:t> 클라이언트의 요청을 처리합니다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이는 로컬에서 이루어지기 때문에 네트워크보다 </a:t>
            </a:r>
            <a:r>
              <a:rPr lang="en-US" altLang="ko-KR" dirty="0" smtClean="0"/>
              <a:t>3</a:t>
            </a:r>
            <a:r>
              <a:rPr lang="ko-KR" altLang="en-US" dirty="0" smtClean="0"/>
              <a:t>배 빠른 성능으로 </a:t>
            </a:r>
            <a:r>
              <a:rPr lang="ko-KR" altLang="en-US" dirty="0" err="1" smtClean="0"/>
              <a:t>복사되어지비니다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343EB-E7BC-4391-BC12-5ED41A351A5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0562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현재 데이터 파일의 추세로는 </a:t>
            </a:r>
            <a:r>
              <a:rPr lang="en-US" altLang="ko-KR" dirty="0" smtClean="0"/>
              <a:t>Component</a:t>
            </a:r>
            <a:r>
              <a:rPr lang="en-US" altLang="ko-KR" baseline="0" dirty="0" smtClean="0"/>
              <a:t> failure</a:t>
            </a:r>
            <a:r>
              <a:rPr lang="ko-KR" altLang="en-US" baseline="0" dirty="0" smtClean="0"/>
              <a:t>가 일상적이라는 점 </a:t>
            </a:r>
            <a:endParaRPr lang="en-US" altLang="ko-KR" baseline="0" dirty="0" smtClean="0"/>
          </a:p>
          <a:p>
            <a:r>
              <a:rPr lang="ko-KR" altLang="en-US" baseline="0" dirty="0" smtClean="0"/>
              <a:t>파일은 점점 </a:t>
            </a:r>
            <a:r>
              <a:rPr lang="ko-KR" altLang="en-US" baseline="0" dirty="0" err="1" smtClean="0"/>
              <a:t>커진다는것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r>
              <a:rPr lang="ko-KR" altLang="en-US" baseline="0" dirty="0" smtClean="0"/>
              <a:t>파일은  </a:t>
            </a:r>
            <a:r>
              <a:rPr lang="en-US" altLang="ko-KR" baseline="0" dirty="0" smtClean="0"/>
              <a:t>append new data</a:t>
            </a:r>
            <a:r>
              <a:rPr lang="ko-KR" altLang="en-US" baseline="0" dirty="0" smtClean="0"/>
              <a:t>가 더 많았고 </a:t>
            </a:r>
            <a:endParaRPr lang="en-US" altLang="ko-KR" baseline="0" dirty="0" smtClean="0"/>
          </a:p>
          <a:p>
            <a:r>
              <a:rPr lang="en-US" altLang="ko-KR" baseline="0" dirty="0" smtClean="0"/>
              <a:t>App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fs </a:t>
            </a:r>
            <a:r>
              <a:rPr lang="en-US" altLang="ko-KR" baseline="0" dirty="0" err="1" smtClean="0"/>
              <a:t>api</a:t>
            </a:r>
            <a:r>
              <a:rPr lang="ko-KR" altLang="en-US" baseline="0" dirty="0" smtClean="0"/>
              <a:t>를 함께 설계 </a:t>
            </a:r>
            <a:r>
              <a:rPr lang="ko-KR" altLang="en-US" baseline="0" dirty="0" err="1" smtClean="0"/>
              <a:t>해나가는것이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app</a:t>
            </a:r>
            <a:r>
              <a:rPr lang="ko-KR" altLang="en-US" baseline="0" dirty="0" smtClean="0"/>
              <a:t>에 부담없이 </a:t>
            </a:r>
            <a:r>
              <a:rPr lang="en-US" altLang="ko-KR" baseline="0" dirty="0" smtClean="0"/>
              <a:t>flexibility</a:t>
            </a:r>
            <a:r>
              <a:rPr lang="ko-KR" altLang="en-US" baseline="0" dirty="0" smtClean="0"/>
              <a:t>를 더 늘린다는 것이었습니다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사항들을 고려하며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343EB-E7BC-4391-BC12-5ED41A351A5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63744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메타데이터인 네임스페이스는 중요한 데이터이기때문에 일관성을 유지하게 되는게 </a:t>
            </a:r>
            <a:r>
              <a:rPr lang="ko-KR" altLang="en-US" dirty="0" err="1" smtClean="0"/>
              <a:t>아주중요합니다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여러클라이언트가 동시에 네임스페이스를 수정하려는 </a:t>
            </a:r>
            <a:r>
              <a:rPr lang="ko-KR" altLang="en-US" dirty="0" err="1" smtClean="0"/>
              <a:t>시도할때</a:t>
            </a:r>
            <a:r>
              <a:rPr lang="ko-KR" altLang="en-US" dirty="0" smtClean="0"/>
              <a:t> 일관성을 </a:t>
            </a:r>
            <a:r>
              <a:rPr lang="ko-KR" altLang="en-US" dirty="0" err="1" smtClean="0"/>
              <a:t>잃게되면</a:t>
            </a:r>
            <a:r>
              <a:rPr lang="ko-KR" altLang="en-US" dirty="0" smtClean="0"/>
              <a:t> 네임스페이스는 </a:t>
            </a:r>
            <a:r>
              <a:rPr lang="ko-KR" altLang="en-US" dirty="0" err="1" smtClean="0"/>
              <a:t>엉망이되어</a:t>
            </a:r>
            <a:endParaRPr lang="en-US" altLang="ko-KR" dirty="0" smtClean="0"/>
          </a:p>
          <a:p>
            <a:r>
              <a:rPr lang="ko-KR" altLang="en-US" dirty="0" smtClean="0"/>
              <a:t>전체적인 파일시스템이 고장이 </a:t>
            </a:r>
            <a:r>
              <a:rPr lang="ko-KR" altLang="en-US" dirty="0" err="1" smtClean="0"/>
              <a:t>나기때문입니다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GFS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다음과정을통해</a:t>
            </a:r>
            <a:r>
              <a:rPr lang="ko-KR" altLang="en-US" dirty="0" smtClean="0"/>
              <a:t> 그 일관성을 보장합니다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예를들어</a:t>
            </a:r>
            <a:r>
              <a:rPr lang="ko-KR" altLang="en-US" dirty="0" smtClean="0"/>
              <a:t> 디렉토리 </a:t>
            </a:r>
            <a:r>
              <a:rPr lang="en-US" altLang="ko-KR" dirty="0" smtClean="0"/>
              <a:t>1</a:t>
            </a:r>
            <a:r>
              <a:rPr lang="ko-KR" altLang="en-US" dirty="0" smtClean="0"/>
              <a:t>안에 </a:t>
            </a:r>
            <a:r>
              <a:rPr lang="en-US" altLang="ko-KR" dirty="0" smtClean="0"/>
              <a:t>2</a:t>
            </a:r>
            <a:r>
              <a:rPr lang="ko-KR" altLang="en-US" dirty="0" smtClean="0"/>
              <a:t>안에 </a:t>
            </a:r>
            <a:r>
              <a:rPr lang="en-US" altLang="ko-KR" dirty="0" smtClean="0"/>
              <a:t>3</a:t>
            </a:r>
            <a:r>
              <a:rPr lang="ko-KR" altLang="en-US" dirty="0" smtClean="0"/>
              <a:t>안에 </a:t>
            </a:r>
            <a:r>
              <a:rPr lang="ko-KR" altLang="en-US" dirty="0" err="1" smtClean="0"/>
              <a:t>리프파일을</a:t>
            </a:r>
            <a:r>
              <a:rPr lang="ko-KR" altLang="en-US" dirty="0" smtClean="0"/>
              <a:t> 수정하려는 </a:t>
            </a:r>
            <a:r>
              <a:rPr lang="ko-KR" altLang="en-US" dirty="0" err="1" smtClean="0"/>
              <a:t>시도가있다면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디렉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리드락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그다음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디렉</a:t>
            </a:r>
            <a:r>
              <a:rPr lang="en-US" altLang="ko-KR" dirty="0" smtClean="0"/>
              <a:t>2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리드락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그다음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err="1" smtClean="0"/>
              <a:t>을리드락하고</a:t>
            </a:r>
            <a:r>
              <a:rPr lang="ko-KR" altLang="en-US" dirty="0" smtClean="0"/>
              <a:t> 리프를 상황에 맞게 리드 또는 </a:t>
            </a:r>
            <a:r>
              <a:rPr lang="ko-KR" altLang="en-US" dirty="0" err="1" smtClean="0"/>
              <a:t>쓰기락을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걸어야합니다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상위디렉토리에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리드락만</a:t>
            </a:r>
            <a:r>
              <a:rPr lang="ko-KR" altLang="en-US" baseline="0" dirty="0" smtClean="0"/>
              <a:t> 거는 이유는 이름변경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삭제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스냅샷등으로 인한 수정에 보호하기 충분하기 때문입니다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이 순서를 지키지 않는다면 </a:t>
            </a:r>
            <a:r>
              <a:rPr lang="ko-KR" altLang="en-US" baseline="0" dirty="0" err="1" smtClean="0"/>
              <a:t>데드락</a:t>
            </a:r>
            <a:r>
              <a:rPr lang="ko-KR" altLang="en-US" baseline="0" dirty="0" smtClean="0"/>
              <a:t> 상황에 빠질 수 있으므로 네임스페이스의 상위레벨부터 잠그는 것이 중요합니다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343EB-E7BC-4391-BC12-5ED41A351A5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22435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생성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재복제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밸런싱</a:t>
            </a:r>
            <a:r>
              <a:rPr lang="ko-KR" altLang="en-US" dirty="0" smtClean="0"/>
              <a:t> 부분에서도 일련의 규칙이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밸런싱</a:t>
            </a:r>
            <a:r>
              <a:rPr lang="ko-KR" altLang="en-US" dirty="0" smtClean="0"/>
              <a:t> 부분에서는 </a:t>
            </a:r>
            <a:r>
              <a:rPr lang="ko-KR" altLang="en-US" dirty="0" err="1" smtClean="0"/>
              <a:t>디스크공간</a:t>
            </a:r>
            <a:r>
              <a:rPr lang="ko-KR" altLang="en-US" dirty="0" smtClean="0"/>
              <a:t> 활용률이 평균 미만인 곳에 새로운 파일을 우선적으로 둔다는 규칙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생성파일은</a:t>
            </a:r>
            <a:r>
              <a:rPr lang="ko-KR" altLang="en-US" dirty="0" smtClean="0"/>
              <a:t> 한 곳에 </a:t>
            </a:r>
            <a:r>
              <a:rPr lang="ko-KR" altLang="en-US" dirty="0" err="1" smtClean="0"/>
              <a:t>몰아두지</a:t>
            </a:r>
            <a:r>
              <a:rPr lang="ko-KR" altLang="en-US" dirty="0" smtClean="0"/>
              <a:t> 않는다는 규칙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새로생성된</a:t>
            </a:r>
            <a:r>
              <a:rPr lang="ko-KR" altLang="en-US" dirty="0" smtClean="0"/>
              <a:t> 파일은 엄청난 쓰기 트래픽 생길 확률이 높은데</a:t>
            </a:r>
            <a:endParaRPr lang="en-US" altLang="ko-KR" dirty="0" smtClean="0"/>
          </a:p>
          <a:p>
            <a:r>
              <a:rPr lang="ko-KR" altLang="en-US" dirty="0" err="1" smtClean="0"/>
              <a:t>몰려있으면</a:t>
            </a:r>
            <a:r>
              <a:rPr lang="ko-KR" altLang="en-US" dirty="0" smtClean="0"/>
              <a:t> 한쪽의 </a:t>
            </a:r>
            <a:r>
              <a:rPr lang="ko-KR" altLang="en-US" dirty="0" err="1" smtClean="0"/>
              <a:t>청크서버에</a:t>
            </a:r>
            <a:r>
              <a:rPr lang="ko-KR" altLang="en-US" dirty="0" smtClean="0"/>
              <a:t> 과부하가 올 확률이 </a:t>
            </a:r>
            <a:r>
              <a:rPr lang="ko-KR" altLang="en-US" dirty="0" err="1" smtClean="0"/>
              <a:t>높기때문입니다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또한 재배치 방면에서는 같은 </a:t>
            </a:r>
            <a:r>
              <a:rPr lang="ko-KR" altLang="en-US" dirty="0" err="1" smtClean="0"/>
              <a:t>랙을</a:t>
            </a:r>
            <a:r>
              <a:rPr lang="ko-KR" altLang="en-US" dirty="0" smtClean="0"/>
              <a:t> 피하는 것을 규칙으로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이는 데이터의 </a:t>
            </a:r>
            <a:r>
              <a:rPr lang="ko-KR" altLang="en-US" dirty="0" err="1" smtClean="0"/>
              <a:t>생존률을</a:t>
            </a:r>
            <a:r>
              <a:rPr lang="ko-KR" altLang="en-US" dirty="0" smtClean="0"/>
              <a:t> 더 높여 신뢰성을</a:t>
            </a:r>
            <a:endParaRPr lang="en-US" altLang="ko-KR" dirty="0" smtClean="0"/>
          </a:p>
          <a:p>
            <a:r>
              <a:rPr lang="ko-KR" altLang="en-US" dirty="0" smtClean="0"/>
              <a:t>유지하기 위함입니다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343EB-E7BC-4391-BC12-5ED41A351A5E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05331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가비지</a:t>
            </a:r>
            <a:r>
              <a:rPr lang="ko-KR" altLang="en-US" dirty="0" smtClean="0"/>
              <a:t> 컬렉션입니다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GFS</a:t>
            </a:r>
            <a:r>
              <a:rPr lang="ko-KR" altLang="en-US" dirty="0" smtClean="0"/>
              <a:t>은 파일을 삭제하면 즉시 실제 저장소를 비우지 않는 방법을 선택했습니다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우선 그 메커니즘부터 설명해드리면</a:t>
            </a:r>
            <a:endParaRPr lang="en-US" altLang="ko-KR" dirty="0" smtClean="0"/>
          </a:p>
          <a:p>
            <a:r>
              <a:rPr lang="ko-KR" altLang="en-US" dirty="0" smtClean="0"/>
              <a:t>마스터는 삭제를 기록합니다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실제론 삭제하지 않습니다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 뒤 그 데이터는 삭제가 되었다는 스탬프를 포함하여 숨겨진 이름으로 바꿉니다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마스터는 네임스페이스를 정기적으로 스캔하는데 </a:t>
            </a:r>
            <a:r>
              <a:rPr lang="en-US" altLang="ko-KR" dirty="0" smtClean="0"/>
              <a:t>3</a:t>
            </a:r>
            <a:r>
              <a:rPr lang="ko-KR" altLang="en-US" dirty="0" err="1" smtClean="0"/>
              <a:t>일이상</a:t>
            </a:r>
            <a:r>
              <a:rPr lang="ko-KR" altLang="en-US" dirty="0" smtClean="0"/>
              <a:t> 숨겨진 파일을 삭제합니다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그뒤</a:t>
            </a:r>
            <a:r>
              <a:rPr lang="ko-KR" altLang="en-US" dirty="0" smtClean="0"/>
              <a:t> 메타데이터까지 싹 지워버립니다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또한 마스터와의 </a:t>
            </a:r>
            <a:r>
              <a:rPr lang="ko-KR" altLang="en-US" dirty="0" err="1" smtClean="0"/>
              <a:t>하느비트</a:t>
            </a:r>
            <a:r>
              <a:rPr lang="ko-KR" altLang="en-US" dirty="0" smtClean="0"/>
              <a:t> 메시지에서 네임스페이스에서 식별 안되는 데이터를 삭제가능하다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343EB-E7BC-4391-BC12-5ED41A351A5E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21518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오래된 </a:t>
            </a:r>
            <a:r>
              <a:rPr lang="ko-KR" altLang="en-US" dirty="0" err="1" smtClean="0"/>
              <a:t>복제본</a:t>
            </a:r>
            <a:r>
              <a:rPr lang="ko-KR" altLang="en-US" dirty="0" smtClean="0"/>
              <a:t> 감지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각 </a:t>
            </a:r>
            <a:r>
              <a:rPr lang="ko-KR" altLang="en-US" dirty="0" err="1" smtClean="0"/>
              <a:t>청크에</a:t>
            </a:r>
            <a:r>
              <a:rPr lang="ko-KR" altLang="en-US" baseline="0" dirty="0" smtClean="0"/>
              <a:t> 대해 버전 번호를 부여하여 최신 파일을 구별 가능하게 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마스터는 </a:t>
            </a:r>
            <a:r>
              <a:rPr lang="ko-KR" altLang="en-US" baseline="0" dirty="0" err="1" smtClean="0"/>
              <a:t>청크에</a:t>
            </a:r>
            <a:r>
              <a:rPr lang="ko-KR" altLang="en-US" baseline="0" dirty="0" smtClean="0"/>
              <a:t> 새 리스를 </a:t>
            </a:r>
            <a:r>
              <a:rPr lang="ko-KR" altLang="en-US" baseline="0" dirty="0" err="1" smtClean="0"/>
              <a:t>줄때마다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청크</a:t>
            </a:r>
            <a:r>
              <a:rPr lang="ko-KR" altLang="en-US" baseline="0" dirty="0" smtClean="0"/>
              <a:t> 버전을 높이고 최신 버전을 알려줍니다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마스터는 </a:t>
            </a:r>
            <a:r>
              <a:rPr lang="ko-KR" altLang="en-US" baseline="0" dirty="0" err="1" smtClean="0"/>
              <a:t>청크서버가</a:t>
            </a:r>
            <a:r>
              <a:rPr lang="ko-KR" altLang="en-US" baseline="0" dirty="0" smtClean="0"/>
              <a:t> 다시 </a:t>
            </a:r>
            <a:r>
              <a:rPr lang="ko-KR" altLang="en-US" baseline="0" dirty="0" err="1" smtClean="0"/>
              <a:t>시작될때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청크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버전정보를</a:t>
            </a:r>
            <a:r>
              <a:rPr lang="ko-KR" altLang="en-US" baseline="0" dirty="0" smtClean="0"/>
              <a:t> 보고합니다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마스터는 </a:t>
            </a:r>
            <a:r>
              <a:rPr lang="ko-KR" altLang="en-US" dirty="0" err="1" smtClean="0"/>
              <a:t>가비지컬랙션때</a:t>
            </a:r>
            <a:r>
              <a:rPr lang="ko-KR" altLang="en-US" dirty="0" smtClean="0"/>
              <a:t> 오래된복제본을 제거합니다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343EB-E7BC-4391-BC12-5ED41A351A5E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4582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내부결함성</a:t>
            </a:r>
            <a:r>
              <a:rPr lang="ko-KR" altLang="en-US" dirty="0" smtClean="0"/>
              <a:t> 및 자가진단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빠른 복구를 제공합니다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이는 마스터와 </a:t>
            </a:r>
            <a:r>
              <a:rPr lang="ko-KR" altLang="en-US" dirty="0" err="1" smtClean="0"/>
              <a:t>청크서버</a:t>
            </a:r>
            <a:r>
              <a:rPr lang="ko-KR" altLang="en-US" dirty="0" smtClean="0"/>
              <a:t> 모두 종료 상태와 상관없이 </a:t>
            </a:r>
            <a:r>
              <a:rPr lang="ko-KR" altLang="en-US" dirty="0" err="1" smtClean="0"/>
              <a:t>복구할수있으며</a:t>
            </a:r>
            <a:r>
              <a:rPr lang="ko-KR" altLang="en-US" dirty="0" smtClean="0"/>
              <a:t> 초단위로 </a:t>
            </a:r>
            <a:r>
              <a:rPr lang="ko-KR" altLang="en-US" dirty="0" err="1" smtClean="0"/>
              <a:t>다시시작할수있게</a:t>
            </a:r>
            <a:r>
              <a:rPr lang="ko-KR" altLang="en-US" dirty="0" smtClean="0"/>
              <a:t> 구현하였습니다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또한 </a:t>
            </a:r>
            <a:r>
              <a:rPr lang="ko-KR" altLang="en-US" dirty="0" err="1" smtClean="0"/>
              <a:t>청크를</a:t>
            </a:r>
            <a:r>
              <a:rPr lang="ko-KR" altLang="en-US" dirty="0" smtClean="0"/>
              <a:t> 같은 </a:t>
            </a:r>
            <a:r>
              <a:rPr lang="ko-KR" altLang="en-US" dirty="0" err="1" smtClean="0"/>
              <a:t>랙이아닌</a:t>
            </a:r>
            <a:r>
              <a:rPr lang="ko-KR" altLang="en-US" dirty="0" smtClean="0"/>
              <a:t> 곳에 배치하여 </a:t>
            </a:r>
            <a:r>
              <a:rPr lang="ko-KR" altLang="en-US" dirty="0" err="1" smtClean="0"/>
              <a:t>복구성을</a:t>
            </a:r>
            <a:r>
              <a:rPr lang="ko-KR" altLang="en-US" dirty="0" smtClean="0"/>
              <a:t> 높였고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343EB-E7BC-4391-BC12-5ED41A351A5E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67445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핵심인 마스터는 여러 시스템에 백업을 해둡니다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모든 로그는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후에 데이터를 다루므로 안정성이 </a:t>
            </a:r>
            <a:r>
              <a:rPr lang="ko-KR" altLang="en-US" dirty="0" err="1" smtClean="0"/>
              <a:t>보장이되고</a:t>
            </a:r>
            <a:r>
              <a:rPr lang="ko-KR" altLang="en-US" dirty="0" smtClean="0"/>
              <a:t> 만약 마스터가 </a:t>
            </a:r>
            <a:r>
              <a:rPr lang="ko-KR" altLang="en-US" dirty="0" err="1" smtClean="0"/>
              <a:t>고장이난다면</a:t>
            </a:r>
            <a:r>
              <a:rPr lang="ko-KR" altLang="en-US" dirty="0" smtClean="0"/>
              <a:t> 즉시 백업해둔 하나의 시스템에서 마스터를 </a:t>
            </a:r>
            <a:r>
              <a:rPr lang="ko-KR" altLang="en-US" dirty="0" err="1" smtClean="0"/>
              <a:t>다시시작할</a:t>
            </a:r>
            <a:r>
              <a:rPr lang="ko-KR" altLang="en-US" dirty="0" smtClean="0"/>
              <a:t>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</a:t>
            </a:r>
            <a:r>
              <a:rPr lang="ko-KR" altLang="en-US" dirty="0" err="1" smtClean="0"/>
              <a:t>섀도우라는</a:t>
            </a:r>
            <a:r>
              <a:rPr lang="ko-KR" altLang="en-US" dirty="0" smtClean="0"/>
              <a:t> 백업 마스터는 마스터가 다운된 경우에도 읽기를 할 수 잇게 제공합니다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343EB-E7BC-4391-BC12-5ED41A351A5E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98260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각 </a:t>
            </a:r>
            <a:r>
              <a:rPr lang="ko-KR" altLang="en-US" dirty="0" err="1" smtClean="0"/>
              <a:t>청크</a:t>
            </a:r>
            <a:r>
              <a:rPr lang="ko-KR" altLang="en-US" dirty="0" smtClean="0"/>
              <a:t> 서버는 </a:t>
            </a:r>
            <a:r>
              <a:rPr lang="ko-KR" altLang="en-US" dirty="0" err="1" smtClean="0"/>
              <a:t>체크섬을</a:t>
            </a:r>
            <a:r>
              <a:rPr lang="ko-KR" altLang="en-US" dirty="0" smtClean="0"/>
              <a:t> 사용하여 저장된 데이터의 손상을 감지하는데요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청크의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64kb</a:t>
            </a:r>
            <a:r>
              <a:rPr lang="ko-KR" altLang="en-US" dirty="0" smtClean="0"/>
              <a:t>마디마다 </a:t>
            </a:r>
            <a:r>
              <a:rPr lang="en-US" altLang="ko-KR" dirty="0" smtClean="0"/>
              <a:t>32</a:t>
            </a:r>
            <a:r>
              <a:rPr lang="ko-KR" altLang="en-US" dirty="0" smtClean="0"/>
              <a:t>비트의</a:t>
            </a:r>
            <a:endParaRPr lang="en-US" altLang="ko-KR" dirty="0" smtClean="0"/>
          </a:p>
          <a:p>
            <a:r>
              <a:rPr lang="ko-KR" altLang="en-US" dirty="0" err="1" smtClean="0"/>
              <a:t>체크섬이</a:t>
            </a:r>
            <a:r>
              <a:rPr lang="ko-KR" altLang="en-US" dirty="0" smtClean="0"/>
              <a:t>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이를 이용해 클라이언트는 </a:t>
            </a:r>
            <a:r>
              <a:rPr lang="ko-KR" altLang="en-US" dirty="0" err="1" smtClean="0"/>
              <a:t>청크서버에게</a:t>
            </a:r>
            <a:r>
              <a:rPr lang="ko-KR" altLang="en-US" dirty="0" smtClean="0"/>
              <a:t> 데이터를 </a:t>
            </a:r>
            <a:r>
              <a:rPr lang="ko-KR" altLang="en-US" dirty="0" err="1" smtClean="0"/>
              <a:t>요청할때</a:t>
            </a:r>
            <a:r>
              <a:rPr lang="ko-KR" altLang="en-US" dirty="0" smtClean="0"/>
              <a:t> 데이터를 </a:t>
            </a:r>
            <a:r>
              <a:rPr lang="ko-KR" altLang="en-US" dirty="0" err="1" smtClean="0"/>
              <a:t>반환전에</a:t>
            </a:r>
            <a:r>
              <a:rPr lang="ko-KR" altLang="en-US" dirty="0" smtClean="0"/>
              <a:t> 반드시 요청한 범위의 </a:t>
            </a:r>
            <a:r>
              <a:rPr lang="ko-KR" altLang="en-US" dirty="0" err="1" smtClean="0"/>
              <a:t>체크섬을</a:t>
            </a:r>
            <a:endParaRPr lang="en-US" altLang="ko-KR" dirty="0" smtClean="0"/>
          </a:p>
          <a:p>
            <a:r>
              <a:rPr lang="ko-KR" altLang="en-US" dirty="0" smtClean="0"/>
              <a:t>확인합니다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만약 </a:t>
            </a:r>
            <a:r>
              <a:rPr lang="ko-KR" altLang="en-US" dirty="0" err="1" smtClean="0"/>
              <a:t>체크섬이</a:t>
            </a:r>
            <a:r>
              <a:rPr lang="ko-KR" altLang="en-US" dirty="0" smtClean="0"/>
              <a:t> 일치하지 않으면 다른 </a:t>
            </a:r>
            <a:r>
              <a:rPr lang="ko-KR" altLang="en-US" dirty="0" err="1" smtClean="0"/>
              <a:t>복제본에서</a:t>
            </a:r>
            <a:r>
              <a:rPr lang="ko-KR" altLang="en-US" dirty="0" smtClean="0"/>
              <a:t> 데이터를 읽고 마스터는 불일치한 </a:t>
            </a:r>
            <a:r>
              <a:rPr lang="ko-KR" altLang="en-US" dirty="0" err="1" smtClean="0"/>
              <a:t>체크섬을</a:t>
            </a:r>
            <a:r>
              <a:rPr lang="ko-KR" altLang="en-US" dirty="0" smtClean="0"/>
              <a:t> 을 다른 </a:t>
            </a:r>
            <a:r>
              <a:rPr lang="ko-KR" altLang="en-US" dirty="0" err="1" smtClean="0"/>
              <a:t>레플리카에서</a:t>
            </a:r>
            <a:endParaRPr lang="en-US" altLang="ko-KR" dirty="0" smtClean="0"/>
          </a:p>
          <a:p>
            <a:r>
              <a:rPr lang="ko-KR" altLang="en-US" dirty="0" err="1" smtClean="0"/>
              <a:t>복사해줌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343EB-E7BC-4391-BC12-5ED41A351A5E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81605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진단 도구의 핵심 로그인데요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로그는</a:t>
            </a:r>
            <a:r>
              <a:rPr lang="ko-KR" altLang="en-US" baseline="0" dirty="0" smtClean="0"/>
              <a:t> 디버깅 및 성능 분석에 큰 도움을 되었고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가장 최근 이벤트도 메모리에 저장되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지속적인 모니터링이 가능하게 했습니다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343EB-E7BC-4391-BC12-5ED41A351A5E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46934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GFS 2003</a:t>
            </a:r>
            <a:r>
              <a:rPr lang="ko-KR" altLang="en-US" dirty="0" smtClean="0"/>
              <a:t>년 기준 </a:t>
            </a:r>
            <a:r>
              <a:rPr lang="ko-KR" altLang="en-US" dirty="0" err="1" smtClean="0"/>
              <a:t>어느정도의</a:t>
            </a:r>
            <a:r>
              <a:rPr lang="ko-KR" altLang="en-US" dirty="0" smtClean="0"/>
              <a:t> 성능이 나오는지 측정을 해보았는데요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그때 기준 </a:t>
            </a:r>
            <a:r>
              <a:rPr lang="en-US" altLang="ko-KR" dirty="0" smtClean="0"/>
              <a:t>16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청크서버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클라이언트를 가정하고 사양은 </a:t>
            </a:r>
            <a:r>
              <a:rPr lang="en-US" altLang="ko-KR" dirty="0" smtClean="0"/>
              <a:t>03</a:t>
            </a:r>
            <a:r>
              <a:rPr lang="ko-KR" altLang="en-US" dirty="0" smtClean="0"/>
              <a:t>년 기준으로 표준이 되는 모델로 선택하여 측정하였습니다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343EB-E7BC-4391-BC12-5ED41A351A5E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03586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리드할때는</a:t>
            </a:r>
            <a:r>
              <a:rPr lang="ko-KR" altLang="en-US" dirty="0" smtClean="0"/>
              <a:t> 각 클라이언트가 </a:t>
            </a:r>
            <a:r>
              <a:rPr lang="en-US" altLang="ko-KR" dirty="0" smtClean="0"/>
              <a:t>320mb </a:t>
            </a:r>
            <a:r>
              <a:rPr lang="ko-KR" altLang="en-US" dirty="0" smtClean="0"/>
              <a:t>파일을 임의 영역을 </a:t>
            </a:r>
            <a:r>
              <a:rPr lang="en-US" altLang="ko-KR" dirty="0" smtClean="0"/>
              <a:t>4mb</a:t>
            </a:r>
            <a:r>
              <a:rPr lang="ko-KR" altLang="en-US" dirty="0" smtClean="0"/>
              <a:t>씩 </a:t>
            </a:r>
            <a:r>
              <a:rPr lang="en-US" altLang="ko-KR" dirty="0" smtClean="0"/>
              <a:t>256</a:t>
            </a:r>
            <a:r>
              <a:rPr lang="ko-KR" altLang="en-US" dirty="0" smtClean="0"/>
              <a:t>번 읽을</a:t>
            </a:r>
            <a:r>
              <a:rPr lang="ko-KR" altLang="en-US" baseline="0" dirty="0" smtClean="0"/>
              <a:t> 때 측정한 결과인데요</a:t>
            </a:r>
            <a:endParaRPr lang="en-US" altLang="ko-KR" baseline="0" dirty="0" smtClean="0"/>
          </a:p>
          <a:p>
            <a:r>
              <a:rPr lang="ko-KR" altLang="en-US" dirty="0" smtClean="0"/>
              <a:t>물리적인 한계로 실제 측정치의 </a:t>
            </a:r>
            <a:r>
              <a:rPr lang="en-US" altLang="ko-KR" dirty="0" smtClean="0"/>
              <a:t>75~80%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효율을 얻을 수 있었습니다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343EB-E7BC-4391-BC12-5ED41A351A5E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7182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Gfs</a:t>
            </a:r>
            <a:r>
              <a:rPr lang="ko-KR" altLang="en-US" dirty="0" smtClean="0"/>
              <a:t>는 다음을 염두에 두고 설계되었습니다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Component failure</a:t>
            </a:r>
            <a:r>
              <a:rPr lang="ko-KR" altLang="en-US" dirty="0" smtClean="0"/>
              <a:t>는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빈번하다</a:t>
            </a:r>
            <a:endParaRPr lang="en-US" altLang="ko-KR" baseline="0" dirty="0" smtClean="0"/>
          </a:p>
          <a:p>
            <a:r>
              <a:rPr lang="ko-KR" altLang="en-US" baseline="0" dirty="0" smtClean="0"/>
              <a:t>파일의 크기는 </a:t>
            </a:r>
            <a:r>
              <a:rPr lang="en-US" altLang="ko-KR" baseline="0" dirty="0" smtClean="0"/>
              <a:t>100</a:t>
            </a:r>
            <a:r>
              <a:rPr lang="ko-KR" altLang="en-US" baseline="0" dirty="0" smtClean="0"/>
              <a:t>메가 이상인경우가 대부분이다</a:t>
            </a:r>
            <a:endParaRPr lang="en-US" altLang="ko-KR" baseline="0" dirty="0" smtClean="0"/>
          </a:p>
          <a:p>
            <a:r>
              <a:rPr lang="en-US" altLang="ko-KR" baseline="0" dirty="0" smtClean="0"/>
              <a:t>Write</a:t>
            </a:r>
            <a:r>
              <a:rPr lang="ko-KR" altLang="en-US" baseline="0" dirty="0" smtClean="0"/>
              <a:t>연산은 </a:t>
            </a:r>
            <a:r>
              <a:rPr lang="ko-KR" altLang="en-US" baseline="0" dirty="0" err="1" smtClean="0"/>
              <a:t>많은양을</a:t>
            </a:r>
            <a:r>
              <a:rPr lang="ko-KR" altLang="en-US" baseline="0" dirty="0" smtClean="0"/>
              <a:t> 연속적으로 </a:t>
            </a:r>
            <a:r>
              <a:rPr lang="en-US" altLang="ko-KR" baseline="0" dirty="0" smtClean="0"/>
              <a:t>append </a:t>
            </a:r>
            <a:r>
              <a:rPr lang="ko-KR" altLang="en-US" baseline="0" dirty="0" smtClean="0"/>
              <a:t>하는 경우가 많다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같은 파일에 여러 클라이언트가 접근할 경우를 잘 처리해야한다는 것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대역폭을 나눠서 작업을 수행하는 것보다 </a:t>
            </a:r>
            <a:r>
              <a:rPr lang="en-US" altLang="ko-KR" baseline="0" dirty="0" smtClean="0"/>
              <a:t>latency</a:t>
            </a:r>
            <a:r>
              <a:rPr lang="ko-KR" altLang="en-US" baseline="0" dirty="0" smtClean="0"/>
              <a:t>가 있더라고 대역폭을 최대로 </a:t>
            </a:r>
            <a:r>
              <a:rPr lang="ko-KR" altLang="en-US" baseline="0" dirty="0" err="1" smtClean="0"/>
              <a:t>사용하는것이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중요하다는점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이사항들을</a:t>
            </a:r>
            <a:r>
              <a:rPr lang="ko-KR" altLang="en-US" baseline="0" dirty="0" smtClean="0"/>
              <a:t> 모두 고려합니다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343EB-E7BC-4391-BC12-5ED41A351A5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11423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1mb</a:t>
            </a:r>
            <a:r>
              <a:rPr lang="ko-KR" altLang="en-US" dirty="0" smtClean="0"/>
              <a:t>쓰기로 </a:t>
            </a:r>
            <a:r>
              <a:rPr lang="en-US" altLang="ko-KR" dirty="0" smtClean="0"/>
              <a:t>1G</a:t>
            </a:r>
            <a:r>
              <a:rPr lang="ko-KR" altLang="en-US" dirty="0" smtClean="0"/>
              <a:t>의 데이터를 </a:t>
            </a:r>
            <a:r>
              <a:rPr lang="ko-KR" altLang="en-US" dirty="0" err="1" smtClean="0"/>
              <a:t>새파일에</a:t>
            </a:r>
            <a:r>
              <a:rPr lang="ko-KR" altLang="en-US" dirty="0" smtClean="0"/>
              <a:t> 씁니다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예상되는 측정값과 잘 맞지 않는 모습을</a:t>
            </a:r>
            <a:endParaRPr lang="en-US" altLang="ko-KR" dirty="0" smtClean="0"/>
          </a:p>
          <a:p>
            <a:r>
              <a:rPr lang="ko-KR" altLang="en-US" dirty="0" smtClean="0"/>
              <a:t>보이는데요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이는 </a:t>
            </a:r>
            <a:r>
              <a:rPr lang="ko-KR" altLang="en-US" dirty="0" err="1" smtClean="0"/>
              <a:t>청크</a:t>
            </a:r>
            <a:r>
              <a:rPr lang="ko-KR" altLang="en-US" dirty="0" smtClean="0"/>
              <a:t> 복제를 디폴트로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개로 하여 클라이언트가 많아질수록 네트워크에</a:t>
            </a:r>
            <a:endParaRPr lang="en-US" altLang="ko-KR" dirty="0" smtClean="0"/>
          </a:p>
          <a:p>
            <a:r>
              <a:rPr lang="ko-KR" altLang="en-US" dirty="0" smtClean="0"/>
              <a:t>부하가 심해져 보이는 현상입니다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</a:t>
            </a:r>
            <a:r>
              <a:rPr lang="en-US" altLang="ko-KR" dirty="0" smtClean="0"/>
              <a:t>GFS</a:t>
            </a:r>
            <a:r>
              <a:rPr lang="ko-KR" altLang="en-US" dirty="0" smtClean="0"/>
              <a:t>도 예상한 결과입니다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343EB-E7BC-4391-BC12-5ED41A351A5E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87148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데이트 </a:t>
            </a:r>
            <a:r>
              <a:rPr lang="ko-KR" altLang="en-US" dirty="0" err="1" smtClean="0"/>
              <a:t>어펜드는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동일파일에</a:t>
            </a:r>
            <a:r>
              <a:rPr lang="ko-KR" altLang="en-US" dirty="0" smtClean="0"/>
              <a:t> 각클라이언트가 </a:t>
            </a:r>
            <a:r>
              <a:rPr lang="ko-KR" altLang="en-US" dirty="0" err="1" smtClean="0"/>
              <a:t>추가할때를</a:t>
            </a:r>
            <a:r>
              <a:rPr lang="ko-KR" altLang="en-US" dirty="0" smtClean="0"/>
              <a:t> 측정했는데 이건</a:t>
            </a:r>
            <a:endParaRPr lang="en-US" altLang="ko-KR" dirty="0" smtClean="0"/>
          </a:p>
          <a:p>
            <a:r>
              <a:rPr lang="ko-KR" altLang="en-US" dirty="0" smtClean="0"/>
              <a:t>마지막 데이터를 추가하는 </a:t>
            </a:r>
            <a:r>
              <a:rPr lang="ko-KR" altLang="en-US" dirty="0" err="1" smtClean="0"/>
              <a:t>청크의</a:t>
            </a:r>
            <a:r>
              <a:rPr lang="ko-KR" altLang="en-US" dirty="0" smtClean="0"/>
              <a:t> 네트워크 대역폭에 의해 결정되어 일정하지 않은</a:t>
            </a:r>
            <a:endParaRPr lang="en-US" altLang="ko-KR" dirty="0" smtClean="0"/>
          </a:p>
          <a:p>
            <a:r>
              <a:rPr lang="ko-KR" altLang="en-US" dirty="0" smtClean="0"/>
              <a:t>모습을 보여줍니다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343EB-E7BC-4391-BC12-5ED41A351A5E}" type="slidenum">
              <a:rPr lang="ko-KR" altLang="en-US" smtClean="0"/>
              <a:pPr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89705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실제로 클러스터 서버 </a:t>
            </a:r>
            <a:r>
              <a:rPr lang="ko-KR" altLang="en-US" dirty="0" err="1" smtClean="0"/>
              <a:t>복구시간을</a:t>
            </a:r>
            <a:r>
              <a:rPr lang="ko-KR" altLang="en-US" dirty="0" smtClean="0"/>
              <a:t> 측정해보았는데 </a:t>
            </a:r>
            <a:r>
              <a:rPr lang="en-US" altLang="ko-KR" dirty="0" smtClean="0"/>
              <a:t>40%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청크서버를</a:t>
            </a:r>
            <a:r>
              <a:rPr lang="ko-KR" altLang="en-US" dirty="0" smtClean="0"/>
              <a:t> 파괴했다고 </a:t>
            </a:r>
            <a:r>
              <a:rPr lang="ko-KR" altLang="en-US" dirty="0" err="1" smtClean="0"/>
              <a:t>가정했을때</a:t>
            </a:r>
            <a:endParaRPr lang="en-US" altLang="ko-KR" dirty="0" smtClean="0"/>
          </a:p>
          <a:p>
            <a:r>
              <a:rPr lang="en-US" altLang="ko-KR" dirty="0" smtClean="0"/>
              <a:t>23</a:t>
            </a:r>
            <a:r>
              <a:rPr lang="ko-KR" altLang="en-US" dirty="0" smtClean="0"/>
              <a:t>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정도만에</a:t>
            </a:r>
            <a:r>
              <a:rPr lang="ko-KR" altLang="en-US" baseline="0" dirty="0" smtClean="0"/>
              <a:t> 복구를 하였고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더 많은 </a:t>
            </a:r>
            <a:r>
              <a:rPr lang="ko-KR" altLang="en-US" baseline="0" dirty="0" err="1" smtClean="0"/>
              <a:t>청크서버인</a:t>
            </a:r>
            <a:r>
              <a:rPr lang="ko-KR" altLang="en-US" baseline="0" dirty="0" smtClean="0"/>
              <a:t> 절반을 </a:t>
            </a:r>
            <a:r>
              <a:rPr lang="ko-KR" altLang="en-US" baseline="0" dirty="0" err="1" smtClean="0"/>
              <a:t>파괴했을때를</a:t>
            </a:r>
            <a:r>
              <a:rPr lang="ko-KR" altLang="en-US" baseline="0" dirty="0" smtClean="0"/>
              <a:t> 가정하면 더 높은 순위로 복제되어</a:t>
            </a:r>
            <a:endParaRPr lang="en-US" altLang="ko-KR" baseline="0" dirty="0" smtClean="0"/>
          </a:p>
          <a:p>
            <a:r>
              <a:rPr lang="en-US" altLang="ko-KR" baseline="0" dirty="0" smtClean="0"/>
              <a:t>2</a:t>
            </a:r>
            <a:r>
              <a:rPr lang="ko-KR" altLang="en-US" baseline="0" dirty="0" err="1" smtClean="0"/>
              <a:t>분이내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배로 복원됩니다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343EB-E7BC-4391-BC12-5ED41A351A5E}" type="slidenum">
              <a:rPr lang="ko-KR" altLang="en-US" smtClean="0"/>
              <a:pPr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30246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방대하고 대용량 파일에서 파일시스템을 최적화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기준을 완화하여 전체 시스템 퍼포먼스를 향상시켰습니다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또한 시스템의 지속적인 모니터링과 신속한 </a:t>
            </a:r>
            <a:r>
              <a:rPr lang="ko-KR" altLang="en-US" dirty="0" err="1" smtClean="0"/>
              <a:t>자동복구</a:t>
            </a:r>
            <a:r>
              <a:rPr lang="ko-KR" altLang="en-US" dirty="0" smtClean="0"/>
              <a:t> 시스템을 통해 시스템의 견고함을 보장합니다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또 주기적인 하트비트 체크로 데이터 손상을 확인하고</a:t>
            </a:r>
            <a:endParaRPr lang="en-US" altLang="ko-KR" dirty="0" smtClean="0"/>
          </a:p>
          <a:p>
            <a:r>
              <a:rPr lang="ko-KR" altLang="en-US" dirty="0" smtClean="0"/>
              <a:t>마스터와 </a:t>
            </a:r>
            <a:r>
              <a:rPr lang="ko-KR" altLang="en-US" dirty="0" err="1" smtClean="0"/>
              <a:t>청크서버의</a:t>
            </a:r>
            <a:r>
              <a:rPr lang="ko-KR" altLang="en-US" dirty="0" smtClean="0"/>
              <a:t> 역할을 적절히 분배하여 하나의 중앙관리시스템을 </a:t>
            </a:r>
            <a:r>
              <a:rPr lang="ko-KR" altLang="en-US" dirty="0" err="1" smtClean="0"/>
              <a:t>만들수있게</a:t>
            </a:r>
            <a:r>
              <a:rPr lang="ko-KR" altLang="en-US" dirty="0" smtClean="0"/>
              <a:t> 해주었습니다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343EB-E7BC-4391-BC12-5ED41A351A5E}" type="slidenum">
              <a:rPr lang="ko-KR" altLang="en-US" smtClean="0"/>
              <a:pPr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89992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343EB-E7BC-4391-BC12-5ED41A351A5E}" type="slidenum">
              <a:rPr lang="ko-KR" altLang="en-US" smtClean="0"/>
              <a:pPr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5897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</a:t>
            </a:r>
            <a:r>
              <a:rPr lang="en-US" altLang="ko-KR" dirty="0" smtClean="0"/>
              <a:t>gfs</a:t>
            </a:r>
            <a:r>
              <a:rPr lang="ko-KR" altLang="en-US" dirty="0" smtClean="0"/>
              <a:t>의 실제 구조에 대해서 알아보겠습니다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Gfs</a:t>
            </a:r>
            <a:r>
              <a:rPr lang="ko-KR" altLang="en-US" dirty="0" smtClean="0"/>
              <a:t>의 인터페이스는 일반 파일시스템이 제공하는</a:t>
            </a:r>
            <a:r>
              <a:rPr lang="ko-KR" altLang="en-US" baseline="0" dirty="0" smtClean="0"/>
              <a:t> 기본적인 연산들을 모두 가지고 있고 </a:t>
            </a:r>
            <a:endParaRPr lang="en-US" altLang="ko-KR" baseline="0" dirty="0" smtClean="0"/>
          </a:p>
          <a:p>
            <a:r>
              <a:rPr lang="ko-KR" altLang="en-US" baseline="0" dirty="0" smtClean="0"/>
              <a:t>거기에</a:t>
            </a:r>
            <a:r>
              <a:rPr lang="en-US" altLang="ko-KR" baseline="0" dirty="0" smtClean="0"/>
              <a:t>snapshot</a:t>
            </a:r>
            <a:r>
              <a:rPr lang="ko-KR" altLang="en-US" baseline="0" dirty="0" smtClean="0"/>
              <a:t>과 보다 효율적인 </a:t>
            </a:r>
            <a:r>
              <a:rPr lang="en-US" altLang="ko-KR" baseline="0" dirty="0" smtClean="0"/>
              <a:t>record append</a:t>
            </a:r>
            <a:r>
              <a:rPr lang="ko-KR" altLang="en-US" baseline="0" dirty="0" smtClean="0"/>
              <a:t>연산을 추가적으로 가지고있습니다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343EB-E7BC-4391-BC12-5ED41A351A5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1181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전체구조는</a:t>
            </a:r>
            <a:r>
              <a:rPr lang="ko-KR" altLang="en-US" dirty="0" smtClean="0"/>
              <a:t> 싱글 마스터와 여러 </a:t>
            </a:r>
            <a:r>
              <a:rPr lang="en-US" altLang="ko-KR" dirty="0" err="1" smtClean="0"/>
              <a:t>chunkserver</a:t>
            </a:r>
            <a:r>
              <a:rPr lang="ko-KR" altLang="en-US" dirty="0" smtClean="0"/>
              <a:t>로 이루어져 있고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err="1" smtClean="0"/>
              <a:t>clinet</a:t>
            </a:r>
            <a:r>
              <a:rPr lang="ko-KR" altLang="en-US" dirty="0" smtClean="0"/>
              <a:t>와 상호작용하게 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여기서 파일은 고정된크기의 </a:t>
            </a:r>
            <a:r>
              <a:rPr lang="en-US" altLang="ko-KR" dirty="0" smtClean="0"/>
              <a:t>chunk</a:t>
            </a:r>
            <a:r>
              <a:rPr lang="ko-KR" altLang="en-US" dirty="0" smtClean="0"/>
              <a:t>라는 것에 나누어져 저장이 되고 </a:t>
            </a:r>
            <a:endParaRPr lang="en-US" altLang="ko-KR" dirty="0" smtClean="0"/>
          </a:p>
          <a:p>
            <a:r>
              <a:rPr lang="en-US" altLang="ko-KR" dirty="0" err="1" smtClean="0"/>
              <a:t>Chunkserver</a:t>
            </a:r>
            <a:r>
              <a:rPr lang="ko-KR" altLang="en-US" dirty="0" smtClean="0"/>
              <a:t>가 이 </a:t>
            </a:r>
            <a:r>
              <a:rPr lang="ko-KR" altLang="en-US" dirty="0" err="1" smtClean="0"/>
              <a:t>청크들을</a:t>
            </a:r>
            <a:r>
              <a:rPr lang="ko-KR" altLang="en-US" dirty="0" smtClean="0"/>
              <a:t> 리눅스 파일처럼 가지고 있습니다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343EB-E7BC-4391-BC12-5ED41A351A5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0259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마스터는 </a:t>
            </a:r>
            <a:endParaRPr lang="en-US" altLang="ko-KR" dirty="0" smtClean="0"/>
          </a:p>
          <a:p>
            <a:r>
              <a:rPr lang="ko-KR" altLang="en-US" dirty="0" smtClean="0"/>
              <a:t>파일시스템에 대한 메타데이터를 가지고 있습니다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구글 파일 시스템의 전반의 활동을 </a:t>
            </a:r>
            <a:r>
              <a:rPr lang="ko-KR" altLang="en-US" dirty="0" err="1" smtClean="0"/>
              <a:t>매니지하고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Chunk serve</a:t>
            </a:r>
            <a:r>
              <a:rPr lang="ko-KR" altLang="en-US" dirty="0" smtClean="0"/>
              <a:t>에게 상태를 모니터링하거나 명령을 내리기 위한 메시지를 주기적으로 보냅니다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343EB-E7BC-4391-BC12-5ED41A351A5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6067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Chunk server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chunk</a:t>
            </a:r>
            <a:r>
              <a:rPr lang="ko-KR" altLang="en-US" dirty="0" smtClean="0"/>
              <a:t>를 리눅스 파일처럼 로컬 디스크에 저장하고 있습니다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 </a:t>
            </a:r>
            <a:r>
              <a:rPr lang="en-US" altLang="ko-KR" dirty="0" err="1" smtClean="0"/>
              <a:t>chunkserver</a:t>
            </a:r>
            <a:r>
              <a:rPr lang="ko-KR" altLang="en-US" dirty="0" smtClean="0"/>
              <a:t>에 문제가 생기면 </a:t>
            </a:r>
            <a:r>
              <a:rPr lang="en-US" altLang="ko-KR" dirty="0" smtClean="0"/>
              <a:t>chunk</a:t>
            </a:r>
            <a:r>
              <a:rPr lang="ko-KR" altLang="en-US" dirty="0" smtClean="0"/>
              <a:t>가 사라지는 일을 막기위해 </a:t>
            </a:r>
            <a:r>
              <a:rPr lang="ko-KR" altLang="en-US" dirty="0" err="1" smtClean="0"/>
              <a:t>청크는</a:t>
            </a:r>
            <a:r>
              <a:rPr lang="ko-KR" altLang="en-US" dirty="0" smtClean="0"/>
              <a:t> 여러 </a:t>
            </a:r>
            <a:r>
              <a:rPr lang="ko-KR" altLang="en-US" dirty="0" err="1" smtClean="0"/>
              <a:t>청크서버에</a:t>
            </a:r>
            <a:r>
              <a:rPr lang="ko-KR" altLang="en-US" dirty="0" smtClean="0"/>
              <a:t> 복사본을 둡니다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343EB-E7BC-4391-BC12-5ED41A351A5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6831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청크는</a:t>
            </a:r>
            <a:r>
              <a:rPr lang="ko-KR" altLang="en-US" dirty="0" smtClean="0"/>
              <a:t> 여러 </a:t>
            </a:r>
            <a:r>
              <a:rPr lang="ko-KR" altLang="en-US" dirty="0" err="1" smtClean="0"/>
              <a:t>청크서버에</a:t>
            </a:r>
            <a:r>
              <a:rPr lang="ko-KR" altLang="en-US" dirty="0" smtClean="0"/>
              <a:t> 복사본을 둡니다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복사본의 개수는 사용자가 조정할 수 있고 디폴트는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343EB-E7BC-4391-BC12-5ED41A351A5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6917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클라이언트는 마스터로부터 메타데이터를 얻고 </a:t>
            </a:r>
            <a:endParaRPr lang="en-US" altLang="ko-KR" dirty="0" smtClean="0"/>
          </a:p>
          <a:p>
            <a:r>
              <a:rPr lang="ko-KR" altLang="en-US" dirty="0" smtClean="0"/>
              <a:t>이를 가지고 </a:t>
            </a:r>
            <a:r>
              <a:rPr lang="ko-KR" altLang="en-US" dirty="0" err="1" smtClean="0"/>
              <a:t>청크서버로</a:t>
            </a:r>
            <a:r>
              <a:rPr lang="ko-KR" altLang="en-US" baseline="0" dirty="0" smtClean="0"/>
              <a:t> 가서 </a:t>
            </a:r>
            <a:r>
              <a:rPr lang="en-US" altLang="ko-KR" baseline="0" dirty="0" smtClean="0"/>
              <a:t>read/write</a:t>
            </a:r>
            <a:r>
              <a:rPr lang="ko-KR" altLang="en-US" baseline="0" dirty="0" smtClean="0"/>
              <a:t>연산을 합니다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이렇게 일을 나눔으로써 네트워크 병목현상을 막고 전체적인 시스템의 성능을 높이게 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343EB-E7BC-4391-BC12-5ED41A351A5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045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F105-046A-4C94-82DC-B0F3E731B525}" type="datetimeFigureOut">
              <a:rPr lang="ko-KR" altLang="en-US" smtClean="0"/>
              <a:pPr/>
              <a:t>2018-10-05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C68E-DC08-4AD5-8786-E3BA1806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F105-046A-4C94-82DC-B0F3E731B525}" type="datetimeFigureOut">
              <a:rPr lang="ko-KR" altLang="en-US" smtClean="0"/>
              <a:pPr/>
              <a:t>2018-10-05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C68E-DC08-4AD5-8786-E3BA1806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F105-046A-4C94-82DC-B0F3E731B525}" type="datetimeFigureOut">
              <a:rPr lang="ko-KR" altLang="en-US" smtClean="0"/>
              <a:pPr/>
              <a:t>2018-10-05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C68E-DC08-4AD5-8786-E3BA1806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F105-046A-4C94-82DC-B0F3E731B525}" type="datetimeFigureOut">
              <a:rPr lang="ko-KR" altLang="en-US" smtClean="0"/>
              <a:pPr/>
              <a:t>2018-10-05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C68E-DC08-4AD5-8786-E3BA1806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F105-046A-4C94-82DC-B0F3E731B525}" type="datetimeFigureOut">
              <a:rPr lang="ko-KR" altLang="en-US" smtClean="0"/>
              <a:pPr/>
              <a:t>2018-10-05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C68E-DC08-4AD5-8786-E3BA1806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F105-046A-4C94-82DC-B0F3E731B525}" type="datetimeFigureOut">
              <a:rPr lang="ko-KR" altLang="en-US" smtClean="0"/>
              <a:pPr/>
              <a:t>2018-10-05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C68E-DC08-4AD5-8786-E3BA1806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F105-046A-4C94-82DC-B0F3E731B525}" type="datetimeFigureOut">
              <a:rPr lang="ko-KR" altLang="en-US" smtClean="0"/>
              <a:pPr/>
              <a:t>2018-10-05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C68E-DC08-4AD5-8786-E3BA1806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F105-046A-4C94-82DC-B0F3E731B525}" type="datetimeFigureOut">
              <a:rPr lang="ko-KR" altLang="en-US" smtClean="0"/>
              <a:pPr/>
              <a:t>2018-10-05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C68E-DC08-4AD5-8786-E3BA1806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F105-046A-4C94-82DC-B0F3E731B525}" type="datetimeFigureOut">
              <a:rPr lang="ko-KR" altLang="en-US" smtClean="0"/>
              <a:pPr/>
              <a:t>2018-10-05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C68E-DC08-4AD5-8786-E3BA1806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F105-046A-4C94-82DC-B0F3E731B525}" type="datetimeFigureOut">
              <a:rPr lang="ko-KR" altLang="en-US" smtClean="0"/>
              <a:pPr/>
              <a:t>2018-10-05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C68E-DC08-4AD5-8786-E3BA1806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F105-046A-4C94-82DC-B0F3E731B525}" type="datetimeFigureOut">
              <a:rPr lang="ko-KR" altLang="en-US" smtClean="0"/>
              <a:pPr/>
              <a:t>2018-10-05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C68E-DC08-4AD5-8786-E3BA1806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defRPr>
            </a:lvl1pPr>
          </a:lstStyle>
          <a:p>
            <a:fld id="{8777F105-046A-4C94-82DC-B0F3E731B525}" type="datetimeFigureOut">
              <a:rPr lang="ko-KR" altLang="en-US" smtClean="0"/>
              <a:pPr/>
              <a:t>2018-10-05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defRPr>
            </a:lvl1pPr>
          </a:lstStyle>
          <a:p>
            <a:fld id="{0C3FC68E-DC08-4AD5-8786-E3BA1806A81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이순신 돋움체 B" panose="02020603020101020101" pitchFamily="18" charset="-127"/>
          <a:ea typeface="이순신 돋움체 B" panose="0202060302010102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이순신 돋움체 B" panose="02020603020101020101" pitchFamily="18" charset="-127"/>
          <a:ea typeface="이순신 돋움체 B" panose="0202060302010102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이순신 돋움체 B" panose="02020603020101020101" pitchFamily="18" charset="-127"/>
          <a:ea typeface="이순신 돋움체 B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이순신 돋움체 B" panose="02020603020101020101" pitchFamily="18" charset="-127"/>
          <a:ea typeface="이순신 돋움체 B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이순신 돋움체 B" panose="02020603020101020101" pitchFamily="18" charset="-127"/>
          <a:ea typeface="이순신 돋움체 B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이순신 돋움체 B" panose="02020603020101020101" pitchFamily="18" charset="-127"/>
          <a:ea typeface="이순신 돋움체 B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30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81098" y="501774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  <a:cs typeface="조선일보명조" panose="02030304000000000000" pitchFamily="18" charset="-127"/>
              </a:rPr>
              <a:t>2014104141 </a:t>
            </a:r>
            <a:r>
              <a:rPr kumimoji="0" lang="ko-KR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  <a:cs typeface="조선일보명조" panose="02030304000000000000" pitchFamily="18" charset="-127"/>
              </a:rPr>
              <a:t>장연우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조선일보명조" panose="02030304000000000000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  <a:cs typeface="조선일보명조" panose="02030304000000000000" pitchFamily="18" charset="-127"/>
              </a:rPr>
              <a:t>2016104124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  <a:cs typeface="조선일보명조" panose="02030304000000000000" pitchFamily="18" charset="-127"/>
              </a:rPr>
              <a:t>박해연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67218" y="2870855"/>
            <a:ext cx="518457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4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4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  <a:cs typeface="+mn-cs"/>
              </a:rPr>
              <a:t>The Google File </a:t>
            </a:r>
            <a:r>
              <a:rPr kumimoji="0" lang="en-US" altLang="ko-KR" sz="32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  <a:cs typeface="+mn-cs"/>
              </a:rPr>
              <a:t>System</a:t>
            </a:r>
            <a:endParaRPr kumimoji="0" lang="ko-KR" altLang="en-US" sz="32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99266" y="4067529"/>
            <a:ext cx="4320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  <a:cs typeface="조선일보명조" panose="02030304000000000000" pitchFamily="18" charset="-127"/>
              </a:rPr>
              <a:t>- Distributed File System</a:t>
            </a:r>
            <a:endParaRPr kumimoji="0" lang="ko-KR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738657"/>
            <a:ext cx="4752528" cy="253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7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1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449788"/>
            <a:ext cx="9144000" cy="2652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543662"/>
            <a:ext cx="54726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  <a:cs typeface="+mn-cs"/>
              </a:rPr>
              <a:t>A</a:t>
            </a:r>
            <a:r>
              <a:rPr kumimoji="0" lang="ko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  <a:cs typeface="+mn-cs"/>
              </a:rPr>
              <a:t>rchitecture</a:t>
            </a:r>
            <a:r>
              <a:rPr kumimoji="0" lang="en-US" altLang="ko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  <a:cs typeface="+mn-cs"/>
              </a:rPr>
              <a:t>_ </a:t>
            </a:r>
            <a:r>
              <a:rPr kumimoji="0" lang="en-US" altLang="ko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  <a:cs typeface="+mn-cs"/>
              </a:rPr>
              <a:t>chunkserver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-108520" y="553244"/>
            <a:ext cx="504056" cy="50405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761" y="5108088"/>
            <a:ext cx="1341488" cy="6707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83568" y="1057300"/>
            <a:ext cx="77768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- </a:t>
            </a:r>
            <a:r>
              <a:rPr kumimoji="0" lang="en-US" altLang="ko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chunkserver</a:t>
            </a: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 </a:t>
            </a: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store chunks</a:t>
            </a: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 on local disks as </a:t>
            </a:r>
            <a:r>
              <a:rPr kumimoji="0" lang="en-US" altLang="ko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linux</a:t>
            </a: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 files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100"/>
              <a:buFontTx/>
              <a:buNone/>
              <a:tabLst/>
              <a:defRPr/>
            </a:pP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- </a:t>
            </a:r>
            <a:r>
              <a:rPr kumimoji="0" lang="en-US" altLang="ko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each </a:t>
            </a: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chunk is replicated on multiple </a:t>
            </a:r>
            <a:r>
              <a:rPr kumimoji="0" lang="en-US" altLang="ko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chunkservers</a:t>
            </a: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 </a:t>
            </a:r>
            <a:r>
              <a:rPr kumimoji="0" lang="en-US" altLang="ko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/>
            </a:r>
            <a:br>
              <a:rPr kumimoji="0" lang="en-US" altLang="ko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</a:br>
            <a:r>
              <a:rPr kumimoji="0" lang="en-US" altLang="ko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   (</a:t>
            </a: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normally,3 )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+mn-cs"/>
            </a:endParaRPr>
          </a:p>
        </p:txBody>
      </p:sp>
      <p:pic>
        <p:nvPicPr>
          <p:cNvPr id="7" name="Google Shape;9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9632" y="2397588"/>
            <a:ext cx="6986551" cy="271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자유형 1"/>
          <p:cNvSpPr/>
          <p:nvPr/>
        </p:nvSpPr>
        <p:spPr>
          <a:xfrm>
            <a:off x="3779912" y="4699190"/>
            <a:ext cx="414780" cy="386499"/>
          </a:xfrm>
          <a:custGeom>
            <a:avLst/>
            <a:gdLst>
              <a:gd name="connsiteX0" fmla="*/ 395926 w 414780"/>
              <a:gd name="connsiteY0" fmla="*/ 339365 h 386499"/>
              <a:gd name="connsiteX1" fmla="*/ 329938 w 414780"/>
              <a:gd name="connsiteY1" fmla="*/ 358218 h 386499"/>
              <a:gd name="connsiteX2" fmla="*/ 245097 w 414780"/>
              <a:gd name="connsiteY2" fmla="*/ 386499 h 386499"/>
              <a:gd name="connsiteX3" fmla="*/ 131976 w 414780"/>
              <a:gd name="connsiteY3" fmla="*/ 377072 h 386499"/>
              <a:gd name="connsiteX4" fmla="*/ 103695 w 414780"/>
              <a:gd name="connsiteY4" fmla="*/ 358218 h 386499"/>
              <a:gd name="connsiteX5" fmla="*/ 75415 w 414780"/>
              <a:gd name="connsiteY5" fmla="*/ 348792 h 386499"/>
              <a:gd name="connsiteX6" fmla="*/ 47134 w 414780"/>
              <a:gd name="connsiteY6" fmla="*/ 301658 h 386499"/>
              <a:gd name="connsiteX7" fmla="*/ 18854 w 414780"/>
              <a:gd name="connsiteY7" fmla="*/ 263950 h 386499"/>
              <a:gd name="connsiteX8" fmla="*/ 0 w 414780"/>
              <a:gd name="connsiteY8" fmla="*/ 226243 h 386499"/>
              <a:gd name="connsiteX9" fmla="*/ 9427 w 414780"/>
              <a:gd name="connsiteY9" fmla="*/ 113122 h 386499"/>
              <a:gd name="connsiteX10" fmla="*/ 18854 w 414780"/>
              <a:gd name="connsiteY10" fmla="*/ 84841 h 386499"/>
              <a:gd name="connsiteX11" fmla="*/ 113122 w 414780"/>
              <a:gd name="connsiteY11" fmla="*/ 0 h 386499"/>
              <a:gd name="connsiteX12" fmla="*/ 254524 w 414780"/>
              <a:gd name="connsiteY12" fmla="*/ 9427 h 386499"/>
              <a:gd name="connsiteX13" fmla="*/ 282804 w 414780"/>
              <a:gd name="connsiteY13" fmla="*/ 28280 h 386499"/>
              <a:gd name="connsiteX14" fmla="*/ 311085 w 414780"/>
              <a:gd name="connsiteY14" fmla="*/ 37707 h 386499"/>
              <a:gd name="connsiteX15" fmla="*/ 367646 w 414780"/>
              <a:gd name="connsiteY15" fmla="*/ 94268 h 386499"/>
              <a:gd name="connsiteX16" fmla="*/ 377072 w 414780"/>
              <a:gd name="connsiteY16" fmla="*/ 122548 h 386499"/>
              <a:gd name="connsiteX17" fmla="*/ 414780 w 414780"/>
              <a:gd name="connsiteY17" fmla="*/ 179109 h 386499"/>
              <a:gd name="connsiteX18" fmla="*/ 405353 w 414780"/>
              <a:gd name="connsiteY18" fmla="*/ 301658 h 386499"/>
              <a:gd name="connsiteX19" fmla="*/ 358219 w 414780"/>
              <a:gd name="connsiteY19" fmla="*/ 339365 h 386499"/>
              <a:gd name="connsiteX20" fmla="*/ 320512 w 414780"/>
              <a:gd name="connsiteY20" fmla="*/ 348792 h 386499"/>
              <a:gd name="connsiteX21" fmla="*/ 301658 w 414780"/>
              <a:gd name="connsiteY21" fmla="*/ 358218 h 386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14780" h="386499">
                <a:moveTo>
                  <a:pt x="395926" y="339365"/>
                </a:moveTo>
                <a:cubicBezTo>
                  <a:pt x="373930" y="345649"/>
                  <a:pt x="351437" y="350400"/>
                  <a:pt x="329938" y="358218"/>
                </a:cubicBezTo>
                <a:cubicBezTo>
                  <a:pt x="234528" y="392912"/>
                  <a:pt x="355462" y="364425"/>
                  <a:pt x="245097" y="386499"/>
                </a:cubicBezTo>
                <a:cubicBezTo>
                  <a:pt x="207390" y="383357"/>
                  <a:pt x="169079" y="384493"/>
                  <a:pt x="131976" y="377072"/>
                </a:cubicBezTo>
                <a:cubicBezTo>
                  <a:pt x="120866" y="374850"/>
                  <a:pt x="113829" y="363285"/>
                  <a:pt x="103695" y="358218"/>
                </a:cubicBezTo>
                <a:cubicBezTo>
                  <a:pt x="94807" y="353774"/>
                  <a:pt x="84842" y="351934"/>
                  <a:pt x="75415" y="348792"/>
                </a:cubicBezTo>
                <a:cubicBezTo>
                  <a:pt x="65988" y="333081"/>
                  <a:pt x="57297" y="316903"/>
                  <a:pt x="47134" y="301658"/>
                </a:cubicBezTo>
                <a:cubicBezTo>
                  <a:pt x="38419" y="288585"/>
                  <a:pt x="27181" y="277273"/>
                  <a:pt x="18854" y="263950"/>
                </a:cubicBezTo>
                <a:cubicBezTo>
                  <a:pt x="11406" y="252033"/>
                  <a:pt x="6285" y="238812"/>
                  <a:pt x="0" y="226243"/>
                </a:cubicBezTo>
                <a:cubicBezTo>
                  <a:pt x="3142" y="188536"/>
                  <a:pt x="4426" y="150628"/>
                  <a:pt x="9427" y="113122"/>
                </a:cubicBezTo>
                <a:cubicBezTo>
                  <a:pt x="10740" y="103272"/>
                  <a:pt x="12647" y="92600"/>
                  <a:pt x="18854" y="84841"/>
                </a:cubicBezTo>
                <a:cubicBezTo>
                  <a:pt x="61141" y="31981"/>
                  <a:pt x="70508" y="28408"/>
                  <a:pt x="113122" y="0"/>
                </a:cubicBezTo>
                <a:cubicBezTo>
                  <a:pt x="160256" y="3142"/>
                  <a:pt x="207928" y="1661"/>
                  <a:pt x="254524" y="9427"/>
                </a:cubicBezTo>
                <a:cubicBezTo>
                  <a:pt x="265699" y="11290"/>
                  <a:pt x="272671" y="23213"/>
                  <a:pt x="282804" y="28280"/>
                </a:cubicBezTo>
                <a:cubicBezTo>
                  <a:pt x="291692" y="32724"/>
                  <a:pt x="301658" y="34565"/>
                  <a:pt x="311085" y="37707"/>
                </a:cubicBezTo>
                <a:cubicBezTo>
                  <a:pt x="329939" y="56561"/>
                  <a:pt x="359215" y="68973"/>
                  <a:pt x="367646" y="94268"/>
                </a:cubicBezTo>
                <a:cubicBezTo>
                  <a:pt x="370788" y="103695"/>
                  <a:pt x="372246" y="113862"/>
                  <a:pt x="377072" y="122548"/>
                </a:cubicBezTo>
                <a:cubicBezTo>
                  <a:pt x="388076" y="142356"/>
                  <a:pt x="414780" y="179109"/>
                  <a:pt x="414780" y="179109"/>
                </a:cubicBezTo>
                <a:cubicBezTo>
                  <a:pt x="411638" y="219959"/>
                  <a:pt x="412904" y="261389"/>
                  <a:pt x="405353" y="301658"/>
                </a:cubicBezTo>
                <a:cubicBezTo>
                  <a:pt x="399911" y="330679"/>
                  <a:pt x="380649" y="332956"/>
                  <a:pt x="358219" y="339365"/>
                </a:cubicBezTo>
                <a:cubicBezTo>
                  <a:pt x="345762" y="342924"/>
                  <a:pt x="332803" y="344695"/>
                  <a:pt x="320512" y="348792"/>
                </a:cubicBezTo>
                <a:cubicBezTo>
                  <a:pt x="313846" y="351014"/>
                  <a:pt x="307943" y="355076"/>
                  <a:pt x="301658" y="358218"/>
                </a:cubicBez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5364088" y="4666174"/>
            <a:ext cx="414780" cy="386499"/>
          </a:xfrm>
          <a:custGeom>
            <a:avLst/>
            <a:gdLst>
              <a:gd name="connsiteX0" fmla="*/ 395926 w 414780"/>
              <a:gd name="connsiteY0" fmla="*/ 339365 h 386499"/>
              <a:gd name="connsiteX1" fmla="*/ 329938 w 414780"/>
              <a:gd name="connsiteY1" fmla="*/ 358218 h 386499"/>
              <a:gd name="connsiteX2" fmla="*/ 245097 w 414780"/>
              <a:gd name="connsiteY2" fmla="*/ 386499 h 386499"/>
              <a:gd name="connsiteX3" fmla="*/ 131976 w 414780"/>
              <a:gd name="connsiteY3" fmla="*/ 377072 h 386499"/>
              <a:gd name="connsiteX4" fmla="*/ 103695 w 414780"/>
              <a:gd name="connsiteY4" fmla="*/ 358218 h 386499"/>
              <a:gd name="connsiteX5" fmla="*/ 75415 w 414780"/>
              <a:gd name="connsiteY5" fmla="*/ 348792 h 386499"/>
              <a:gd name="connsiteX6" fmla="*/ 47134 w 414780"/>
              <a:gd name="connsiteY6" fmla="*/ 301658 h 386499"/>
              <a:gd name="connsiteX7" fmla="*/ 18854 w 414780"/>
              <a:gd name="connsiteY7" fmla="*/ 263950 h 386499"/>
              <a:gd name="connsiteX8" fmla="*/ 0 w 414780"/>
              <a:gd name="connsiteY8" fmla="*/ 226243 h 386499"/>
              <a:gd name="connsiteX9" fmla="*/ 9427 w 414780"/>
              <a:gd name="connsiteY9" fmla="*/ 113122 h 386499"/>
              <a:gd name="connsiteX10" fmla="*/ 18854 w 414780"/>
              <a:gd name="connsiteY10" fmla="*/ 84841 h 386499"/>
              <a:gd name="connsiteX11" fmla="*/ 113122 w 414780"/>
              <a:gd name="connsiteY11" fmla="*/ 0 h 386499"/>
              <a:gd name="connsiteX12" fmla="*/ 254524 w 414780"/>
              <a:gd name="connsiteY12" fmla="*/ 9427 h 386499"/>
              <a:gd name="connsiteX13" fmla="*/ 282804 w 414780"/>
              <a:gd name="connsiteY13" fmla="*/ 28280 h 386499"/>
              <a:gd name="connsiteX14" fmla="*/ 311085 w 414780"/>
              <a:gd name="connsiteY14" fmla="*/ 37707 h 386499"/>
              <a:gd name="connsiteX15" fmla="*/ 367646 w 414780"/>
              <a:gd name="connsiteY15" fmla="*/ 94268 h 386499"/>
              <a:gd name="connsiteX16" fmla="*/ 377072 w 414780"/>
              <a:gd name="connsiteY16" fmla="*/ 122548 h 386499"/>
              <a:gd name="connsiteX17" fmla="*/ 414780 w 414780"/>
              <a:gd name="connsiteY17" fmla="*/ 179109 h 386499"/>
              <a:gd name="connsiteX18" fmla="*/ 405353 w 414780"/>
              <a:gd name="connsiteY18" fmla="*/ 301658 h 386499"/>
              <a:gd name="connsiteX19" fmla="*/ 358219 w 414780"/>
              <a:gd name="connsiteY19" fmla="*/ 339365 h 386499"/>
              <a:gd name="connsiteX20" fmla="*/ 320512 w 414780"/>
              <a:gd name="connsiteY20" fmla="*/ 348792 h 386499"/>
              <a:gd name="connsiteX21" fmla="*/ 301658 w 414780"/>
              <a:gd name="connsiteY21" fmla="*/ 358218 h 386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14780" h="386499">
                <a:moveTo>
                  <a:pt x="395926" y="339365"/>
                </a:moveTo>
                <a:cubicBezTo>
                  <a:pt x="373930" y="345649"/>
                  <a:pt x="351437" y="350400"/>
                  <a:pt x="329938" y="358218"/>
                </a:cubicBezTo>
                <a:cubicBezTo>
                  <a:pt x="234528" y="392912"/>
                  <a:pt x="355462" y="364425"/>
                  <a:pt x="245097" y="386499"/>
                </a:cubicBezTo>
                <a:cubicBezTo>
                  <a:pt x="207390" y="383357"/>
                  <a:pt x="169079" y="384493"/>
                  <a:pt x="131976" y="377072"/>
                </a:cubicBezTo>
                <a:cubicBezTo>
                  <a:pt x="120866" y="374850"/>
                  <a:pt x="113829" y="363285"/>
                  <a:pt x="103695" y="358218"/>
                </a:cubicBezTo>
                <a:cubicBezTo>
                  <a:pt x="94807" y="353774"/>
                  <a:pt x="84842" y="351934"/>
                  <a:pt x="75415" y="348792"/>
                </a:cubicBezTo>
                <a:cubicBezTo>
                  <a:pt x="65988" y="333081"/>
                  <a:pt x="57297" y="316903"/>
                  <a:pt x="47134" y="301658"/>
                </a:cubicBezTo>
                <a:cubicBezTo>
                  <a:pt x="38419" y="288585"/>
                  <a:pt x="27181" y="277273"/>
                  <a:pt x="18854" y="263950"/>
                </a:cubicBezTo>
                <a:cubicBezTo>
                  <a:pt x="11406" y="252033"/>
                  <a:pt x="6285" y="238812"/>
                  <a:pt x="0" y="226243"/>
                </a:cubicBezTo>
                <a:cubicBezTo>
                  <a:pt x="3142" y="188536"/>
                  <a:pt x="4426" y="150628"/>
                  <a:pt x="9427" y="113122"/>
                </a:cubicBezTo>
                <a:cubicBezTo>
                  <a:pt x="10740" y="103272"/>
                  <a:pt x="12647" y="92600"/>
                  <a:pt x="18854" y="84841"/>
                </a:cubicBezTo>
                <a:cubicBezTo>
                  <a:pt x="61141" y="31981"/>
                  <a:pt x="70508" y="28408"/>
                  <a:pt x="113122" y="0"/>
                </a:cubicBezTo>
                <a:cubicBezTo>
                  <a:pt x="160256" y="3142"/>
                  <a:pt x="207928" y="1661"/>
                  <a:pt x="254524" y="9427"/>
                </a:cubicBezTo>
                <a:cubicBezTo>
                  <a:pt x="265699" y="11290"/>
                  <a:pt x="272671" y="23213"/>
                  <a:pt x="282804" y="28280"/>
                </a:cubicBezTo>
                <a:cubicBezTo>
                  <a:pt x="291692" y="32724"/>
                  <a:pt x="301658" y="34565"/>
                  <a:pt x="311085" y="37707"/>
                </a:cubicBezTo>
                <a:cubicBezTo>
                  <a:pt x="329939" y="56561"/>
                  <a:pt x="359215" y="68973"/>
                  <a:pt x="367646" y="94268"/>
                </a:cubicBezTo>
                <a:cubicBezTo>
                  <a:pt x="370788" y="103695"/>
                  <a:pt x="372246" y="113862"/>
                  <a:pt x="377072" y="122548"/>
                </a:cubicBezTo>
                <a:cubicBezTo>
                  <a:pt x="388076" y="142356"/>
                  <a:pt x="414780" y="179109"/>
                  <a:pt x="414780" y="179109"/>
                </a:cubicBezTo>
                <a:cubicBezTo>
                  <a:pt x="411638" y="219959"/>
                  <a:pt x="412904" y="261389"/>
                  <a:pt x="405353" y="301658"/>
                </a:cubicBezTo>
                <a:cubicBezTo>
                  <a:pt x="399911" y="330679"/>
                  <a:pt x="380649" y="332956"/>
                  <a:pt x="358219" y="339365"/>
                </a:cubicBezTo>
                <a:cubicBezTo>
                  <a:pt x="345762" y="342924"/>
                  <a:pt x="332803" y="344695"/>
                  <a:pt x="320512" y="348792"/>
                </a:cubicBezTo>
                <a:cubicBezTo>
                  <a:pt x="313846" y="351014"/>
                  <a:pt x="307943" y="355076"/>
                  <a:pt x="301658" y="358218"/>
                </a:cubicBez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3082" y="4157067"/>
            <a:ext cx="1601444" cy="961960"/>
          </a:xfrm>
          <a:prstGeom prst="rect">
            <a:avLst/>
          </a:prstGeom>
        </p:spPr>
      </p:pic>
      <p:sp>
        <p:nvSpPr>
          <p:cNvPr id="14" name="자유형 13"/>
          <p:cNvSpPr/>
          <p:nvPr/>
        </p:nvSpPr>
        <p:spPr>
          <a:xfrm>
            <a:off x="6823926" y="4753505"/>
            <a:ext cx="414780" cy="386499"/>
          </a:xfrm>
          <a:custGeom>
            <a:avLst/>
            <a:gdLst>
              <a:gd name="connsiteX0" fmla="*/ 395926 w 414780"/>
              <a:gd name="connsiteY0" fmla="*/ 339365 h 386499"/>
              <a:gd name="connsiteX1" fmla="*/ 329938 w 414780"/>
              <a:gd name="connsiteY1" fmla="*/ 358218 h 386499"/>
              <a:gd name="connsiteX2" fmla="*/ 245097 w 414780"/>
              <a:gd name="connsiteY2" fmla="*/ 386499 h 386499"/>
              <a:gd name="connsiteX3" fmla="*/ 131976 w 414780"/>
              <a:gd name="connsiteY3" fmla="*/ 377072 h 386499"/>
              <a:gd name="connsiteX4" fmla="*/ 103695 w 414780"/>
              <a:gd name="connsiteY4" fmla="*/ 358218 h 386499"/>
              <a:gd name="connsiteX5" fmla="*/ 75415 w 414780"/>
              <a:gd name="connsiteY5" fmla="*/ 348792 h 386499"/>
              <a:gd name="connsiteX6" fmla="*/ 47134 w 414780"/>
              <a:gd name="connsiteY6" fmla="*/ 301658 h 386499"/>
              <a:gd name="connsiteX7" fmla="*/ 18854 w 414780"/>
              <a:gd name="connsiteY7" fmla="*/ 263950 h 386499"/>
              <a:gd name="connsiteX8" fmla="*/ 0 w 414780"/>
              <a:gd name="connsiteY8" fmla="*/ 226243 h 386499"/>
              <a:gd name="connsiteX9" fmla="*/ 9427 w 414780"/>
              <a:gd name="connsiteY9" fmla="*/ 113122 h 386499"/>
              <a:gd name="connsiteX10" fmla="*/ 18854 w 414780"/>
              <a:gd name="connsiteY10" fmla="*/ 84841 h 386499"/>
              <a:gd name="connsiteX11" fmla="*/ 113122 w 414780"/>
              <a:gd name="connsiteY11" fmla="*/ 0 h 386499"/>
              <a:gd name="connsiteX12" fmla="*/ 254524 w 414780"/>
              <a:gd name="connsiteY12" fmla="*/ 9427 h 386499"/>
              <a:gd name="connsiteX13" fmla="*/ 282804 w 414780"/>
              <a:gd name="connsiteY13" fmla="*/ 28280 h 386499"/>
              <a:gd name="connsiteX14" fmla="*/ 311085 w 414780"/>
              <a:gd name="connsiteY14" fmla="*/ 37707 h 386499"/>
              <a:gd name="connsiteX15" fmla="*/ 367646 w 414780"/>
              <a:gd name="connsiteY15" fmla="*/ 94268 h 386499"/>
              <a:gd name="connsiteX16" fmla="*/ 377072 w 414780"/>
              <a:gd name="connsiteY16" fmla="*/ 122548 h 386499"/>
              <a:gd name="connsiteX17" fmla="*/ 414780 w 414780"/>
              <a:gd name="connsiteY17" fmla="*/ 179109 h 386499"/>
              <a:gd name="connsiteX18" fmla="*/ 405353 w 414780"/>
              <a:gd name="connsiteY18" fmla="*/ 301658 h 386499"/>
              <a:gd name="connsiteX19" fmla="*/ 358219 w 414780"/>
              <a:gd name="connsiteY19" fmla="*/ 339365 h 386499"/>
              <a:gd name="connsiteX20" fmla="*/ 320512 w 414780"/>
              <a:gd name="connsiteY20" fmla="*/ 348792 h 386499"/>
              <a:gd name="connsiteX21" fmla="*/ 301658 w 414780"/>
              <a:gd name="connsiteY21" fmla="*/ 358218 h 386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14780" h="386499">
                <a:moveTo>
                  <a:pt x="395926" y="339365"/>
                </a:moveTo>
                <a:cubicBezTo>
                  <a:pt x="373930" y="345649"/>
                  <a:pt x="351437" y="350400"/>
                  <a:pt x="329938" y="358218"/>
                </a:cubicBezTo>
                <a:cubicBezTo>
                  <a:pt x="234528" y="392912"/>
                  <a:pt x="355462" y="364425"/>
                  <a:pt x="245097" y="386499"/>
                </a:cubicBezTo>
                <a:cubicBezTo>
                  <a:pt x="207390" y="383357"/>
                  <a:pt x="169079" y="384493"/>
                  <a:pt x="131976" y="377072"/>
                </a:cubicBezTo>
                <a:cubicBezTo>
                  <a:pt x="120866" y="374850"/>
                  <a:pt x="113829" y="363285"/>
                  <a:pt x="103695" y="358218"/>
                </a:cubicBezTo>
                <a:cubicBezTo>
                  <a:pt x="94807" y="353774"/>
                  <a:pt x="84842" y="351934"/>
                  <a:pt x="75415" y="348792"/>
                </a:cubicBezTo>
                <a:cubicBezTo>
                  <a:pt x="65988" y="333081"/>
                  <a:pt x="57297" y="316903"/>
                  <a:pt x="47134" y="301658"/>
                </a:cubicBezTo>
                <a:cubicBezTo>
                  <a:pt x="38419" y="288585"/>
                  <a:pt x="27181" y="277273"/>
                  <a:pt x="18854" y="263950"/>
                </a:cubicBezTo>
                <a:cubicBezTo>
                  <a:pt x="11406" y="252033"/>
                  <a:pt x="6285" y="238812"/>
                  <a:pt x="0" y="226243"/>
                </a:cubicBezTo>
                <a:cubicBezTo>
                  <a:pt x="3142" y="188536"/>
                  <a:pt x="4426" y="150628"/>
                  <a:pt x="9427" y="113122"/>
                </a:cubicBezTo>
                <a:cubicBezTo>
                  <a:pt x="10740" y="103272"/>
                  <a:pt x="12647" y="92600"/>
                  <a:pt x="18854" y="84841"/>
                </a:cubicBezTo>
                <a:cubicBezTo>
                  <a:pt x="61141" y="31981"/>
                  <a:pt x="70508" y="28408"/>
                  <a:pt x="113122" y="0"/>
                </a:cubicBezTo>
                <a:cubicBezTo>
                  <a:pt x="160256" y="3142"/>
                  <a:pt x="207928" y="1661"/>
                  <a:pt x="254524" y="9427"/>
                </a:cubicBezTo>
                <a:cubicBezTo>
                  <a:pt x="265699" y="11290"/>
                  <a:pt x="272671" y="23213"/>
                  <a:pt x="282804" y="28280"/>
                </a:cubicBezTo>
                <a:cubicBezTo>
                  <a:pt x="291692" y="32724"/>
                  <a:pt x="301658" y="34565"/>
                  <a:pt x="311085" y="37707"/>
                </a:cubicBezTo>
                <a:cubicBezTo>
                  <a:pt x="329939" y="56561"/>
                  <a:pt x="359215" y="68973"/>
                  <a:pt x="367646" y="94268"/>
                </a:cubicBezTo>
                <a:cubicBezTo>
                  <a:pt x="370788" y="103695"/>
                  <a:pt x="372246" y="113862"/>
                  <a:pt x="377072" y="122548"/>
                </a:cubicBezTo>
                <a:cubicBezTo>
                  <a:pt x="388076" y="142356"/>
                  <a:pt x="414780" y="179109"/>
                  <a:pt x="414780" y="179109"/>
                </a:cubicBezTo>
                <a:cubicBezTo>
                  <a:pt x="411638" y="219959"/>
                  <a:pt x="412904" y="261389"/>
                  <a:pt x="405353" y="301658"/>
                </a:cubicBezTo>
                <a:cubicBezTo>
                  <a:pt x="399911" y="330679"/>
                  <a:pt x="380649" y="332956"/>
                  <a:pt x="358219" y="339365"/>
                </a:cubicBezTo>
                <a:cubicBezTo>
                  <a:pt x="345762" y="342924"/>
                  <a:pt x="332803" y="344695"/>
                  <a:pt x="320512" y="348792"/>
                </a:cubicBezTo>
                <a:cubicBezTo>
                  <a:pt x="313846" y="351014"/>
                  <a:pt x="307943" y="355076"/>
                  <a:pt x="301658" y="358218"/>
                </a:cubicBez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104431" y="5015060"/>
            <a:ext cx="3157260" cy="271278"/>
          </a:xfrm>
          <a:custGeom>
            <a:avLst/>
            <a:gdLst>
              <a:gd name="connsiteX0" fmla="*/ 15082 w 3157260"/>
              <a:gd name="connsiteY0" fmla="*/ 84841 h 271278"/>
              <a:gd name="connsiteX1" fmla="*/ 24509 w 3157260"/>
              <a:gd name="connsiteY1" fmla="*/ 245097 h 271278"/>
              <a:gd name="connsiteX2" fmla="*/ 533557 w 3157260"/>
              <a:gd name="connsiteY2" fmla="*/ 254524 h 271278"/>
              <a:gd name="connsiteX3" fmla="*/ 1221713 w 3157260"/>
              <a:gd name="connsiteY3" fmla="*/ 245097 h 271278"/>
              <a:gd name="connsiteX4" fmla="*/ 1466810 w 3157260"/>
              <a:gd name="connsiteY4" fmla="*/ 235670 h 271278"/>
              <a:gd name="connsiteX5" fmla="*/ 1476237 w 3157260"/>
              <a:gd name="connsiteY5" fmla="*/ 197963 h 271278"/>
              <a:gd name="connsiteX6" fmla="*/ 1466810 w 3157260"/>
              <a:gd name="connsiteY6" fmla="*/ 56561 h 271278"/>
              <a:gd name="connsiteX7" fmla="*/ 1447957 w 3157260"/>
              <a:gd name="connsiteY7" fmla="*/ 0 h 271278"/>
              <a:gd name="connsiteX8" fmla="*/ 1419676 w 3157260"/>
              <a:gd name="connsiteY8" fmla="*/ 37707 h 271278"/>
              <a:gd name="connsiteX9" fmla="*/ 1381969 w 3157260"/>
              <a:gd name="connsiteY9" fmla="*/ 84841 h 271278"/>
              <a:gd name="connsiteX10" fmla="*/ 1372542 w 3157260"/>
              <a:gd name="connsiteY10" fmla="*/ 160255 h 271278"/>
              <a:gd name="connsiteX11" fmla="*/ 1400823 w 3157260"/>
              <a:gd name="connsiteY11" fmla="*/ 150829 h 271278"/>
              <a:gd name="connsiteX12" fmla="*/ 1438530 w 3157260"/>
              <a:gd name="connsiteY12" fmla="*/ 47134 h 271278"/>
              <a:gd name="connsiteX13" fmla="*/ 1466810 w 3157260"/>
              <a:gd name="connsiteY13" fmla="*/ 37707 h 271278"/>
              <a:gd name="connsiteX14" fmla="*/ 1542225 w 3157260"/>
              <a:gd name="connsiteY14" fmla="*/ 65987 h 271278"/>
              <a:gd name="connsiteX15" fmla="*/ 1561078 w 3157260"/>
              <a:gd name="connsiteY15" fmla="*/ 94268 h 271278"/>
              <a:gd name="connsiteX16" fmla="*/ 1532798 w 3157260"/>
              <a:gd name="connsiteY16" fmla="*/ 75414 h 271278"/>
              <a:gd name="connsiteX17" fmla="*/ 1513944 w 3157260"/>
              <a:gd name="connsiteY17" fmla="*/ 47134 h 271278"/>
              <a:gd name="connsiteX18" fmla="*/ 1447957 w 3157260"/>
              <a:gd name="connsiteY18" fmla="*/ 9427 h 271278"/>
              <a:gd name="connsiteX19" fmla="*/ 1419676 w 3157260"/>
              <a:gd name="connsiteY19" fmla="*/ 28280 h 271278"/>
              <a:gd name="connsiteX20" fmla="*/ 1391396 w 3157260"/>
              <a:gd name="connsiteY20" fmla="*/ 37707 h 271278"/>
              <a:gd name="connsiteX21" fmla="*/ 1381969 w 3157260"/>
              <a:gd name="connsiteY21" fmla="*/ 84841 h 271278"/>
              <a:gd name="connsiteX22" fmla="*/ 1438530 w 3157260"/>
              <a:gd name="connsiteY22" fmla="*/ 75414 h 271278"/>
              <a:gd name="connsiteX23" fmla="*/ 1476237 w 3157260"/>
              <a:gd name="connsiteY23" fmla="*/ 65987 h 271278"/>
              <a:gd name="connsiteX24" fmla="*/ 1523371 w 3157260"/>
              <a:gd name="connsiteY24" fmla="*/ 75414 h 271278"/>
              <a:gd name="connsiteX25" fmla="*/ 1495091 w 3157260"/>
              <a:gd name="connsiteY25" fmla="*/ 65987 h 271278"/>
              <a:gd name="connsiteX26" fmla="*/ 1476237 w 3157260"/>
              <a:gd name="connsiteY26" fmla="*/ 103695 h 271278"/>
              <a:gd name="connsiteX27" fmla="*/ 1466810 w 3157260"/>
              <a:gd name="connsiteY27" fmla="*/ 254524 h 271278"/>
              <a:gd name="connsiteX28" fmla="*/ 1495091 w 3157260"/>
              <a:gd name="connsiteY28" fmla="*/ 245097 h 271278"/>
              <a:gd name="connsiteX29" fmla="*/ 3050513 w 3157260"/>
              <a:gd name="connsiteY29" fmla="*/ 235670 h 271278"/>
              <a:gd name="connsiteX30" fmla="*/ 3059940 w 3157260"/>
              <a:gd name="connsiteY30" fmla="*/ 113121 h 271278"/>
              <a:gd name="connsiteX31" fmla="*/ 3003379 w 3157260"/>
              <a:gd name="connsiteY31" fmla="*/ 169682 h 271278"/>
              <a:gd name="connsiteX32" fmla="*/ 3088221 w 3157260"/>
              <a:gd name="connsiteY32" fmla="*/ 122548 h 271278"/>
              <a:gd name="connsiteX33" fmla="*/ 3144781 w 3157260"/>
              <a:gd name="connsiteY33" fmla="*/ 160255 h 271278"/>
              <a:gd name="connsiteX34" fmla="*/ 3154208 w 3157260"/>
              <a:gd name="connsiteY34" fmla="*/ 188536 h 271278"/>
              <a:gd name="connsiteX35" fmla="*/ 3125928 w 3157260"/>
              <a:gd name="connsiteY35" fmla="*/ 169682 h 271278"/>
              <a:gd name="connsiteX36" fmla="*/ 3078794 w 3157260"/>
              <a:gd name="connsiteY36" fmla="*/ 150829 h 271278"/>
              <a:gd name="connsiteX37" fmla="*/ 2956245 w 3157260"/>
              <a:gd name="connsiteY37" fmla="*/ 169682 h 271278"/>
              <a:gd name="connsiteX38" fmla="*/ 2927965 w 3157260"/>
              <a:gd name="connsiteY38" fmla="*/ 188536 h 27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157260" h="271278">
                <a:moveTo>
                  <a:pt x="15082" y="84841"/>
                </a:moveTo>
                <a:cubicBezTo>
                  <a:pt x="18224" y="138260"/>
                  <a:pt x="-26348" y="228453"/>
                  <a:pt x="24509" y="245097"/>
                </a:cubicBezTo>
                <a:cubicBezTo>
                  <a:pt x="185803" y="297884"/>
                  <a:pt x="363845" y="254524"/>
                  <a:pt x="533557" y="254524"/>
                </a:cubicBezTo>
                <a:cubicBezTo>
                  <a:pt x="762964" y="254524"/>
                  <a:pt x="992328" y="248239"/>
                  <a:pt x="1221713" y="245097"/>
                </a:cubicBezTo>
                <a:lnTo>
                  <a:pt x="1466810" y="235670"/>
                </a:lnTo>
                <a:cubicBezTo>
                  <a:pt x="1479549" y="233311"/>
                  <a:pt x="1476237" y="210919"/>
                  <a:pt x="1476237" y="197963"/>
                </a:cubicBezTo>
                <a:cubicBezTo>
                  <a:pt x="1476237" y="150724"/>
                  <a:pt x="1473490" y="103325"/>
                  <a:pt x="1466810" y="56561"/>
                </a:cubicBezTo>
                <a:cubicBezTo>
                  <a:pt x="1464000" y="36887"/>
                  <a:pt x="1447957" y="0"/>
                  <a:pt x="1447957" y="0"/>
                </a:cubicBezTo>
                <a:cubicBezTo>
                  <a:pt x="1438530" y="12569"/>
                  <a:pt x="1430786" y="26597"/>
                  <a:pt x="1419676" y="37707"/>
                </a:cubicBezTo>
                <a:cubicBezTo>
                  <a:pt x="1377037" y="80346"/>
                  <a:pt x="1400321" y="29787"/>
                  <a:pt x="1381969" y="84841"/>
                </a:cubicBezTo>
                <a:cubicBezTo>
                  <a:pt x="1378827" y="109979"/>
                  <a:pt x="1365582" y="135896"/>
                  <a:pt x="1372542" y="160255"/>
                </a:cubicBezTo>
                <a:cubicBezTo>
                  <a:pt x="1375272" y="169809"/>
                  <a:pt x="1395997" y="159515"/>
                  <a:pt x="1400823" y="150829"/>
                </a:cubicBezTo>
                <a:cubicBezTo>
                  <a:pt x="1416756" y="122150"/>
                  <a:pt x="1407780" y="71733"/>
                  <a:pt x="1438530" y="47134"/>
                </a:cubicBezTo>
                <a:cubicBezTo>
                  <a:pt x="1446289" y="40927"/>
                  <a:pt x="1457383" y="40849"/>
                  <a:pt x="1466810" y="37707"/>
                </a:cubicBezTo>
                <a:cubicBezTo>
                  <a:pt x="1500530" y="44451"/>
                  <a:pt x="1517953" y="41715"/>
                  <a:pt x="1542225" y="65987"/>
                </a:cubicBezTo>
                <a:cubicBezTo>
                  <a:pt x="1550236" y="73998"/>
                  <a:pt x="1569089" y="86257"/>
                  <a:pt x="1561078" y="94268"/>
                </a:cubicBezTo>
                <a:cubicBezTo>
                  <a:pt x="1553067" y="102279"/>
                  <a:pt x="1542225" y="81699"/>
                  <a:pt x="1532798" y="75414"/>
                </a:cubicBezTo>
                <a:cubicBezTo>
                  <a:pt x="1526513" y="65987"/>
                  <a:pt x="1521955" y="55145"/>
                  <a:pt x="1513944" y="47134"/>
                </a:cubicBezTo>
                <a:cubicBezTo>
                  <a:pt x="1485407" y="18597"/>
                  <a:pt x="1480315" y="20212"/>
                  <a:pt x="1447957" y="9427"/>
                </a:cubicBezTo>
                <a:cubicBezTo>
                  <a:pt x="1438530" y="15711"/>
                  <a:pt x="1429810" y="23213"/>
                  <a:pt x="1419676" y="28280"/>
                </a:cubicBezTo>
                <a:cubicBezTo>
                  <a:pt x="1410788" y="32724"/>
                  <a:pt x="1398422" y="30681"/>
                  <a:pt x="1391396" y="37707"/>
                </a:cubicBezTo>
                <a:cubicBezTo>
                  <a:pt x="1304178" y="124926"/>
                  <a:pt x="1351487" y="91615"/>
                  <a:pt x="1381969" y="84841"/>
                </a:cubicBezTo>
                <a:cubicBezTo>
                  <a:pt x="1400628" y="80695"/>
                  <a:pt x="1419787" y="79163"/>
                  <a:pt x="1438530" y="75414"/>
                </a:cubicBezTo>
                <a:cubicBezTo>
                  <a:pt x="1451234" y="72873"/>
                  <a:pt x="1463668" y="69129"/>
                  <a:pt x="1476237" y="65987"/>
                </a:cubicBezTo>
                <a:cubicBezTo>
                  <a:pt x="1491948" y="69129"/>
                  <a:pt x="1507349" y="75414"/>
                  <a:pt x="1523371" y="75414"/>
                </a:cubicBezTo>
                <a:cubicBezTo>
                  <a:pt x="1533308" y="75414"/>
                  <a:pt x="1503612" y="60875"/>
                  <a:pt x="1495091" y="65987"/>
                </a:cubicBezTo>
                <a:cubicBezTo>
                  <a:pt x="1483041" y="73217"/>
                  <a:pt x="1482522" y="91126"/>
                  <a:pt x="1476237" y="103695"/>
                </a:cubicBezTo>
                <a:cubicBezTo>
                  <a:pt x="1473095" y="153971"/>
                  <a:pt x="1460152" y="204591"/>
                  <a:pt x="1466810" y="254524"/>
                </a:cubicBezTo>
                <a:cubicBezTo>
                  <a:pt x="1468123" y="264374"/>
                  <a:pt x="1485155" y="245215"/>
                  <a:pt x="1495091" y="245097"/>
                </a:cubicBezTo>
                <a:lnTo>
                  <a:pt x="3050513" y="235670"/>
                </a:lnTo>
                <a:cubicBezTo>
                  <a:pt x="3069649" y="206966"/>
                  <a:pt x="3118534" y="146603"/>
                  <a:pt x="3059940" y="113121"/>
                </a:cubicBezTo>
                <a:cubicBezTo>
                  <a:pt x="3036790" y="99893"/>
                  <a:pt x="2981194" y="184472"/>
                  <a:pt x="3003379" y="169682"/>
                </a:cubicBezTo>
                <a:cubicBezTo>
                  <a:pt x="3068208" y="126463"/>
                  <a:pt x="3038444" y="139140"/>
                  <a:pt x="3088221" y="122548"/>
                </a:cubicBezTo>
                <a:cubicBezTo>
                  <a:pt x="3117870" y="132431"/>
                  <a:pt x="3124606" y="129993"/>
                  <a:pt x="3144781" y="160255"/>
                </a:cubicBezTo>
                <a:cubicBezTo>
                  <a:pt x="3150293" y="168523"/>
                  <a:pt x="3163096" y="184092"/>
                  <a:pt x="3154208" y="188536"/>
                </a:cubicBezTo>
                <a:cubicBezTo>
                  <a:pt x="3144075" y="193603"/>
                  <a:pt x="3136061" y="174749"/>
                  <a:pt x="3125928" y="169682"/>
                </a:cubicBezTo>
                <a:cubicBezTo>
                  <a:pt x="3110793" y="162114"/>
                  <a:pt x="3094505" y="157113"/>
                  <a:pt x="3078794" y="150829"/>
                </a:cubicBezTo>
                <a:cubicBezTo>
                  <a:pt x="3061760" y="152722"/>
                  <a:pt x="2984820" y="157435"/>
                  <a:pt x="2956245" y="169682"/>
                </a:cubicBezTo>
                <a:cubicBezTo>
                  <a:pt x="2945832" y="174145"/>
                  <a:pt x="2927965" y="188536"/>
                  <a:pt x="2927965" y="18853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667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30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449788"/>
            <a:ext cx="9144000" cy="2652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543662"/>
            <a:ext cx="54726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  <a:cs typeface="+mn-cs"/>
              </a:rPr>
              <a:t>A</a:t>
            </a:r>
            <a:r>
              <a:rPr kumimoji="0" lang="ko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  <a:cs typeface="+mn-cs"/>
              </a:rPr>
              <a:t>rchitecture</a:t>
            </a:r>
            <a:r>
              <a:rPr kumimoji="0" lang="en-US" altLang="ko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  <a:cs typeface="+mn-cs"/>
              </a:rPr>
              <a:t>_ </a:t>
            </a:r>
            <a:r>
              <a:rPr kumimoji="0" lang="en-US" altLang="ko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  <a:cs typeface="+mn-cs"/>
              </a:rPr>
              <a:t>client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-108520" y="553244"/>
            <a:ext cx="504056" cy="50405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761" y="5108088"/>
            <a:ext cx="1341488" cy="6707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83568" y="1057300"/>
            <a:ext cx="77768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3175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Char char="-"/>
              <a:tabLst/>
              <a:defRPr/>
            </a:pPr>
            <a:r>
              <a:rPr kumimoji="0" lang="en-US" altLang="ko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client </a:t>
            </a: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code linked into each applications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+mn-cs"/>
            </a:endParaRPr>
          </a:p>
          <a:p>
            <a:pPr marL="457200" marR="0" lvl="0" indent="-3175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Char char="-"/>
              <a:tabLst/>
              <a:defRPr/>
            </a:pP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Communicate with the </a:t>
            </a: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master for metadata operations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+mn-cs"/>
            </a:endParaRPr>
          </a:p>
          <a:p>
            <a:pPr marL="457200" marR="0" lvl="0" indent="-3175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400"/>
              <a:buFontTx/>
              <a:buChar char="-"/>
              <a:tabLst/>
              <a:defRPr/>
            </a:pP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Communicate with the </a:t>
            </a:r>
            <a:r>
              <a:rPr kumimoji="0" lang="en-US" altLang="ko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chunkservers</a:t>
            </a: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 for Read/Write operations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+mn-cs"/>
            </a:endParaRPr>
          </a:p>
        </p:txBody>
      </p:sp>
      <p:pic>
        <p:nvPicPr>
          <p:cNvPr id="7" name="Google Shape;10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9592" y="2465394"/>
            <a:ext cx="6986551" cy="2710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172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449788"/>
            <a:ext cx="9144000" cy="2652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543662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  <a:cs typeface="+mn-cs"/>
              </a:rPr>
              <a:t>operation_read</a:t>
            </a:r>
            <a:endParaRPr kumimoji="0" lang="ko-KR" altLang="en-US" sz="28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-108520" y="553244"/>
            <a:ext cx="504056" cy="50405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761" y="5108088"/>
            <a:ext cx="1341488" cy="670744"/>
          </a:xfrm>
          <a:prstGeom prst="rect">
            <a:avLst/>
          </a:prstGeom>
        </p:spPr>
      </p:pic>
      <p:pic>
        <p:nvPicPr>
          <p:cNvPr id="7" name="Google Shape;10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520" y="1273324"/>
            <a:ext cx="8761729" cy="36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십이각형 1"/>
          <p:cNvSpPr/>
          <p:nvPr/>
        </p:nvSpPr>
        <p:spPr>
          <a:xfrm>
            <a:off x="1403648" y="1334353"/>
            <a:ext cx="360040" cy="360040"/>
          </a:xfrm>
          <a:prstGeom prst="dodec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1359243" y="1840525"/>
            <a:ext cx="2066190" cy="235410"/>
          </a:xfrm>
          <a:custGeom>
            <a:avLst/>
            <a:gdLst>
              <a:gd name="connsiteX0" fmla="*/ 0 w 2066190"/>
              <a:gd name="connsiteY0" fmla="*/ 99486 h 235410"/>
              <a:gd name="connsiteX1" fmla="*/ 753762 w 2066190"/>
              <a:gd name="connsiteY1" fmla="*/ 136556 h 235410"/>
              <a:gd name="connsiteX2" fmla="*/ 790833 w 2066190"/>
              <a:gd name="connsiteY2" fmla="*/ 124199 h 235410"/>
              <a:gd name="connsiteX3" fmla="*/ 1680519 w 2066190"/>
              <a:gd name="connsiteY3" fmla="*/ 111843 h 235410"/>
              <a:gd name="connsiteX4" fmla="*/ 1767016 w 2066190"/>
              <a:gd name="connsiteY4" fmla="*/ 99486 h 235410"/>
              <a:gd name="connsiteX5" fmla="*/ 2026508 w 2066190"/>
              <a:gd name="connsiteY5" fmla="*/ 74772 h 235410"/>
              <a:gd name="connsiteX6" fmla="*/ 1940011 w 2066190"/>
              <a:gd name="connsiteY6" fmla="*/ 25345 h 235410"/>
              <a:gd name="connsiteX7" fmla="*/ 1902941 w 2066190"/>
              <a:gd name="connsiteY7" fmla="*/ 632 h 235410"/>
              <a:gd name="connsiteX8" fmla="*/ 1989438 w 2066190"/>
              <a:gd name="connsiteY8" fmla="*/ 25345 h 235410"/>
              <a:gd name="connsiteX9" fmla="*/ 2063579 w 2066190"/>
              <a:gd name="connsiteY9" fmla="*/ 74772 h 235410"/>
              <a:gd name="connsiteX10" fmla="*/ 2038865 w 2066190"/>
              <a:gd name="connsiteY10" fmla="*/ 111843 h 235410"/>
              <a:gd name="connsiteX11" fmla="*/ 1952368 w 2066190"/>
              <a:gd name="connsiteY11" fmla="*/ 148913 h 235410"/>
              <a:gd name="connsiteX12" fmla="*/ 1878227 w 2066190"/>
              <a:gd name="connsiteY12" fmla="*/ 198340 h 235410"/>
              <a:gd name="connsiteX13" fmla="*/ 1828800 w 2066190"/>
              <a:gd name="connsiteY13" fmla="*/ 223053 h 235410"/>
              <a:gd name="connsiteX14" fmla="*/ 1816443 w 2066190"/>
              <a:gd name="connsiteY14" fmla="*/ 235410 h 235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66190" h="235410">
                <a:moveTo>
                  <a:pt x="0" y="99486"/>
                </a:moveTo>
                <a:lnTo>
                  <a:pt x="753762" y="136556"/>
                </a:lnTo>
                <a:cubicBezTo>
                  <a:pt x="766781" y="136963"/>
                  <a:pt x="777812" y="124546"/>
                  <a:pt x="790833" y="124199"/>
                </a:cubicBezTo>
                <a:cubicBezTo>
                  <a:pt x="1087318" y="116293"/>
                  <a:pt x="1383957" y="115962"/>
                  <a:pt x="1680519" y="111843"/>
                </a:cubicBezTo>
                <a:cubicBezTo>
                  <a:pt x="1709351" y="107724"/>
                  <a:pt x="1737984" y="101809"/>
                  <a:pt x="1767016" y="99486"/>
                </a:cubicBezTo>
                <a:cubicBezTo>
                  <a:pt x="2025160" y="78834"/>
                  <a:pt x="1915009" y="111939"/>
                  <a:pt x="2026508" y="74772"/>
                </a:cubicBezTo>
                <a:cubicBezTo>
                  <a:pt x="1906993" y="-14864"/>
                  <a:pt x="2034356" y="72517"/>
                  <a:pt x="1940011" y="25345"/>
                </a:cubicBezTo>
                <a:cubicBezTo>
                  <a:pt x="1926728" y="18704"/>
                  <a:pt x="1888852" y="-4064"/>
                  <a:pt x="1902941" y="632"/>
                </a:cubicBezTo>
                <a:cubicBezTo>
                  <a:pt x="1956122" y="18360"/>
                  <a:pt x="1927375" y="9830"/>
                  <a:pt x="1989438" y="25345"/>
                </a:cubicBezTo>
                <a:cubicBezTo>
                  <a:pt x="2014152" y="41821"/>
                  <a:pt x="2080055" y="50058"/>
                  <a:pt x="2063579" y="74772"/>
                </a:cubicBezTo>
                <a:cubicBezTo>
                  <a:pt x="2055341" y="87129"/>
                  <a:pt x="2050274" y="102335"/>
                  <a:pt x="2038865" y="111843"/>
                </a:cubicBezTo>
                <a:cubicBezTo>
                  <a:pt x="1989374" y="153085"/>
                  <a:pt x="1998720" y="123162"/>
                  <a:pt x="1952368" y="148913"/>
                </a:cubicBezTo>
                <a:cubicBezTo>
                  <a:pt x="1926404" y="163338"/>
                  <a:pt x="1904793" y="185057"/>
                  <a:pt x="1878227" y="198340"/>
                </a:cubicBezTo>
                <a:cubicBezTo>
                  <a:pt x="1861751" y="206578"/>
                  <a:pt x="1844595" y="213576"/>
                  <a:pt x="1828800" y="223053"/>
                </a:cubicBezTo>
                <a:cubicBezTo>
                  <a:pt x="1823805" y="226050"/>
                  <a:pt x="1820562" y="231291"/>
                  <a:pt x="1816443" y="235410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십이각형 8"/>
          <p:cNvSpPr/>
          <p:nvPr/>
        </p:nvSpPr>
        <p:spPr>
          <a:xfrm>
            <a:off x="1280080" y="2237615"/>
            <a:ext cx="360040" cy="36004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1359243" y="2014151"/>
            <a:ext cx="2026508" cy="211789"/>
          </a:xfrm>
          <a:custGeom>
            <a:avLst/>
            <a:gdLst>
              <a:gd name="connsiteX0" fmla="*/ 2026508 w 2026508"/>
              <a:gd name="connsiteY0" fmla="*/ 98854 h 211789"/>
              <a:gd name="connsiteX1" fmla="*/ 271849 w 2026508"/>
              <a:gd name="connsiteY1" fmla="*/ 74141 h 211789"/>
              <a:gd name="connsiteX2" fmla="*/ 111211 w 2026508"/>
              <a:gd name="connsiteY2" fmla="*/ 86498 h 211789"/>
              <a:gd name="connsiteX3" fmla="*/ 185352 w 2026508"/>
              <a:gd name="connsiteY3" fmla="*/ 61784 h 211789"/>
              <a:gd name="connsiteX4" fmla="*/ 222422 w 2026508"/>
              <a:gd name="connsiteY4" fmla="*/ 49427 h 211789"/>
              <a:gd name="connsiteX5" fmla="*/ 308919 w 2026508"/>
              <a:gd name="connsiteY5" fmla="*/ 24714 h 211789"/>
              <a:gd name="connsiteX6" fmla="*/ 271849 w 2026508"/>
              <a:gd name="connsiteY6" fmla="*/ 0 h 211789"/>
              <a:gd name="connsiteX7" fmla="*/ 148281 w 2026508"/>
              <a:gd name="connsiteY7" fmla="*/ 24714 h 211789"/>
              <a:gd name="connsiteX8" fmla="*/ 86498 w 2026508"/>
              <a:gd name="connsiteY8" fmla="*/ 37071 h 211789"/>
              <a:gd name="connsiteX9" fmla="*/ 0 w 2026508"/>
              <a:gd name="connsiteY9" fmla="*/ 61784 h 211789"/>
              <a:gd name="connsiteX10" fmla="*/ 12357 w 2026508"/>
              <a:gd name="connsiteY10" fmla="*/ 98854 h 211789"/>
              <a:gd name="connsiteX11" fmla="*/ 111211 w 2026508"/>
              <a:gd name="connsiteY11" fmla="*/ 148281 h 211789"/>
              <a:gd name="connsiteX12" fmla="*/ 148281 w 2026508"/>
              <a:gd name="connsiteY12" fmla="*/ 185352 h 211789"/>
              <a:gd name="connsiteX13" fmla="*/ 185352 w 2026508"/>
              <a:gd name="connsiteY13" fmla="*/ 210065 h 211789"/>
              <a:gd name="connsiteX14" fmla="*/ 111211 w 2026508"/>
              <a:gd name="connsiteY14" fmla="*/ 160638 h 211789"/>
              <a:gd name="connsiteX15" fmla="*/ 74141 w 2026508"/>
              <a:gd name="connsiteY15" fmla="*/ 135925 h 211789"/>
              <a:gd name="connsiteX16" fmla="*/ 37071 w 2026508"/>
              <a:gd name="connsiteY16" fmla="*/ 86498 h 21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26508" h="211789">
                <a:moveTo>
                  <a:pt x="2026508" y="98854"/>
                </a:moveTo>
                <a:cubicBezTo>
                  <a:pt x="1154889" y="24144"/>
                  <a:pt x="1738706" y="60432"/>
                  <a:pt x="271849" y="74141"/>
                </a:cubicBezTo>
                <a:cubicBezTo>
                  <a:pt x="218303" y="78260"/>
                  <a:pt x="164375" y="94093"/>
                  <a:pt x="111211" y="86498"/>
                </a:cubicBezTo>
                <a:cubicBezTo>
                  <a:pt x="85422" y="82814"/>
                  <a:pt x="160638" y="70022"/>
                  <a:pt x="185352" y="61784"/>
                </a:cubicBezTo>
                <a:cubicBezTo>
                  <a:pt x="197709" y="57665"/>
                  <a:pt x="209786" y="52586"/>
                  <a:pt x="222422" y="49427"/>
                </a:cubicBezTo>
                <a:cubicBezTo>
                  <a:pt x="284485" y="33912"/>
                  <a:pt x="255738" y="42442"/>
                  <a:pt x="308919" y="24714"/>
                </a:cubicBezTo>
                <a:cubicBezTo>
                  <a:pt x="296562" y="16476"/>
                  <a:pt x="286700" y="0"/>
                  <a:pt x="271849" y="0"/>
                </a:cubicBezTo>
                <a:cubicBezTo>
                  <a:pt x="229844" y="0"/>
                  <a:pt x="189470" y="16476"/>
                  <a:pt x="148281" y="24714"/>
                </a:cubicBezTo>
                <a:cubicBezTo>
                  <a:pt x="127687" y="28833"/>
                  <a:pt x="106423" y="30430"/>
                  <a:pt x="86498" y="37071"/>
                </a:cubicBezTo>
                <a:cubicBezTo>
                  <a:pt x="33316" y="54797"/>
                  <a:pt x="62063" y="46268"/>
                  <a:pt x="0" y="61784"/>
                </a:cubicBezTo>
                <a:cubicBezTo>
                  <a:pt x="4119" y="74141"/>
                  <a:pt x="2076" y="90857"/>
                  <a:pt x="12357" y="98854"/>
                </a:cubicBezTo>
                <a:cubicBezTo>
                  <a:pt x="41437" y="121472"/>
                  <a:pt x="111211" y="148281"/>
                  <a:pt x="111211" y="148281"/>
                </a:cubicBezTo>
                <a:cubicBezTo>
                  <a:pt x="123568" y="160638"/>
                  <a:pt x="134856" y="174165"/>
                  <a:pt x="148281" y="185352"/>
                </a:cubicBezTo>
                <a:cubicBezTo>
                  <a:pt x="159690" y="194859"/>
                  <a:pt x="197709" y="218303"/>
                  <a:pt x="185352" y="210065"/>
                </a:cubicBezTo>
                <a:lnTo>
                  <a:pt x="111211" y="160638"/>
                </a:lnTo>
                <a:lnTo>
                  <a:pt x="74141" y="135925"/>
                </a:lnTo>
                <a:cubicBezTo>
                  <a:pt x="46196" y="94008"/>
                  <a:pt x="59928" y="109355"/>
                  <a:pt x="37071" y="86498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145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449788"/>
            <a:ext cx="9144000" cy="2652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543662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  <a:cs typeface="+mn-cs"/>
              </a:rPr>
              <a:t>operation_read</a:t>
            </a:r>
            <a:endParaRPr kumimoji="0" lang="ko-KR" altLang="en-US" sz="28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-108520" y="553244"/>
            <a:ext cx="504056" cy="50405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761" y="5108088"/>
            <a:ext cx="1341488" cy="670744"/>
          </a:xfrm>
          <a:prstGeom prst="rect">
            <a:avLst/>
          </a:prstGeom>
        </p:spPr>
      </p:pic>
      <p:pic>
        <p:nvPicPr>
          <p:cNvPr id="7" name="Google Shape;10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520" y="1273324"/>
            <a:ext cx="8761729" cy="36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순서도: 자기 디스크 2"/>
          <p:cNvSpPr/>
          <p:nvPr/>
        </p:nvSpPr>
        <p:spPr>
          <a:xfrm>
            <a:off x="1115616" y="2137420"/>
            <a:ext cx="504056" cy="28803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990867" y="2224216"/>
            <a:ext cx="2580667" cy="1681147"/>
          </a:xfrm>
          <a:custGeom>
            <a:avLst/>
            <a:gdLst>
              <a:gd name="connsiteX0" fmla="*/ 22387 w 2580667"/>
              <a:gd name="connsiteY0" fmla="*/ 0 h 1681147"/>
              <a:gd name="connsiteX1" fmla="*/ 10030 w 2580667"/>
              <a:gd name="connsiteY1" fmla="*/ 914400 h 1681147"/>
              <a:gd name="connsiteX2" fmla="*/ 47101 w 2580667"/>
              <a:gd name="connsiteY2" fmla="*/ 1322173 h 1681147"/>
              <a:gd name="connsiteX3" fmla="*/ 84171 w 2580667"/>
              <a:gd name="connsiteY3" fmla="*/ 1445741 h 1681147"/>
              <a:gd name="connsiteX4" fmla="*/ 121241 w 2580667"/>
              <a:gd name="connsiteY4" fmla="*/ 1519881 h 1681147"/>
              <a:gd name="connsiteX5" fmla="*/ 244809 w 2580667"/>
              <a:gd name="connsiteY5" fmla="*/ 1544595 h 1681147"/>
              <a:gd name="connsiteX6" fmla="*/ 1097425 w 2580667"/>
              <a:gd name="connsiteY6" fmla="*/ 1532238 h 1681147"/>
              <a:gd name="connsiteX7" fmla="*/ 1319847 w 2580667"/>
              <a:gd name="connsiteY7" fmla="*/ 1519881 h 1681147"/>
              <a:gd name="connsiteX8" fmla="*/ 1665836 w 2580667"/>
              <a:gd name="connsiteY8" fmla="*/ 1507525 h 1681147"/>
              <a:gd name="connsiteX9" fmla="*/ 1875901 w 2580667"/>
              <a:gd name="connsiteY9" fmla="*/ 1495168 h 1681147"/>
              <a:gd name="connsiteX10" fmla="*/ 2431955 w 2580667"/>
              <a:gd name="connsiteY10" fmla="*/ 1482811 h 1681147"/>
              <a:gd name="connsiteX11" fmla="*/ 2370171 w 2580667"/>
              <a:gd name="connsiteY11" fmla="*/ 1408670 h 1681147"/>
              <a:gd name="connsiteX12" fmla="*/ 2296030 w 2580667"/>
              <a:gd name="connsiteY12" fmla="*/ 1334530 h 1681147"/>
              <a:gd name="connsiteX13" fmla="*/ 2271317 w 2580667"/>
              <a:gd name="connsiteY13" fmla="*/ 1297460 h 1681147"/>
              <a:gd name="connsiteX14" fmla="*/ 2333101 w 2580667"/>
              <a:gd name="connsiteY14" fmla="*/ 1334530 h 1681147"/>
              <a:gd name="connsiteX15" fmla="*/ 2382528 w 2580667"/>
              <a:gd name="connsiteY15" fmla="*/ 1359243 h 1681147"/>
              <a:gd name="connsiteX16" fmla="*/ 2419598 w 2580667"/>
              <a:gd name="connsiteY16" fmla="*/ 1383957 h 1681147"/>
              <a:gd name="connsiteX17" fmla="*/ 2469025 w 2580667"/>
              <a:gd name="connsiteY17" fmla="*/ 1396314 h 1681147"/>
              <a:gd name="connsiteX18" fmla="*/ 2530809 w 2580667"/>
              <a:gd name="connsiteY18" fmla="*/ 1445741 h 1681147"/>
              <a:gd name="connsiteX19" fmla="*/ 2580236 w 2580667"/>
              <a:gd name="connsiteY19" fmla="*/ 1458098 h 1681147"/>
              <a:gd name="connsiteX20" fmla="*/ 2543165 w 2580667"/>
              <a:gd name="connsiteY20" fmla="*/ 1495168 h 1681147"/>
              <a:gd name="connsiteX21" fmla="*/ 2493738 w 2580667"/>
              <a:gd name="connsiteY21" fmla="*/ 1532238 h 1681147"/>
              <a:gd name="connsiteX22" fmla="*/ 2456668 w 2580667"/>
              <a:gd name="connsiteY22" fmla="*/ 1544595 h 1681147"/>
              <a:gd name="connsiteX23" fmla="*/ 2419598 w 2580667"/>
              <a:gd name="connsiteY23" fmla="*/ 1569308 h 1681147"/>
              <a:gd name="connsiteX24" fmla="*/ 2333101 w 2580667"/>
              <a:gd name="connsiteY24" fmla="*/ 1594022 h 1681147"/>
              <a:gd name="connsiteX25" fmla="*/ 2296030 w 2580667"/>
              <a:gd name="connsiteY25" fmla="*/ 1618735 h 1681147"/>
              <a:gd name="connsiteX26" fmla="*/ 2172463 w 2580667"/>
              <a:gd name="connsiteY26" fmla="*/ 1655806 h 1681147"/>
              <a:gd name="connsiteX27" fmla="*/ 2098322 w 2580667"/>
              <a:gd name="connsiteY27" fmla="*/ 1680519 h 1681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580667" h="1681147">
                <a:moveTo>
                  <a:pt x="22387" y="0"/>
                </a:moveTo>
                <a:cubicBezTo>
                  <a:pt x="18268" y="304800"/>
                  <a:pt x="10030" y="609572"/>
                  <a:pt x="10030" y="914400"/>
                </a:cubicBezTo>
                <a:cubicBezTo>
                  <a:pt x="10030" y="1265172"/>
                  <a:pt x="-29062" y="1169849"/>
                  <a:pt x="47101" y="1322173"/>
                </a:cubicBezTo>
                <a:cubicBezTo>
                  <a:pt x="66005" y="1416701"/>
                  <a:pt x="49335" y="1352847"/>
                  <a:pt x="84171" y="1445741"/>
                </a:cubicBezTo>
                <a:cubicBezTo>
                  <a:pt x="92394" y="1467669"/>
                  <a:pt x="99371" y="1505301"/>
                  <a:pt x="121241" y="1519881"/>
                </a:cubicBezTo>
                <a:cubicBezTo>
                  <a:pt x="133530" y="1528074"/>
                  <a:pt x="244565" y="1544554"/>
                  <a:pt x="244809" y="1544595"/>
                </a:cubicBezTo>
                <a:lnTo>
                  <a:pt x="1097425" y="1532238"/>
                </a:lnTo>
                <a:cubicBezTo>
                  <a:pt x="1171660" y="1530531"/>
                  <a:pt x="1245662" y="1523106"/>
                  <a:pt x="1319847" y="1519881"/>
                </a:cubicBezTo>
                <a:lnTo>
                  <a:pt x="1665836" y="1507525"/>
                </a:lnTo>
                <a:cubicBezTo>
                  <a:pt x="1735910" y="1504411"/>
                  <a:pt x="1805795" y="1497430"/>
                  <a:pt x="1875901" y="1495168"/>
                </a:cubicBezTo>
                <a:cubicBezTo>
                  <a:pt x="2061202" y="1489190"/>
                  <a:pt x="2246604" y="1486930"/>
                  <a:pt x="2431955" y="1482811"/>
                </a:cubicBezTo>
                <a:cubicBezTo>
                  <a:pt x="2370595" y="1390773"/>
                  <a:pt x="2449457" y="1503813"/>
                  <a:pt x="2370171" y="1408670"/>
                </a:cubicBezTo>
                <a:cubicBezTo>
                  <a:pt x="2309945" y="1336399"/>
                  <a:pt x="2390742" y="1405563"/>
                  <a:pt x="2296030" y="1334530"/>
                </a:cubicBezTo>
                <a:lnTo>
                  <a:pt x="2271317" y="1297460"/>
                </a:lnTo>
                <a:cubicBezTo>
                  <a:pt x="2291912" y="1309817"/>
                  <a:pt x="2312106" y="1322866"/>
                  <a:pt x="2333101" y="1334530"/>
                </a:cubicBezTo>
                <a:cubicBezTo>
                  <a:pt x="2349203" y="1343476"/>
                  <a:pt x="2366535" y="1350104"/>
                  <a:pt x="2382528" y="1359243"/>
                </a:cubicBezTo>
                <a:cubicBezTo>
                  <a:pt x="2395422" y="1366611"/>
                  <a:pt x="2405948" y="1378107"/>
                  <a:pt x="2419598" y="1383957"/>
                </a:cubicBezTo>
                <a:cubicBezTo>
                  <a:pt x="2435208" y="1390647"/>
                  <a:pt x="2452549" y="1392195"/>
                  <a:pt x="2469025" y="1396314"/>
                </a:cubicBezTo>
                <a:cubicBezTo>
                  <a:pt x="2489620" y="1412790"/>
                  <a:pt x="2507754" y="1432933"/>
                  <a:pt x="2530809" y="1445741"/>
                </a:cubicBezTo>
                <a:cubicBezTo>
                  <a:pt x="2545655" y="1453989"/>
                  <a:pt x="2576117" y="1441622"/>
                  <a:pt x="2580236" y="1458098"/>
                </a:cubicBezTo>
                <a:cubicBezTo>
                  <a:pt x="2584474" y="1475051"/>
                  <a:pt x="2556433" y="1483795"/>
                  <a:pt x="2543165" y="1495168"/>
                </a:cubicBezTo>
                <a:cubicBezTo>
                  <a:pt x="2527528" y="1508571"/>
                  <a:pt x="2511619" y="1522020"/>
                  <a:pt x="2493738" y="1532238"/>
                </a:cubicBezTo>
                <a:cubicBezTo>
                  <a:pt x="2482429" y="1538700"/>
                  <a:pt x="2468318" y="1538770"/>
                  <a:pt x="2456668" y="1544595"/>
                </a:cubicBezTo>
                <a:cubicBezTo>
                  <a:pt x="2443385" y="1551236"/>
                  <a:pt x="2433248" y="1563458"/>
                  <a:pt x="2419598" y="1569308"/>
                </a:cubicBezTo>
                <a:cubicBezTo>
                  <a:pt x="2364162" y="1593066"/>
                  <a:pt x="2381200" y="1569973"/>
                  <a:pt x="2333101" y="1594022"/>
                </a:cubicBezTo>
                <a:cubicBezTo>
                  <a:pt x="2319818" y="1600664"/>
                  <a:pt x="2309601" y="1612703"/>
                  <a:pt x="2296030" y="1618735"/>
                </a:cubicBezTo>
                <a:cubicBezTo>
                  <a:pt x="2257348" y="1635927"/>
                  <a:pt x="2213543" y="1645536"/>
                  <a:pt x="2172463" y="1655806"/>
                </a:cubicBezTo>
                <a:cubicBezTo>
                  <a:pt x="2125111" y="1687373"/>
                  <a:pt x="2150243" y="1680519"/>
                  <a:pt x="2098322" y="1680519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십이각형 13"/>
          <p:cNvSpPr/>
          <p:nvPr/>
        </p:nvSpPr>
        <p:spPr>
          <a:xfrm>
            <a:off x="1115616" y="3196324"/>
            <a:ext cx="360040" cy="36004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308504" y="2502459"/>
            <a:ext cx="3019155" cy="1853584"/>
          </a:xfrm>
          <a:custGeom>
            <a:avLst/>
            <a:gdLst>
              <a:gd name="connsiteX0" fmla="*/ 3019155 w 3019155"/>
              <a:gd name="connsiteY0" fmla="*/ 1742373 h 1853584"/>
              <a:gd name="connsiteX1" fmla="*/ 2265393 w 3019155"/>
              <a:gd name="connsiteY1" fmla="*/ 1730017 h 1853584"/>
              <a:gd name="connsiteX2" fmla="*/ 1388063 w 3019155"/>
              <a:gd name="connsiteY2" fmla="*/ 1742373 h 1853584"/>
              <a:gd name="connsiteX3" fmla="*/ 906149 w 3019155"/>
              <a:gd name="connsiteY3" fmla="*/ 1705303 h 1853584"/>
              <a:gd name="connsiteX4" fmla="*/ 930863 w 3019155"/>
              <a:gd name="connsiteY4" fmla="*/ 1668233 h 1853584"/>
              <a:gd name="connsiteX5" fmla="*/ 967933 w 3019155"/>
              <a:gd name="connsiteY5" fmla="*/ 1655876 h 1853584"/>
              <a:gd name="connsiteX6" fmla="*/ 1042074 w 3019155"/>
              <a:gd name="connsiteY6" fmla="*/ 1618806 h 1853584"/>
              <a:gd name="connsiteX7" fmla="*/ 1449847 w 3019155"/>
              <a:gd name="connsiteY7" fmla="*/ 1631163 h 1853584"/>
              <a:gd name="connsiteX8" fmla="*/ 1561058 w 3019155"/>
              <a:gd name="connsiteY8" fmla="*/ 1655876 h 1853584"/>
              <a:gd name="connsiteX9" fmla="*/ 1783479 w 3019155"/>
              <a:gd name="connsiteY9" fmla="*/ 1668233 h 1853584"/>
              <a:gd name="connsiteX10" fmla="*/ 1882333 w 3019155"/>
              <a:gd name="connsiteY10" fmla="*/ 1730017 h 1853584"/>
              <a:gd name="connsiteX11" fmla="*/ 1857620 w 3019155"/>
              <a:gd name="connsiteY11" fmla="*/ 1779444 h 1853584"/>
              <a:gd name="connsiteX12" fmla="*/ 1783479 w 3019155"/>
              <a:gd name="connsiteY12" fmla="*/ 1816514 h 1853584"/>
              <a:gd name="connsiteX13" fmla="*/ 1672268 w 3019155"/>
              <a:gd name="connsiteY13" fmla="*/ 1841228 h 1853584"/>
              <a:gd name="connsiteX14" fmla="*/ 1536344 w 3019155"/>
              <a:gd name="connsiteY14" fmla="*/ 1853584 h 1853584"/>
              <a:gd name="connsiteX15" fmla="*/ 1128571 w 3019155"/>
              <a:gd name="connsiteY15" fmla="*/ 1841228 h 1853584"/>
              <a:gd name="connsiteX16" fmla="*/ 980290 w 3019155"/>
              <a:gd name="connsiteY16" fmla="*/ 1828871 h 1853584"/>
              <a:gd name="connsiteX17" fmla="*/ 906149 w 3019155"/>
              <a:gd name="connsiteY17" fmla="*/ 1804157 h 1853584"/>
              <a:gd name="connsiteX18" fmla="*/ 856722 w 3019155"/>
              <a:gd name="connsiteY18" fmla="*/ 1791801 h 1853584"/>
              <a:gd name="connsiteX19" fmla="*/ 770225 w 3019155"/>
              <a:gd name="connsiteY19" fmla="*/ 1779444 h 1853584"/>
              <a:gd name="connsiteX20" fmla="*/ 683728 w 3019155"/>
              <a:gd name="connsiteY20" fmla="*/ 1754730 h 1853584"/>
              <a:gd name="connsiteX21" fmla="*/ 560160 w 3019155"/>
              <a:gd name="connsiteY21" fmla="*/ 1717660 h 1853584"/>
              <a:gd name="connsiteX22" fmla="*/ 523090 w 3019155"/>
              <a:gd name="connsiteY22" fmla="*/ 1705303 h 1853584"/>
              <a:gd name="connsiteX23" fmla="*/ 399522 w 3019155"/>
              <a:gd name="connsiteY23" fmla="*/ 1655876 h 1853584"/>
              <a:gd name="connsiteX24" fmla="*/ 238885 w 3019155"/>
              <a:gd name="connsiteY24" fmla="*/ 1631163 h 1853584"/>
              <a:gd name="connsiteX25" fmla="*/ 226528 w 3019155"/>
              <a:gd name="connsiteY25" fmla="*/ 1334601 h 1853584"/>
              <a:gd name="connsiteX26" fmla="*/ 214171 w 3019155"/>
              <a:gd name="connsiteY26" fmla="*/ 1149249 h 1853584"/>
              <a:gd name="connsiteX27" fmla="*/ 201814 w 3019155"/>
              <a:gd name="connsiteY27" fmla="*/ 852687 h 1853584"/>
              <a:gd name="connsiteX28" fmla="*/ 177101 w 3019155"/>
              <a:gd name="connsiteY28" fmla="*/ 296633 h 1853584"/>
              <a:gd name="connsiteX29" fmla="*/ 164744 w 3019155"/>
              <a:gd name="connsiteY29" fmla="*/ 37141 h 1853584"/>
              <a:gd name="connsiteX30" fmla="*/ 102960 w 3019155"/>
              <a:gd name="connsiteY30" fmla="*/ 160709 h 1853584"/>
              <a:gd name="connsiteX31" fmla="*/ 28820 w 3019155"/>
              <a:gd name="connsiteY31" fmla="*/ 259563 h 1853584"/>
              <a:gd name="connsiteX32" fmla="*/ 4106 w 3019155"/>
              <a:gd name="connsiteY32" fmla="*/ 296633 h 1853584"/>
              <a:gd name="connsiteX33" fmla="*/ 16463 w 3019155"/>
              <a:gd name="connsiteY33" fmla="*/ 259563 h 1853584"/>
              <a:gd name="connsiteX34" fmla="*/ 28820 w 3019155"/>
              <a:gd name="connsiteY34" fmla="*/ 210136 h 1853584"/>
              <a:gd name="connsiteX35" fmla="*/ 90603 w 3019155"/>
              <a:gd name="connsiteY35" fmla="*/ 98925 h 1853584"/>
              <a:gd name="connsiteX36" fmla="*/ 140030 w 3019155"/>
              <a:gd name="connsiteY36" fmla="*/ 86568 h 1853584"/>
              <a:gd name="connsiteX37" fmla="*/ 226528 w 3019155"/>
              <a:gd name="connsiteY37" fmla="*/ 98925 h 1853584"/>
              <a:gd name="connsiteX38" fmla="*/ 288312 w 3019155"/>
              <a:gd name="connsiteY38" fmla="*/ 197779 h 1853584"/>
              <a:gd name="connsiteX39" fmla="*/ 325382 w 3019155"/>
              <a:gd name="connsiteY39" fmla="*/ 284276 h 1853584"/>
              <a:gd name="connsiteX40" fmla="*/ 374809 w 3019155"/>
              <a:gd name="connsiteY40" fmla="*/ 383130 h 1853584"/>
              <a:gd name="connsiteX41" fmla="*/ 337739 w 3019155"/>
              <a:gd name="connsiteY41" fmla="*/ 284276 h 1853584"/>
              <a:gd name="connsiteX42" fmla="*/ 275955 w 3019155"/>
              <a:gd name="connsiteY42" fmla="*/ 185422 h 1853584"/>
              <a:gd name="connsiteX43" fmla="*/ 238885 w 3019155"/>
              <a:gd name="connsiteY43" fmla="*/ 86568 h 1853584"/>
              <a:gd name="connsiteX44" fmla="*/ 226528 w 3019155"/>
              <a:gd name="connsiteY44" fmla="*/ 49498 h 1853584"/>
              <a:gd name="connsiteX45" fmla="*/ 189458 w 3019155"/>
              <a:gd name="connsiteY45" fmla="*/ 37141 h 1853584"/>
              <a:gd name="connsiteX46" fmla="*/ 152387 w 3019155"/>
              <a:gd name="connsiteY46" fmla="*/ 71 h 1853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3019155" h="1853584">
                <a:moveTo>
                  <a:pt x="3019155" y="1742373"/>
                </a:moveTo>
                <a:lnTo>
                  <a:pt x="2265393" y="1730017"/>
                </a:lnTo>
                <a:cubicBezTo>
                  <a:pt x="1972921" y="1730017"/>
                  <a:pt x="1680487" y="1747690"/>
                  <a:pt x="1388063" y="1742373"/>
                </a:cubicBezTo>
                <a:cubicBezTo>
                  <a:pt x="1226977" y="1739444"/>
                  <a:pt x="1066787" y="1717660"/>
                  <a:pt x="906149" y="1705303"/>
                </a:cubicBezTo>
                <a:cubicBezTo>
                  <a:pt x="914387" y="1692946"/>
                  <a:pt x="919266" y="1677510"/>
                  <a:pt x="930863" y="1668233"/>
                </a:cubicBezTo>
                <a:cubicBezTo>
                  <a:pt x="941034" y="1660096"/>
                  <a:pt x="956283" y="1661701"/>
                  <a:pt x="967933" y="1655876"/>
                </a:cubicBezTo>
                <a:cubicBezTo>
                  <a:pt x="1063746" y="1607969"/>
                  <a:pt x="948897" y="1649865"/>
                  <a:pt x="1042074" y="1618806"/>
                </a:cubicBezTo>
                <a:cubicBezTo>
                  <a:pt x="1177998" y="1622925"/>
                  <a:pt x="1314048" y="1624016"/>
                  <a:pt x="1449847" y="1631163"/>
                </a:cubicBezTo>
                <a:cubicBezTo>
                  <a:pt x="1585090" y="1638281"/>
                  <a:pt x="1445319" y="1645354"/>
                  <a:pt x="1561058" y="1655876"/>
                </a:cubicBezTo>
                <a:cubicBezTo>
                  <a:pt x="1635008" y="1662599"/>
                  <a:pt x="1709339" y="1664114"/>
                  <a:pt x="1783479" y="1668233"/>
                </a:cubicBezTo>
                <a:cubicBezTo>
                  <a:pt x="1871709" y="1697642"/>
                  <a:pt x="1843170" y="1671270"/>
                  <a:pt x="1882333" y="1730017"/>
                </a:cubicBezTo>
                <a:cubicBezTo>
                  <a:pt x="1874095" y="1746493"/>
                  <a:pt x="1869412" y="1765293"/>
                  <a:pt x="1857620" y="1779444"/>
                </a:cubicBezTo>
                <a:cubicBezTo>
                  <a:pt x="1840698" y="1799751"/>
                  <a:pt x="1807461" y="1809662"/>
                  <a:pt x="1783479" y="1816514"/>
                </a:cubicBezTo>
                <a:cubicBezTo>
                  <a:pt x="1758787" y="1823569"/>
                  <a:pt x="1694917" y="1838397"/>
                  <a:pt x="1672268" y="1841228"/>
                </a:cubicBezTo>
                <a:cubicBezTo>
                  <a:pt x="1627124" y="1846871"/>
                  <a:pt x="1581652" y="1849465"/>
                  <a:pt x="1536344" y="1853584"/>
                </a:cubicBezTo>
                <a:lnTo>
                  <a:pt x="1128571" y="1841228"/>
                </a:lnTo>
                <a:cubicBezTo>
                  <a:pt x="1079022" y="1839026"/>
                  <a:pt x="1029213" y="1837025"/>
                  <a:pt x="980290" y="1828871"/>
                </a:cubicBezTo>
                <a:cubicBezTo>
                  <a:pt x="954594" y="1824588"/>
                  <a:pt x="931422" y="1810475"/>
                  <a:pt x="906149" y="1804157"/>
                </a:cubicBezTo>
                <a:cubicBezTo>
                  <a:pt x="889673" y="1800038"/>
                  <a:pt x="873431" y="1794839"/>
                  <a:pt x="856722" y="1791801"/>
                </a:cubicBezTo>
                <a:cubicBezTo>
                  <a:pt x="828067" y="1786591"/>
                  <a:pt x="798880" y="1784654"/>
                  <a:pt x="770225" y="1779444"/>
                </a:cubicBezTo>
                <a:cubicBezTo>
                  <a:pt x="717109" y="1769786"/>
                  <a:pt x="730047" y="1767964"/>
                  <a:pt x="683728" y="1754730"/>
                </a:cubicBezTo>
                <a:cubicBezTo>
                  <a:pt x="552997" y="1717378"/>
                  <a:pt x="736360" y="1776393"/>
                  <a:pt x="560160" y="1717660"/>
                </a:cubicBezTo>
                <a:cubicBezTo>
                  <a:pt x="547803" y="1713541"/>
                  <a:pt x="534740" y="1711128"/>
                  <a:pt x="523090" y="1705303"/>
                </a:cubicBezTo>
                <a:cubicBezTo>
                  <a:pt x="486354" y="1686935"/>
                  <a:pt x="440238" y="1660966"/>
                  <a:pt x="399522" y="1655876"/>
                </a:cubicBezTo>
                <a:cubicBezTo>
                  <a:pt x="279828" y="1640914"/>
                  <a:pt x="333231" y="1650031"/>
                  <a:pt x="238885" y="1631163"/>
                </a:cubicBezTo>
                <a:cubicBezTo>
                  <a:pt x="163896" y="1518680"/>
                  <a:pt x="226528" y="1628522"/>
                  <a:pt x="226528" y="1334601"/>
                </a:cubicBezTo>
                <a:cubicBezTo>
                  <a:pt x="226528" y="1272680"/>
                  <a:pt x="217342" y="1211089"/>
                  <a:pt x="214171" y="1149249"/>
                </a:cubicBezTo>
                <a:cubicBezTo>
                  <a:pt x="209104" y="1050439"/>
                  <a:pt x="204857" y="951580"/>
                  <a:pt x="201814" y="852687"/>
                </a:cubicBezTo>
                <a:cubicBezTo>
                  <a:pt x="185235" y="313845"/>
                  <a:pt x="230812" y="511474"/>
                  <a:pt x="177101" y="296633"/>
                </a:cubicBezTo>
                <a:cubicBezTo>
                  <a:pt x="172982" y="210136"/>
                  <a:pt x="206211" y="113163"/>
                  <a:pt x="164744" y="37141"/>
                </a:cubicBezTo>
                <a:cubicBezTo>
                  <a:pt x="142692" y="-3287"/>
                  <a:pt x="126653" y="121221"/>
                  <a:pt x="102960" y="160709"/>
                </a:cubicBezTo>
                <a:cubicBezTo>
                  <a:pt x="25065" y="290533"/>
                  <a:pt x="106035" y="166904"/>
                  <a:pt x="28820" y="259563"/>
                </a:cubicBezTo>
                <a:cubicBezTo>
                  <a:pt x="19313" y="270972"/>
                  <a:pt x="18957" y="296633"/>
                  <a:pt x="4106" y="296633"/>
                </a:cubicBezTo>
                <a:cubicBezTo>
                  <a:pt x="-8919" y="296633"/>
                  <a:pt x="12885" y="272087"/>
                  <a:pt x="16463" y="259563"/>
                </a:cubicBezTo>
                <a:cubicBezTo>
                  <a:pt x="21129" y="243234"/>
                  <a:pt x="24155" y="226465"/>
                  <a:pt x="28820" y="210136"/>
                </a:cubicBezTo>
                <a:cubicBezTo>
                  <a:pt x="37668" y="179167"/>
                  <a:pt x="63366" y="105734"/>
                  <a:pt x="90603" y="98925"/>
                </a:cubicBezTo>
                <a:lnTo>
                  <a:pt x="140030" y="86568"/>
                </a:lnTo>
                <a:cubicBezTo>
                  <a:pt x="168863" y="90687"/>
                  <a:pt x="200477" y="85900"/>
                  <a:pt x="226528" y="98925"/>
                </a:cubicBezTo>
                <a:cubicBezTo>
                  <a:pt x="247915" y="109618"/>
                  <a:pt x="278301" y="177757"/>
                  <a:pt x="288312" y="197779"/>
                </a:cubicBezTo>
                <a:cubicBezTo>
                  <a:pt x="310275" y="285635"/>
                  <a:pt x="285996" y="212070"/>
                  <a:pt x="325382" y="284276"/>
                </a:cubicBezTo>
                <a:cubicBezTo>
                  <a:pt x="343023" y="316618"/>
                  <a:pt x="387745" y="417625"/>
                  <a:pt x="374809" y="383130"/>
                </a:cubicBezTo>
                <a:cubicBezTo>
                  <a:pt x="362452" y="350179"/>
                  <a:pt x="353477" y="315753"/>
                  <a:pt x="337739" y="284276"/>
                </a:cubicBezTo>
                <a:cubicBezTo>
                  <a:pt x="320361" y="249521"/>
                  <a:pt x="275955" y="185422"/>
                  <a:pt x="275955" y="185422"/>
                </a:cubicBezTo>
                <a:cubicBezTo>
                  <a:pt x="252115" y="66222"/>
                  <a:pt x="281308" y="171415"/>
                  <a:pt x="238885" y="86568"/>
                </a:cubicBezTo>
                <a:cubicBezTo>
                  <a:pt x="233060" y="74918"/>
                  <a:pt x="235738" y="58708"/>
                  <a:pt x="226528" y="49498"/>
                </a:cubicBezTo>
                <a:cubicBezTo>
                  <a:pt x="217318" y="40288"/>
                  <a:pt x="201815" y="41260"/>
                  <a:pt x="189458" y="37141"/>
                </a:cubicBezTo>
                <a:cubicBezTo>
                  <a:pt x="162459" y="-3356"/>
                  <a:pt x="179595" y="71"/>
                  <a:pt x="152387" y="71"/>
                </a:cubicBez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십이각형 14"/>
          <p:cNvSpPr/>
          <p:nvPr/>
        </p:nvSpPr>
        <p:spPr>
          <a:xfrm>
            <a:off x="810847" y="4212027"/>
            <a:ext cx="360040" cy="360040"/>
          </a:xfrm>
          <a:prstGeom prst="dodec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416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30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449788"/>
            <a:ext cx="9144000" cy="2652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543662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  <a:cs typeface="+mn-cs"/>
              </a:rPr>
              <a:t>large chunk size</a:t>
            </a:r>
            <a:endParaRPr kumimoji="0" lang="ko-KR" altLang="en-US" sz="28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-108520" y="553244"/>
            <a:ext cx="504056" cy="50405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761" y="5108088"/>
            <a:ext cx="1341488" cy="67074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899592" y="1148030"/>
            <a:ext cx="7920880" cy="3406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64MB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advantages :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+mn-cs"/>
            </a:endParaRPr>
          </a:p>
          <a:p>
            <a:pPr marL="4572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Pts val="1800"/>
              <a:buFontTx/>
              <a:buChar char="-"/>
              <a:tabLst/>
              <a:defRPr/>
            </a:pP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Reduces the </a:t>
            </a: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number of times the client communicates with the master.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+mn-cs"/>
            </a:endParaRPr>
          </a:p>
          <a:p>
            <a:pPr marL="457200" marR="0" lvl="0" indent="-3175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400"/>
              <a:buFontTx/>
              <a:buChar char="-"/>
              <a:tabLst/>
              <a:defRPr/>
            </a:pP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Reduce the size of the </a:t>
            </a: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metadata</a:t>
            </a: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. (can keep in memory)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+mn-cs"/>
            </a:endParaRPr>
          </a:p>
          <a:p>
            <a:pPr marL="457200" marR="0" lvl="0" indent="-3175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400"/>
              <a:buFontTx/>
              <a:buChar char="-"/>
              <a:tabLst/>
              <a:defRPr/>
            </a:pP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Reduces </a:t>
            </a: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network overhead </a:t>
            </a: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by keeping persistent TCP connections to the </a:t>
            </a:r>
            <a:r>
              <a:rPr kumimoji="0" lang="en-US" altLang="ko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chunkserver</a:t>
            </a: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 over an extended period of time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Disadvantages: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+mn-cs"/>
            </a:endParaRPr>
          </a:p>
          <a:p>
            <a:pPr marL="4572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Pts val="1800"/>
              <a:buFontTx/>
              <a:buChar char="-"/>
              <a:tabLst/>
              <a:defRPr/>
            </a:pP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a small file</a:t>
            </a: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 consists of a small number of chunks. if many clients are </a:t>
            </a:r>
            <a:r>
              <a:rPr kumimoji="0" lang="en-US" altLang="ko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/>
            </a:r>
            <a:br>
              <a:rPr kumimoji="0" lang="en-US" altLang="ko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</a:br>
            <a:r>
              <a:rPr kumimoji="0" lang="en-US" altLang="ko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accessing </a:t>
            </a: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the same file, those chunks may become </a:t>
            </a: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hot spots</a:t>
            </a: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.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803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30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449788"/>
            <a:ext cx="9144000" cy="2652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543662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  <a:cs typeface="+mn-cs"/>
              </a:rPr>
              <a:t>metadata</a:t>
            </a:r>
            <a:endParaRPr kumimoji="0" lang="ko-KR" altLang="en-US" sz="28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-108520" y="553244"/>
            <a:ext cx="504056" cy="50405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761" y="5108088"/>
            <a:ext cx="1341488" cy="6707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83568" y="1057300"/>
            <a:ext cx="7920880" cy="4165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3 types of </a:t>
            </a:r>
            <a:r>
              <a:rPr kumimoji="0" lang="en-US" altLang="ko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metadata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+mn-cs"/>
            </a:endParaRPr>
          </a:p>
          <a:p>
            <a:pPr marL="4572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Pts val="1800"/>
              <a:buFontTx/>
              <a:buAutoNum type="arabicPeriod"/>
              <a:tabLst/>
              <a:defRPr/>
            </a:pP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file and chunk namespace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+mn-cs"/>
            </a:endParaRPr>
          </a:p>
          <a:p>
            <a:pPr marL="447675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Tx/>
              <a:buAutoNum type="arabicPeriod"/>
              <a:tabLst/>
              <a:defRPr/>
            </a:pP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mapping from files to chunks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+mn-cs"/>
            </a:endParaRPr>
          </a:p>
          <a:p>
            <a:pPr marL="447675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Tx/>
              <a:buAutoNum type="arabicPeriod"/>
              <a:tabLst/>
              <a:defRPr/>
            </a:pP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locations of each </a:t>
            </a:r>
            <a:r>
              <a:rPr kumimoji="0" lang="en-US" altLang="ko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chunks’replicas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1,2,3 -&gt; memory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12-&gt; operation log in master disk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3-&gt; do not store persistently. instead, ask each </a:t>
            </a:r>
            <a:r>
              <a:rPr kumimoji="0" lang="en-US" altLang="ko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chunkserver</a:t>
            </a: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 about each </a:t>
            </a:r>
            <a:r>
              <a:rPr kumimoji="0" lang="en-US" altLang="ko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/>
            </a:r>
            <a:br>
              <a:rPr kumimoji="0" lang="en-US" altLang="ko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</a:br>
            <a:r>
              <a:rPr kumimoji="0" lang="en-US" altLang="ko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chunks </a:t>
            </a: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at master startup and whenever </a:t>
            </a:r>
            <a:r>
              <a:rPr kumimoji="0" lang="en-US" altLang="ko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chunkserver</a:t>
            </a: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 joins the cluster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Log -&gt; </a:t>
            </a: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the logical time line that </a:t>
            </a: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defines the order of concurrent </a:t>
            </a:r>
            <a:r>
              <a:rPr kumimoji="0" lang="en-US" altLang="ko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operations </a:t>
            </a:r>
            <a:r>
              <a:rPr kumimoji="0" lang="en-US" altLang="ko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kept </a:t>
            </a: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on GFS master’s local disk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highlight>
                <a:srgbClr val="FFFFFF"/>
              </a:highlight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master </a:t>
            </a: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checkpoint its state </a:t>
            </a: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whenever the log grows beyond a certain size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163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30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992" y="35918"/>
            <a:ext cx="4096867" cy="167654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5449788"/>
            <a:ext cx="9144000" cy="2652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543662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  <a:cs typeface="+mn-cs"/>
              </a:rPr>
              <a:t>consistency m</a:t>
            </a:r>
            <a:r>
              <a:rPr kumimoji="0" lang="en-US" altLang="ko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  <a:cs typeface="+mn-cs"/>
              </a:rPr>
              <a:t>o</a:t>
            </a:r>
            <a:r>
              <a:rPr kumimoji="0" lang="ko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  <a:cs typeface="+mn-cs"/>
              </a:rPr>
              <a:t>del</a:t>
            </a:r>
            <a:endParaRPr kumimoji="0" lang="ko-KR" altLang="en-US" sz="28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-108520" y="553244"/>
            <a:ext cx="504056" cy="50405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761" y="5108088"/>
            <a:ext cx="1341488" cy="6707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95537" y="1057300"/>
            <a:ext cx="861771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1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changes </a:t>
            </a: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to namespace are </a:t>
            </a: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atomic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+mn-cs"/>
            </a:endParaRPr>
          </a:p>
          <a:p>
            <a:pPr marL="0" marR="0" lvl="0" indent="736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100"/>
              <a:buFontTx/>
              <a:buNone/>
              <a:tabLst/>
              <a:defRPr/>
            </a:pP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- done by single master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+mn-cs"/>
            </a:endParaRPr>
          </a:p>
          <a:p>
            <a:pPr marL="0" marR="0" lvl="0" indent="736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100"/>
              <a:buFontTx/>
              <a:buNone/>
              <a:tabLst/>
              <a:defRPr/>
            </a:pP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- master uses log to define global total order of </a:t>
            </a:r>
            <a:r>
              <a:rPr kumimoji="0" lang="en-US" altLang="ko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operations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100"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1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The </a:t>
            </a: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state of a file region after a data mutation </a:t>
            </a:r>
            <a:r>
              <a:rPr kumimoji="0" lang="en-US" altLang="ko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depends on </a:t>
            </a: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the </a:t>
            </a: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type of mutation, whether it succeeds or fails</a:t>
            </a: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, </a:t>
            </a:r>
            <a:r>
              <a:rPr kumimoji="0" lang="en-US" altLang="ko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and</a:t>
            </a: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 </a:t>
            </a:r>
            <a:r>
              <a:rPr kumimoji="0" lang="en-US" altLang="ko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whether </a:t>
            </a: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there are concurrent mutations</a:t>
            </a:r>
            <a:r>
              <a:rPr kumimoji="0" lang="en-US" altLang="ko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100"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1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consistent</a:t>
            </a: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 : All clients see the same file, regardless of which replicas they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100"/>
              <a:buFontTx/>
              <a:buNone/>
              <a:tabLst/>
              <a:defRPr/>
            </a:pP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read from.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100"/>
              <a:buFontTx/>
              <a:buNone/>
              <a:tabLst/>
              <a:defRPr/>
            </a:pP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defined</a:t>
            </a: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 : consistent + all clients will see the entire mutation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100"/>
              <a:buFontTx/>
              <a:buNone/>
              <a:tabLst/>
              <a:defRPr/>
            </a:pP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undefined but consistent </a:t>
            </a:r>
            <a:r>
              <a:rPr kumimoji="0" lang="en-US" altLang="ko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: after </a:t>
            </a: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Concurrent successful mutations. all clients see </a:t>
            </a:r>
            <a:r>
              <a:rPr kumimoji="0" lang="en-US" altLang="ko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the same </a:t>
            </a: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data, but it may not reflect what any one </a:t>
            </a:r>
            <a:r>
              <a:rPr kumimoji="0" lang="en-US" altLang="ko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mutation</a:t>
            </a: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 </a:t>
            </a:r>
            <a:r>
              <a:rPr kumimoji="0" lang="en-US" altLang="ko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has </a:t>
            </a: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written.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inconsistent (also undefined) </a:t>
            </a: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: A failed mutation. different client sees different data at different times.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100"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100"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284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30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449788"/>
            <a:ext cx="9144000" cy="2652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543662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  <a:cs typeface="+mn-cs"/>
              </a:rPr>
              <a:t>consistency m</a:t>
            </a:r>
            <a:r>
              <a:rPr kumimoji="0" lang="en-US" altLang="ko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  <a:cs typeface="+mn-cs"/>
              </a:rPr>
              <a:t>o</a:t>
            </a:r>
            <a:r>
              <a:rPr kumimoji="0" lang="ko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  <a:cs typeface="+mn-cs"/>
              </a:rPr>
              <a:t>del</a:t>
            </a:r>
            <a:endParaRPr kumimoji="0" lang="ko-KR" altLang="en-US" sz="28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-108520" y="553244"/>
            <a:ext cx="504056" cy="50405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761" y="5108088"/>
            <a:ext cx="1341488" cy="6707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83568" y="1057300"/>
            <a:ext cx="77768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write </a:t>
            </a: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: data written at an application-specified file offset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record append </a:t>
            </a: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: data appended atomically at least once even in the </a:t>
            </a:r>
            <a:r>
              <a:rPr kumimoji="0" lang="en-US" altLang="ko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/>
            </a:r>
            <a:br>
              <a:rPr kumimoji="0" lang="en-US" altLang="ko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</a:br>
            <a:r>
              <a:rPr kumimoji="0" lang="en-US" altLang="ko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presence </a:t>
            </a: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of concurrent mutations, </a:t>
            </a: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but at an offset of GFS’s choosing</a:t>
            </a: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(GFS may insert padding or records duplicates in between)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-&gt; since a failure at any replica makes the client try the write again there might be some duplicate data. Therefore GFS does not guarantee against duplicates but in anyway </a:t>
            </a: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the write will be carried out at least once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100"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100"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9992" y="35918"/>
            <a:ext cx="4096867" cy="167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4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30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449788"/>
            <a:ext cx="9144000" cy="2652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543662"/>
            <a:ext cx="4824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  <a:cs typeface="+mn-cs"/>
              </a:rPr>
              <a:t>system interactions</a:t>
            </a:r>
            <a:endParaRPr kumimoji="0" lang="ko-KR" altLang="en-US" sz="28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-108520" y="553244"/>
            <a:ext cx="504056" cy="50405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761" y="5108088"/>
            <a:ext cx="1341488" cy="6707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83568" y="1057300"/>
            <a:ext cx="7776864" cy="3621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Leases and mutation order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+mn-cs"/>
            </a:endParaRPr>
          </a:p>
          <a:p>
            <a:pPr marL="457200" marR="0" lvl="0" indent="-304800" algn="l" defTabSz="914400" rtl="0" eaLnBrk="1" fontAlgn="auto" latin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Pts val="1200"/>
              <a:buFontTx/>
              <a:buChar char="-"/>
              <a:tabLst/>
              <a:defRPr/>
            </a:pP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each </a:t>
            </a:r>
            <a:r>
              <a:rPr kumimoji="0" lang="en-US" altLang="ko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mutation </a:t>
            </a: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is performed at all the chunk’s replicas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+mn-cs"/>
            </a:endParaRPr>
          </a:p>
          <a:p>
            <a:pPr marL="457200" marR="0" lvl="0" indent="-304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Tx/>
              <a:buChar char="-"/>
              <a:tabLst/>
              <a:defRPr/>
            </a:pP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leases used to maintain a consistent mutation order across replicas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+mn-cs"/>
            </a:endParaRPr>
          </a:p>
          <a:p>
            <a:pPr marL="914400" marR="0" lvl="1" indent="-304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Tx/>
              <a:buChar char="-"/>
              <a:tabLst/>
              <a:defRPr/>
            </a:pP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master grants a chunk lease for 60s to one for the replicas -&gt; primary replica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+mn-cs"/>
            </a:endParaRPr>
          </a:p>
          <a:p>
            <a:pPr marL="914400" marR="0" lvl="1" indent="-304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Tx/>
              <a:buChar char="-"/>
              <a:tabLst/>
              <a:defRPr/>
            </a:pP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The primary replica picks a serial order for all mutations to the chunk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+mn-cs"/>
            </a:endParaRPr>
          </a:p>
          <a:p>
            <a:pPr marL="914400" marR="0" lvl="1" indent="-304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Tx/>
              <a:buChar char="-"/>
              <a:tabLst/>
              <a:defRPr/>
            </a:pP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all replicas follow this order when applying mutations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+mn-cs"/>
            </a:endParaRPr>
          </a:p>
          <a:p>
            <a:pPr marL="457200" marR="0" lvl="0" indent="-304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Tx/>
              <a:buChar char="-"/>
              <a:tabLst/>
              <a:defRPr/>
            </a:pP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the primary can request extensions to master, grants are piggybacked on the </a:t>
            </a:r>
            <a:r>
              <a:rPr kumimoji="0" lang="en-US" altLang="ko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HeartBeat</a:t>
            </a: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 messages.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+mn-cs"/>
            </a:endParaRPr>
          </a:p>
          <a:p>
            <a:pPr marL="45720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master may sometimes try to revoke a lease before it expires </a:t>
            </a:r>
            <a:r>
              <a:rPr kumimoji="0" lang="en-US" altLang="ko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/>
            </a:r>
            <a:br>
              <a:rPr kumimoji="0" lang="en-US" altLang="ko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</a:br>
            <a:r>
              <a:rPr kumimoji="0" lang="en-US" altLang="ko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(</a:t>
            </a: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snap shot, rename)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088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30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449788"/>
            <a:ext cx="9144000" cy="2652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543662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  <a:cs typeface="+mn-cs"/>
              </a:rPr>
              <a:t>system </a:t>
            </a:r>
            <a:r>
              <a:rPr kumimoji="0" lang="ko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  <a:cs typeface="+mn-cs"/>
              </a:rPr>
              <a:t>interactions</a:t>
            </a:r>
            <a:endParaRPr kumimoji="0" lang="en-US" altLang="ko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-108520" y="553244"/>
            <a:ext cx="504056" cy="50405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761" y="5108088"/>
            <a:ext cx="1341488" cy="67074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5776" y="1066882"/>
            <a:ext cx="4567386" cy="420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53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30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449788"/>
            <a:ext cx="9144000" cy="2652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543662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  <a:cs typeface="+mn-cs"/>
              </a:rPr>
              <a:t>INDEX</a:t>
            </a:r>
            <a:endParaRPr kumimoji="0" lang="ko-KR" altLang="en-US" sz="28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-108520" y="553244"/>
            <a:ext cx="504056" cy="50405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761" y="5108088"/>
            <a:ext cx="1341488" cy="67074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979712" y="4165838"/>
            <a:ext cx="936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  <a:cs typeface="조선일보명조" panose="02030304000000000000" pitchFamily="18" charset="-127"/>
              </a:rPr>
              <a:t>05</a:t>
            </a:r>
            <a:endParaRPr kumimoji="0" lang="ko-KR" altLang="en-US" sz="4000" b="0" i="0" u="none" strike="noStrike" kern="1200" cap="none" spc="-30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79712" y="2131742"/>
            <a:ext cx="936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504D">
                    <a:lumMod val="40000"/>
                    <a:lumOff val="60000"/>
                  </a:srgbClr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  <a:cs typeface="조선일보명조" panose="02030304000000000000" pitchFamily="18" charset="-127"/>
              </a:rPr>
              <a:t>02</a:t>
            </a:r>
            <a:endParaRPr kumimoji="0" lang="ko-KR" altLang="en-US" sz="4000" b="0" i="0" u="none" strike="noStrike" kern="1200" cap="none" spc="-300" normalizeH="0" baseline="0" noProof="0" dirty="0">
              <a:ln>
                <a:noFill/>
              </a:ln>
              <a:solidFill>
                <a:srgbClr val="C0504D">
                  <a:lumMod val="40000"/>
                  <a:lumOff val="60000"/>
                </a:srgbClr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79712" y="2809774"/>
            <a:ext cx="936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504D">
                    <a:lumMod val="40000"/>
                    <a:lumOff val="60000"/>
                  </a:srgbClr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  <a:cs typeface="조선일보명조" panose="02030304000000000000" pitchFamily="18" charset="-127"/>
              </a:rPr>
              <a:t>03</a:t>
            </a:r>
            <a:endParaRPr kumimoji="0" lang="ko-KR" altLang="en-US" sz="4000" b="0" i="0" u="none" strike="noStrike" kern="1200" cap="none" spc="-300" normalizeH="0" baseline="0" noProof="0" dirty="0">
              <a:ln>
                <a:noFill/>
              </a:ln>
              <a:solidFill>
                <a:srgbClr val="C0504D">
                  <a:lumMod val="40000"/>
                  <a:lumOff val="60000"/>
                </a:srgbClr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79712" y="3487806"/>
            <a:ext cx="936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504D">
                    <a:lumMod val="60000"/>
                    <a:lumOff val="40000"/>
                  </a:srgbClr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  <a:cs typeface="조선일보명조" panose="02030304000000000000" pitchFamily="18" charset="-127"/>
              </a:rPr>
              <a:t>04</a:t>
            </a:r>
            <a:endParaRPr kumimoji="0" lang="ko-KR" altLang="en-US" sz="4000" b="0" i="0" u="none" strike="noStrike" kern="1200" cap="none" spc="-300" normalizeH="0" baseline="0" noProof="0" dirty="0">
              <a:ln>
                <a:noFill/>
              </a:ln>
              <a:solidFill>
                <a:srgbClr val="C0504D">
                  <a:lumMod val="60000"/>
                  <a:lumOff val="40000"/>
                </a:srgbClr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79712" y="1453710"/>
            <a:ext cx="936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504D">
                    <a:lumMod val="40000"/>
                    <a:lumOff val="60000"/>
                  </a:srgbClr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  <a:cs typeface="조선일보명조" panose="02030304000000000000" pitchFamily="18" charset="-127"/>
              </a:rPr>
              <a:t>01</a:t>
            </a:r>
            <a:endParaRPr kumimoji="0" lang="ko-KR" altLang="en-US" sz="4000" b="0" i="0" u="none" strike="noStrike" kern="1200" cap="none" spc="-300" normalizeH="0" baseline="0" noProof="0" dirty="0">
              <a:ln>
                <a:noFill/>
              </a:ln>
              <a:solidFill>
                <a:srgbClr val="C0504D">
                  <a:lumMod val="40000"/>
                  <a:lumOff val="60000"/>
                </a:srgbClr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19872" y="1424585"/>
            <a:ext cx="367240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  <a:cs typeface="+mn-cs"/>
              </a:rPr>
              <a:t>Motivation</a:t>
            </a:r>
            <a:endParaRPr kumimoji="0" lang="ko-KR" altLang="en-US" sz="3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19872" y="2121080"/>
            <a:ext cx="367240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  <a:cs typeface="+mn-cs"/>
              </a:rPr>
              <a:t>Background</a:t>
            </a:r>
            <a:endParaRPr kumimoji="0" lang="ko-KR" altLang="en-US" sz="3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419872" y="2836051"/>
            <a:ext cx="367240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  <a:cs typeface="+mn-cs"/>
              </a:rPr>
              <a:t>Methods</a:t>
            </a:r>
            <a:endParaRPr kumimoji="0" lang="ko-KR" altLang="en-US" sz="3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19872" y="3551022"/>
            <a:ext cx="367240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  <a:cs typeface="+mn-cs"/>
              </a:rPr>
              <a:t>Result</a:t>
            </a:r>
            <a:endParaRPr kumimoji="0" lang="ko-KR" altLang="en-US" sz="3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19872" y="4207187"/>
            <a:ext cx="367240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  <a:cs typeface="+mn-cs"/>
              </a:rPr>
              <a:t>Conclusion</a:t>
            </a:r>
            <a:endParaRPr kumimoji="0" lang="ko-KR" altLang="en-US" sz="3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522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30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449788"/>
            <a:ext cx="9144000" cy="2652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543662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" altLang="ko-KR" sz="2800" dirty="0"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system interactions</a:t>
            </a:r>
            <a:endParaRPr kumimoji="0" lang="ko-KR" altLang="en-US" sz="28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-108520" y="553244"/>
            <a:ext cx="504056" cy="50405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761" y="5108088"/>
            <a:ext cx="1341488" cy="6707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83568" y="1057300"/>
            <a:ext cx="7632848" cy="2903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altLang="ko" sz="2400" dirty="0">
                <a:solidFill>
                  <a:schemeClr val="dk1"/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data </a:t>
            </a:r>
            <a:r>
              <a:rPr lang="en-US" altLang="ko" sz="2400" dirty="0" smtClean="0">
                <a:solidFill>
                  <a:schemeClr val="dk1"/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flow</a:t>
            </a:r>
          </a:p>
          <a:p>
            <a:pPr lvl="0">
              <a:buClr>
                <a:schemeClr val="dk1"/>
              </a:buClr>
              <a:buSzPts val="1100"/>
            </a:pPr>
            <a:endParaRPr lang="en-US" altLang="ko" sz="2400" dirty="0">
              <a:solidFill>
                <a:schemeClr val="dk1"/>
              </a:solidFill>
              <a:highlight>
                <a:srgbClr val="EEEEEE"/>
              </a:highlight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  <a:p>
            <a:pPr marL="285750" lvl="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altLang="ko" dirty="0" smtClean="0">
                <a:solidFill>
                  <a:srgbClr val="3B3835"/>
                </a:solidFill>
                <a:highlight>
                  <a:srgbClr val="EEEEEE"/>
                </a:highlight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Data </a:t>
            </a:r>
            <a:r>
              <a:rPr lang="en-US" altLang="ko" dirty="0">
                <a:solidFill>
                  <a:srgbClr val="3B3835"/>
                </a:solidFill>
                <a:highlight>
                  <a:srgbClr val="EEEEEE"/>
                </a:highlight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is pushed linearly along a carefully picked chain of </a:t>
            </a:r>
            <a:r>
              <a:rPr lang="en-US" altLang="ko" dirty="0" err="1">
                <a:solidFill>
                  <a:srgbClr val="3B3835"/>
                </a:solidFill>
                <a:highlight>
                  <a:srgbClr val="EEEEEE"/>
                </a:highlight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chunkservers</a:t>
            </a:r>
            <a:r>
              <a:rPr lang="en-US" altLang="ko" dirty="0">
                <a:solidFill>
                  <a:srgbClr val="3B3835"/>
                </a:solidFill>
                <a:highlight>
                  <a:srgbClr val="EEEEEE"/>
                </a:highlight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 in a TCP pipelined fashion</a:t>
            </a:r>
            <a:endParaRPr lang="en-US" altLang="ko-KR" dirty="0">
              <a:solidFill>
                <a:srgbClr val="3B3835"/>
              </a:solidFill>
              <a:highlight>
                <a:srgbClr val="EEEEEE"/>
              </a:highlight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  <a:p>
            <a:pPr marL="285750" lvl="0" indent="-285750">
              <a:spcBef>
                <a:spcPts val="1600"/>
              </a:spcBef>
              <a:buFont typeface="Wingdings" panose="05000000000000000000" pitchFamily="2" charset="2"/>
              <a:buChar char="§"/>
            </a:pPr>
            <a:r>
              <a:rPr lang="en-US" altLang="ko" dirty="0" smtClean="0">
                <a:solidFill>
                  <a:srgbClr val="3B3835"/>
                </a:solidFill>
                <a:highlight>
                  <a:srgbClr val="EEEEEE"/>
                </a:highlight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Once </a:t>
            </a:r>
            <a:r>
              <a:rPr lang="en-US" altLang="ko" dirty="0">
                <a:solidFill>
                  <a:srgbClr val="3B3835"/>
                </a:solidFill>
                <a:highlight>
                  <a:srgbClr val="EEEEEE"/>
                </a:highlight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a </a:t>
            </a:r>
            <a:r>
              <a:rPr lang="en-US" altLang="ko" dirty="0" err="1">
                <a:solidFill>
                  <a:srgbClr val="3B3835"/>
                </a:solidFill>
                <a:highlight>
                  <a:srgbClr val="EEEEEE"/>
                </a:highlight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chunkserver</a:t>
            </a:r>
            <a:r>
              <a:rPr lang="en-US" altLang="ko" dirty="0">
                <a:solidFill>
                  <a:srgbClr val="3B3835"/>
                </a:solidFill>
                <a:highlight>
                  <a:srgbClr val="EEEEEE"/>
                </a:highlight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 receives some data, it starts forwarding immediately to the next </a:t>
            </a:r>
            <a:r>
              <a:rPr lang="en-US" altLang="ko" dirty="0" err="1">
                <a:solidFill>
                  <a:srgbClr val="3B3835"/>
                </a:solidFill>
                <a:highlight>
                  <a:srgbClr val="EEEEEE"/>
                </a:highlight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chunkserver</a:t>
            </a:r>
            <a:endParaRPr lang="en-US" altLang="ko-KR" dirty="0">
              <a:solidFill>
                <a:srgbClr val="3B3835"/>
              </a:solidFill>
              <a:highlight>
                <a:srgbClr val="EEEEEE"/>
              </a:highlight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  <a:p>
            <a:pPr marL="285750" lvl="0" indent="-285750">
              <a:spcBef>
                <a:spcPts val="1600"/>
              </a:spcBef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en-US" altLang="ko" dirty="0" smtClean="0">
                <a:solidFill>
                  <a:srgbClr val="3B3835"/>
                </a:solidFill>
                <a:highlight>
                  <a:srgbClr val="EEEEEE"/>
                </a:highlight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Each </a:t>
            </a:r>
            <a:r>
              <a:rPr lang="en-US" altLang="ko" dirty="0">
                <a:solidFill>
                  <a:srgbClr val="3B3835"/>
                </a:solidFill>
                <a:highlight>
                  <a:srgbClr val="EEEEEE"/>
                </a:highlight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machine forwards the data to the closest machine in the network topology that has not received it </a:t>
            </a:r>
            <a:endParaRPr lang="en-US" altLang="ko-KR" dirty="0">
              <a:solidFill>
                <a:schemeClr val="dk1"/>
              </a:solidFill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pic>
        <p:nvPicPr>
          <p:cNvPr id="7" name="Google Shape;15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25252" y="4121621"/>
            <a:ext cx="6515100" cy="1400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533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30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449788"/>
            <a:ext cx="9144000" cy="2652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-108520" y="553244"/>
            <a:ext cx="504056" cy="50405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761" y="5108088"/>
            <a:ext cx="1341488" cy="6707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7544" y="543662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  <a:cs typeface="+mn-cs"/>
              </a:rPr>
              <a:t>system interactions</a:t>
            </a:r>
            <a:endParaRPr kumimoji="0" lang="ko-KR" altLang="en-US" sz="28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3568" y="1345332"/>
            <a:ext cx="8064896" cy="4688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snapshot operation: makes a copy of a file or a directory </a:t>
            </a:r>
            <a:r>
              <a:rPr kumimoji="0" lang="en-US" altLang="ko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tree </a:t>
            </a:r>
            <a:r>
              <a:rPr kumimoji="0" lang="en-US" altLang="ko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almost </a:t>
            </a:r>
            <a:r>
              <a:rPr kumimoji="0" lang="en-US" altLang="ko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instantaneously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1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Master revokes any outstanding leases on the chunks in the files to snapshot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100"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1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Master logs the snapshot operation to disk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100"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1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Master duplicate the metadata for the source file or directory tree: newly created snapshot files point to the same chunk as source files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100"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1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First time a client wants to write to a chunk C, it sends a request to the master to find current lease holder. The master notices that the reference count for chunk C is greater than one. It defers replying to the client request and instead picks a new chunk handle C' and ask each </a:t>
            </a:r>
            <a:r>
              <a:rPr kumimoji="0" lang="en-US" altLang="ko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chunkserver</a:t>
            </a:r>
            <a:r>
              <a:rPr kumimoji="0" lang="en-US" altLang="ko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 that has a current replica of C to create a new chunk called C'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437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30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449788"/>
            <a:ext cx="9144000" cy="2652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543662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  <a:cs typeface="+mn-cs"/>
              </a:rPr>
              <a:t>system interactions</a:t>
            </a:r>
            <a:endParaRPr kumimoji="0" lang="ko-KR" altLang="en-US" sz="28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-108520" y="553244"/>
            <a:ext cx="504056" cy="50405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761" y="5108088"/>
            <a:ext cx="1341488" cy="6707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83568" y="1057300"/>
            <a:ext cx="777686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  <a:cs typeface="+mn-cs"/>
              </a:rPr>
              <a:t>namespace management and locking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prstClr val="black"/>
              </a:buClr>
              <a:buSzPts val="1100"/>
              <a:buFontTx/>
              <a:buNone/>
              <a:tabLst/>
              <a:defRPr/>
            </a:pP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  <a:cs typeface="+mn-cs"/>
              </a:rPr>
              <a:t>– Read-­lock : /dir1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100"/>
              <a:buFontTx/>
              <a:buNone/>
              <a:tabLst/>
              <a:defRPr/>
            </a:pP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  <a:cs typeface="+mn-cs"/>
              </a:rPr>
              <a:t>– Read-­lock : /dir1/dir2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100"/>
              <a:buFontTx/>
              <a:buNone/>
              <a:tabLst/>
              <a:defRPr/>
            </a:pP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  <a:cs typeface="+mn-cs"/>
              </a:rPr>
              <a:t>– Read-­lock : /dir1/dir2/dir3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100"/>
              <a:buFontTx/>
              <a:buNone/>
              <a:tabLst/>
              <a:defRPr/>
            </a:pP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  <a:cs typeface="+mn-cs"/>
              </a:rPr>
              <a:t>– Read-­lock or Write-­lock : /dir1/dir2/dir3/leaf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  <a:cs typeface="+mn-cs"/>
              </a:rPr>
              <a:t>– File creation doesn’t require write-lock on parent directory: read-­lock on the name sufficient to protect the parent directory from deletion, rename, or </a:t>
            </a:r>
            <a:r>
              <a:rPr kumimoji="0" lang="en-US" altLang="ko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  <a:cs typeface="+mn-cs"/>
              </a:rPr>
              <a:t>snapshoted</a:t>
            </a: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  <a:cs typeface="+mn-cs"/>
              </a:rPr>
              <a:t>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  <a:cs typeface="+mn-cs"/>
              </a:rPr>
              <a:t>– Locks are acquired in a consistent total order to prevent deadlock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635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30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449788"/>
            <a:ext cx="9144000" cy="2652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543662"/>
            <a:ext cx="6264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" altLang="ko-KR" sz="2800" dirty="0"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creation, re-replication, balancing</a:t>
            </a:r>
            <a:endParaRPr kumimoji="0" lang="ko-KR" altLang="en-US" sz="28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-108520" y="553244"/>
            <a:ext cx="504056" cy="50405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761" y="5108088"/>
            <a:ext cx="1341488" cy="6707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83568" y="1458717"/>
            <a:ext cx="81369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altLang="ko" dirty="0" smtClean="0">
                <a:solidFill>
                  <a:schemeClr val="dk1"/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Balancing : Disk </a:t>
            </a:r>
            <a:r>
              <a:rPr lang="en-US" altLang="ko" dirty="0">
                <a:solidFill>
                  <a:schemeClr val="dk1"/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space utilization is below average</a:t>
            </a:r>
          </a:p>
          <a:p>
            <a:pPr marL="285750" lvl="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lang="en-US" altLang="ko" dirty="0">
              <a:solidFill>
                <a:schemeClr val="dk1"/>
              </a:solidFill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  <a:p>
            <a:pPr marL="285750" lvl="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altLang="ko" dirty="0" smtClean="0">
                <a:solidFill>
                  <a:schemeClr val="dk1"/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Creation : Limit </a:t>
            </a:r>
            <a:r>
              <a:rPr lang="en-US" altLang="ko" dirty="0">
                <a:solidFill>
                  <a:schemeClr val="dk1"/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the number of recent files in each chunk. Because newer files have a high probability of significant write traffic and are only read-only at a later time.</a:t>
            </a:r>
          </a:p>
          <a:p>
            <a:pPr marL="285750" lvl="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lang="en-US" altLang="ko" dirty="0">
              <a:solidFill>
                <a:schemeClr val="dk1"/>
              </a:solidFill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  <a:p>
            <a:pPr marL="285750" lvl="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altLang="ko" dirty="0" smtClean="0">
                <a:solidFill>
                  <a:schemeClr val="dk1"/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Re-replication : Distributing </a:t>
            </a:r>
            <a:r>
              <a:rPr lang="en-US" altLang="ko" dirty="0">
                <a:solidFill>
                  <a:schemeClr val="dk1"/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data to the rack.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altLang="ko" dirty="0" smtClean="0">
                <a:solidFill>
                  <a:schemeClr val="dk1"/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     The </a:t>
            </a:r>
            <a:r>
              <a:rPr lang="en-US" altLang="ko" dirty="0">
                <a:solidFill>
                  <a:schemeClr val="dk1"/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master replicates if the number of replicas available is less than the </a:t>
            </a:r>
            <a:endParaRPr lang="en-US" altLang="ko" dirty="0" smtClean="0">
              <a:solidFill>
                <a:schemeClr val="dk1"/>
              </a:solidFill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altLang="ko" dirty="0" smtClean="0">
                <a:solidFill>
                  <a:schemeClr val="dk1"/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      default.</a:t>
            </a:r>
            <a:endParaRPr lang="en-US" altLang="ko" dirty="0">
              <a:solidFill>
                <a:schemeClr val="dk1"/>
              </a:solidFill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altLang="ko" dirty="0" smtClean="0">
                <a:solidFill>
                  <a:schemeClr val="dk1"/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        Priority </a:t>
            </a:r>
            <a:r>
              <a:rPr lang="en-US" altLang="ko" dirty="0">
                <a:solidFill>
                  <a:schemeClr val="dk1"/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exists when replicating </a:t>
            </a:r>
            <a:r>
              <a:rPr lang="en-US" altLang="ko" dirty="0" smtClean="0">
                <a:solidFill>
                  <a:schemeClr val="dk1"/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again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altLang="ko" dirty="0">
                <a:solidFill>
                  <a:schemeClr val="dk1"/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 </a:t>
            </a:r>
            <a:r>
              <a:rPr lang="en-US" altLang="ko" dirty="0" smtClean="0">
                <a:solidFill>
                  <a:schemeClr val="dk1"/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            </a:t>
            </a:r>
            <a:r>
              <a:rPr lang="ko-KR" altLang="en-US" dirty="0" smtClean="0">
                <a:solidFill>
                  <a:schemeClr val="dk1"/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→ </a:t>
            </a:r>
            <a:r>
              <a:rPr lang="en-US" altLang="ko" dirty="0" smtClean="0">
                <a:solidFill>
                  <a:schemeClr val="dk1"/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More </a:t>
            </a:r>
            <a:r>
              <a:rPr lang="en-US" altLang="ko" dirty="0">
                <a:solidFill>
                  <a:schemeClr val="dk1"/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replicas are damaged </a:t>
            </a:r>
            <a:r>
              <a:rPr lang="en-US" altLang="ko" dirty="0" smtClean="0">
                <a:solidFill>
                  <a:schemeClr val="dk1"/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first. Chunk </a:t>
            </a:r>
            <a:r>
              <a:rPr lang="en-US" altLang="ko" dirty="0">
                <a:solidFill>
                  <a:schemeClr val="dk1"/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server distance</a:t>
            </a:r>
            <a:endParaRPr lang="en-US" altLang="ko-KR" dirty="0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109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30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449788"/>
            <a:ext cx="9144000" cy="2652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543662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  <a:cs typeface="+mn-cs"/>
              </a:rPr>
              <a:t>Garbage Collection</a:t>
            </a:r>
            <a:endParaRPr kumimoji="0" lang="ko-KR" altLang="en-US" sz="28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-108520" y="553244"/>
            <a:ext cx="504056" cy="50405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761" y="5108088"/>
            <a:ext cx="1341488" cy="670744"/>
          </a:xfrm>
          <a:prstGeom prst="rect">
            <a:avLst/>
          </a:prstGeom>
        </p:spPr>
      </p:pic>
      <p:sp>
        <p:nvSpPr>
          <p:cNvPr id="7" name="Google Shape;201;p36"/>
          <p:cNvSpPr txBox="1">
            <a:spLocks/>
          </p:cNvSpPr>
          <p:nvPr/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Times New Roman"/>
                <a:sym typeface="Times New Roman"/>
              </a:rPr>
              <a:t>After a ﬁle is deleted, GFS does not immediately reclaim the available physical storage.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Times New Roman"/>
              <a:sym typeface="Times New Roman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Times New Roman"/>
              <a:sym typeface="Times New Roman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Times New Roman"/>
                <a:sym typeface="Times New Roman"/>
              </a:rPr>
              <a:t> – Mechanism: 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Times New Roman"/>
              <a:sym typeface="Times New Roman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Times New Roman"/>
              <a:sym typeface="Times New Roman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Times New Roman"/>
                <a:sym typeface="Times New Roman"/>
              </a:rPr>
              <a:t>• Master logs the deletion like others changes 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Times New Roman"/>
              <a:sym typeface="Times New Roman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Times New Roman"/>
                <a:sym typeface="Times New Roman"/>
              </a:rPr>
              <a:t>• File renamed to a hidden name that include the deletion time-stamp 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Times New Roman"/>
              <a:sym typeface="Times New Roman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Times New Roman"/>
                <a:sym typeface="Times New Roman"/>
              </a:rPr>
              <a:t>• During the master’s regular scan of the ﬁle system namespace, it removes any such </a:t>
            </a:r>
            <a:endParaRPr kumimoji="0" lang="en-US" altLang="ko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Times New Roman"/>
              <a:sym typeface="Times New Roman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" sz="1600" dirty="0">
                <a:solidFill>
                  <a:prstClr val="black"/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  <a:cs typeface="Times New Roman"/>
                <a:sym typeface="Times New Roman"/>
              </a:rPr>
              <a:t> </a:t>
            </a:r>
            <a:r>
              <a:rPr lang="en-US" altLang="ko" sz="1600" dirty="0" smtClean="0">
                <a:solidFill>
                  <a:prstClr val="black"/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  <a:cs typeface="Times New Roman"/>
                <a:sym typeface="Times New Roman"/>
              </a:rPr>
              <a:t>   </a:t>
            </a:r>
            <a:r>
              <a:rPr kumimoji="0" lang="en-US" altLang="ko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Times New Roman"/>
                <a:sym typeface="Times New Roman"/>
              </a:rPr>
              <a:t>hidden </a:t>
            </a:r>
            <a:r>
              <a:rPr kumimoji="0" lang="en-US" altLang="ko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Times New Roman"/>
                <a:sym typeface="Times New Roman"/>
              </a:rPr>
              <a:t>ﬁles if they have </a:t>
            </a:r>
            <a:r>
              <a:rPr kumimoji="0" lang="en-US" altLang="ko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Times New Roman"/>
                <a:sym typeface="Times New Roman"/>
              </a:rPr>
              <a:t>existed </a:t>
            </a:r>
            <a:r>
              <a:rPr kumimoji="0" lang="en-US" altLang="ko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Times New Roman"/>
                <a:sym typeface="Times New Roman"/>
              </a:rPr>
              <a:t>for more than three days.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Times New Roman"/>
              <a:sym typeface="Times New Roman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Times New Roman"/>
                <a:sym typeface="Times New Roman"/>
              </a:rPr>
              <a:t>• When the hidden file is removed from the namespace, its in-­memory metadata is erased</a:t>
            </a:r>
            <a:r>
              <a:rPr kumimoji="0" lang="en-US" altLang="ko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Times New Roman"/>
                <a:sym typeface="Times New Roman"/>
              </a:rPr>
              <a:t>.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Times New Roman"/>
                <a:sym typeface="Times New Roman"/>
              </a:rPr>
              <a:t> </a:t>
            </a:r>
            <a:r>
              <a:rPr kumimoji="0" lang="en-US" altLang="ko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Times New Roman"/>
                <a:sym typeface="Times New Roman"/>
              </a:rPr>
              <a:t>• </a:t>
            </a:r>
            <a:r>
              <a:rPr kumimoji="0" lang="en-US" altLang="ko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Times New Roman"/>
                <a:sym typeface="Times New Roman"/>
              </a:rPr>
              <a:t>In heartbeat message regularly exchange with the master, </a:t>
            </a:r>
            <a:r>
              <a:rPr kumimoji="0" lang="en-US" altLang="ko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Times New Roman"/>
                <a:sym typeface="Times New Roman"/>
              </a:rPr>
              <a:t>chunkserver</a:t>
            </a:r>
            <a:r>
              <a:rPr kumimoji="0" lang="en-US" altLang="ko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Times New Roman"/>
                <a:sym typeface="Times New Roman"/>
              </a:rPr>
              <a:t> reports a subset </a:t>
            </a:r>
            <a:endParaRPr kumimoji="0" lang="en-US" altLang="ko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Times New Roman"/>
              <a:sym typeface="Times New Roman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" sz="1600" dirty="0">
                <a:solidFill>
                  <a:prstClr val="black"/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  <a:cs typeface="Times New Roman"/>
                <a:sym typeface="Times New Roman"/>
              </a:rPr>
              <a:t> </a:t>
            </a:r>
            <a:r>
              <a:rPr lang="en-US" altLang="ko" sz="1600" dirty="0" smtClean="0">
                <a:solidFill>
                  <a:prstClr val="black"/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  <a:cs typeface="Times New Roman"/>
                <a:sym typeface="Times New Roman"/>
              </a:rPr>
              <a:t>  </a:t>
            </a:r>
            <a:r>
              <a:rPr kumimoji="0" lang="en-US" altLang="ko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Times New Roman"/>
                <a:sym typeface="Times New Roman"/>
              </a:rPr>
              <a:t>of </a:t>
            </a:r>
            <a:r>
              <a:rPr kumimoji="0" lang="en-US" altLang="ko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Times New Roman"/>
                <a:sym typeface="Times New Roman"/>
              </a:rPr>
              <a:t>the chunks it has, master replies with the identity of chunks not present in its metadata </a:t>
            </a:r>
            <a:r>
              <a:rPr kumimoji="0" lang="en-US" altLang="ko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Times New Roman"/>
                <a:sym typeface="Times New Roman"/>
              </a:rPr>
              <a:t>    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" sz="1600" dirty="0">
                <a:solidFill>
                  <a:prstClr val="black"/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  <a:cs typeface="Times New Roman"/>
                <a:sym typeface="Times New Roman"/>
              </a:rPr>
              <a:t> </a:t>
            </a:r>
            <a:r>
              <a:rPr lang="en-US" altLang="ko" sz="1600" dirty="0" smtClean="0">
                <a:solidFill>
                  <a:prstClr val="black"/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  <a:cs typeface="Times New Roman"/>
                <a:sym typeface="Times New Roman"/>
              </a:rPr>
              <a:t>  </a:t>
            </a:r>
            <a:r>
              <a:rPr kumimoji="0" lang="en-US" altLang="ko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Times New Roman"/>
                <a:sym typeface="Times New Roman"/>
              </a:rPr>
              <a:t>chunkserver</a:t>
            </a:r>
            <a:r>
              <a:rPr kumimoji="0" lang="en-US" altLang="ko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Times New Roman"/>
                <a:sym typeface="Times New Roman"/>
              </a:rPr>
              <a:t> </a:t>
            </a:r>
            <a:r>
              <a:rPr kumimoji="0" lang="en-US" altLang="ko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Times New Roman"/>
                <a:sym typeface="Times New Roman"/>
              </a:rPr>
              <a:t>is free to delete those chunks 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Times New Roman"/>
              <a:sym typeface="Times New Roman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Times New Roman"/>
              <a:sym typeface="Times New Roman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Times New Roman"/>
                <a:sym typeface="Times New Roman"/>
              </a:rPr>
              <a:t>advantage :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Times New Roman"/>
              <a:sym typeface="Times New Roman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Times New Roman"/>
                <a:sym typeface="Times New Roman"/>
              </a:rPr>
              <a:t>    </a:t>
            </a:r>
            <a:r>
              <a:rPr kumimoji="0" lang="en-US" altLang="ko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504D"/>
                </a:solidFill>
                <a:effectLst/>
                <a:highlight>
                  <a:srgbClr val="FFFFFF"/>
                </a:highlight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Times New Roman"/>
                <a:sym typeface="Times New Roman"/>
              </a:rPr>
              <a:t>Split required resources, prevent accidental deletion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C0504D"/>
              </a:solidFill>
              <a:effectLst/>
              <a:highlight>
                <a:srgbClr val="FFFFFF"/>
              </a:highlight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Times New Roman"/>
              <a:sym typeface="Times New Roman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2668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30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449788"/>
            <a:ext cx="9144000" cy="2652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543662"/>
            <a:ext cx="43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  <a:cs typeface="+mn-cs"/>
              </a:rPr>
              <a:t>Stale replica detection</a:t>
            </a:r>
            <a:endParaRPr kumimoji="0" lang="ko-KR" altLang="en-US" sz="28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-108520" y="553244"/>
            <a:ext cx="504056" cy="50405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761" y="5108088"/>
            <a:ext cx="1341488" cy="670744"/>
          </a:xfrm>
          <a:prstGeom prst="rect">
            <a:avLst/>
          </a:prstGeom>
        </p:spPr>
      </p:pic>
      <p:sp>
        <p:nvSpPr>
          <p:cNvPr id="7" name="Google Shape;207;p37"/>
          <p:cNvSpPr txBox="1">
            <a:spLocks/>
          </p:cNvSpPr>
          <p:nvPr/>
        </p:nvSpPr>
        <p:spPr>
          <a:xfrm>
            <a:off x="311700" y="1493087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For each chunk, the master maintains a chunk version number to distinguish </a:t>
            </a:r>
            <a:endParaRPr kumimoji="0" lang="en-US" altLang="ko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between </a:t>
            </a:r>
            <a:r>
              <a:rPr kumimoji="0" lang="en-US" altLang="ko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up-to-date and stale replicas</a:t>
            </a:r>
            <a:r>
              <a:rPr kumimoji="0" lang="en-US" altLang="ko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.</a:t>
            </a:r>
            <a:endParaRPr lang="en-US" altLang="ko" sz="1800" noProof="0" dirty="0" smtClean="0">
              <a:solidFill>
                <a:prstClr val="black"/>
              </a:solidFill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" sz="1800" dirty="0">
              <a:solidFill>
                <a:prstClr val="black"/>
              </a:solidFill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Whenever </a:t>
            </a:r>
            <a:r>
              <a:rPr kumimoji="0" lang="en-US" altLang="ko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master grants a new lease on a chunk, master increases the chunk version number and informs up-­to-­date </a:t>
            </a:r>
            <a:r>
              <a:rPr kumimoji="0" lang="en-US" altLang="ko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replicas</a:t>
            </a:r>
            <a:endParaRPr lang="en-US" altLang="ko" sz="1800" dirty="0">
              <a:solidFill>
                <a:prstClr val="black"/>
              </a:solidFill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Master </a:t>
            </a:r>
            <a:r>
              <a:rPr kumimoji="0" lang="en-US" altLang="ko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detect that </a:t>
            </a:r>
            <a:r>
              <a:rPr kumimoji="0" lang="en-US" altLang="ko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chunkserver</a:t>
            </a:r>
            <a:r>
              <a:rPr kumimoji="0" lang="en-US" altLang="ko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 has a stale replica when the </a:t>
            </a:r>
            <a:r>
              <a:rPr kumimoji="0" lang="en-US" altLang="ko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chunkserver</a:t>
            </a:r>
            <a:r>
              <a:rPr kumimoji="0" lang="en-US" altLang="ko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 </a:t>
            </a:r>
            <a:endParaRPr kumimoji="0" lang="en-US" altLang="ko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restarts </a:t>
            </a:r>
            <a:r>
              <a:rPr kumimoji="0" lang="en-US" altLang="ko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and reports its set of chunks and associated version numbers </a:t>
            </a:r>
            <a:endParaRPr lang="en-US" altLang="ko" sz="1800" dirty="0">
              <a:solidFill>
                <a:prstClr val="black"/>
              </a:solidFill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Master </a:t>
            </a:r>
            <a:r>
              <a:rPr kumimoji="0" lang="en-US" altLang="ko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removes stale replica in its regular garbage </a:t>
            </a:r>
            <a:r>
              <a:rPr kumimoji="0" lang="en-US" altLang="ko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collection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685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30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449788"/>
            <a:ext cx="9144000" cy="2652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543662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  <a:cs typeface="+mn-cs"/>
              </a:rPr>
              <a:t>Fault Tolerance and Diagnosis</a:t>
            </a:r>
            <a:endParaRPr kumimoji="0" lang="ko-KR" altLang="en-US" sz="28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-108520" y="553244"/>
            <a:ext cx="504056" cy="50405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761" y="5108088"/>
            <a:ext cx="1341488" cy="670744"/>
          </a:xfrm>
          <a:prstGeom prst="rect">
            <a:avLst/>
          </a:prstGeom>
        </p:spPr>
      </p:pic>
      <p:sp>
        <p:nvSpPr>
          <p:cNvPr id="7" name="Google Shape;213;p38"/>
          <p:cNvSpPr txBox="1">
            <a:spLocks/>
          </p:cNvSpPr>
          <p:nvPr/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" sz="2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High Availability</a:t>
            </a:r>
            <a:endParaRPr kumimoji="0" lang="en-US" sz="240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  <a:p>
            <a:pPr marL="15875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100"/>
              <a:buNone/>
              <a:tabLst/>
              <a:defRPr/>
            </a:pPr>
            <a:endParaRPr lang="en-US" altLang="ko" sz="1800" dirty="0" smtClean="0">
              <a:solidFill>
                <a:prstClr val="black"/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  <a:p>
            <a:pPr marL="15875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100"/>
              <a:buNone/>
              <a:tabLst/>
              <a:defRPr/>
            </a:pPr>
            <a:endParaRPr lang="en-US" altLang="ko" sz="1800" dirty="0">
              <a:solidFill>
                <a:prstClr val="black"/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  <a:p>
            <a:pPr marL="15875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100"/>
              <a:buNone/>
              <a:tabLst/>
              <a:defRPr/>
            </a:pPr>
            <a:r>
              <a:rPr kumimoji="0" lang="en-US" altLang="ko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fast </a:t>
            </a:r>
            <a:r>
              <a:rPr kumimoji="0" lang="en-US" altLang="ko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Recovery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  <a:p>
            <a:pPr marL="45720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altLang="ko" sz="18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Times New Roman"/>
                <a:sym typeface="Times New Roman"/>
              </a:rPr>
              <a:t>Both the master and the </a:t>
            </a:r>
            <a:r>
              <a:rPr kumimoji="0" lang="en-US" altLang="ko" sz="180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Times New Roman"/>
                <a:sym typeface="Times New Roman"/>
              </a:rPr>
              <a:t>chunkserver</a:t>
            </a:r>
            <a:r>
              <a:rPr kumimoji="0" lang="en-US" altLang="ko" sz="18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Times New Roman"/>
                <a:sym typeface="Times New Roman"/>
              </a:rPr>
              <a:t> are designed to re- store their state and start in seconds no matter how they terminated. </a:t>
            </a:r>
            <a:endParaRPr kumimoji="0" lang="en-US" sz="180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Times New Roman"/>
              <a:sym typeface="Times New Roman"/>
            </a:endParaRPr>
          </a:p>
          <a:p>
            <a:pPr marL="7429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Times New Roman"/>
              <a:sym typeface="Times New Roman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altLang="ko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Times New Roman"/>
                <a:sym typeface="Times New Roman"/>
              </a:rPr>
              <a:t>   chunk </a:t>
            </a:r>
            <a:r>
              <a:rPr kumimoji="0" lang="en-US" altLang="ko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Times New Roman"/>
                <a:sym typeface="Times New Roman"/>
              </a:rPr>
              <a:t>Replication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Times New Roman"/>
              <a:sym typeface="Times New Roman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altLang="ko" sz="1800" noProof="0" dirty="0" smtClean="0">
                <a:solidFill>
                  <a:prstClr val="black"/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  <a:cs typeface="Times New Roman"/>
                <a:sym typeface="Times New Roman"/>
              </a:rPr>
              <a:t> </a:t>
            </a:r>
            <a:r>
              <a:rPr lang="en-US" altLang="ko" sz="1800" noProof="0" dirty="0" smtClean="0">
                <a:solidFill>
                  <a:prstClr val="black"/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  <a:cs typeface="Times New Roman"/>
                <a:sym typeface="Times New Roman"/>
              </a:rPr>
              <a:t>        </a:t>
            </a:r>
            <a:r>
              <a:rPr kumimoji="0" lang="en-US" altLang="ko" sz="18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each </a:t>
            </a:r>
            <a:r>
              <a:rPr kumimoji="0" lang="en-US" altLang="ko" sz="18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chunk is replicated on multiple </a:t>
            </a:r>
            <a:r>
              <a:rPr kumimoji="0" lang="en-US" altLang="ko" sz="180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chunkservers</a:t>
            </a:r>
            <a:r>
              <a:rPr kumimoji="0" lang="en-US" altLang="ko" sz="18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 on diﬀerent racks.</a:t>
            </a:r>
            <a:endParaRPr kumimoji="0" lang="en-US" sz="180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321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30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449788"/>
            <a:ext cx="9144000" cy="2652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543662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  <a:cs typeface="+mn-cs"/>
              </a:rPr>
              <a:t>Fault Tolerance and Diagnosis</a:t>
            </a:r>
            <a:endParaRPr kumimoji="0" lang="ko-KR" altLang="en-US" sz="28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-108520" y="553244"/>
            <a:ext cx="504056" cy="50405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761" y="5108088"/>
            <a:ext cx="1341488" cy="670744"/>
          </a:xfrm>
          <a:prstGeom prst="rect">
            <a:avLst/>
          </a:prstGeom>
        </p:spPr>
      </p:pic>
      <p:sp>
        <p:nvSpPr>
          <p:cNvPr id="7" name="Google Shape;213;p38"/>
          <p:cNvSpPr txBox="1">
            <a:spLocks/>
          </p:cNvSpPr>
          <p:nvPr/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" sz="2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High Availability</a:t>
            </a:r>
            <a:endParaRPr kumimoji="0" lang="en-US" sz="240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" sz="180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Master Replication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" sz="18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      Its operation log and checkpoints are replicated on multiple machines.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" sz="18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      A mutation to the state is considered committed only after its log record has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" sz="18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      been ﬂushed to disk locally and on all master replicas.</a:t>
            </a:r>
            <a:endParaRPr kumimoji="0" lang="en-US" sz="180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" sz="18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      When it fails, it can restart almost instantly.     </a:t>
            </a:r>
            <a:endParaRPr kumimoji="0" lang="en-US" sz="180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" sz="18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      Moreover, “shadow” masters provide read-only access to the ﬁle system even                     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" sz="1800" dirty="0">
                <a:solidFill>
                  <a:prstClr val="black"/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 </a:t>
            </a:r>
            <a:r>
              <a:rPr lang="en-US" altLang="ko" sz="1800" dirty="0" smtClean="0">
                <a:solidFill>
                  <a:prstClr val="black"/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     </a:t>
            </a:r>
            <a:r>
              <a:rPr kumimoji="0" lang="en-US" altLang="ko" sz="18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when the primary master is down.</a:t>
            </a:r>
            <a:endParaRPr kumimoji="0" lang="en-US" sz="180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47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30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449788"/>
            <a:ext cx="9144000" cy="2652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543662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Fault Tolerance and Diagnosis</a:t>
            </a:r>
            <a:endParaRPr kumimoji="0" lang="ko-KR" altLang="en-US" sz="28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-108520" y="553244"/>
            <a:ext cx="504056" cy="50405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761" y="5108088"/>
            <a:ext cx="1341488" cy="670744"/>
          </a:xfrm>
          <a:prstGeom prst="rect">
            <a:avLst/>
          </a:prstGeom>
        </p:spPr>
      </p:pic>
      <p:sp>
        <p:nvSpPr>
          <p:cNvPr id="7" name="Google Shape;219;p39"/>
          <p:cNvSpPr txBox="1">
            <a:spLocks/>
          </p:cNvSpPr>
          <p:nvPr/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" sz="2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data integrity</a:t>
            </a:r>
            <a:endParaRPr kumimoji="0" lang="en-US" sz="240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80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1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" sz="18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Each </a:t>
            </a:r>
            <a:r>
              <a:rPr kumimoji="0" lang="en-US" altLang="ko" sz="180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chunkserver</a:t>
            </a:r>
            <a:r>
              <a:rPr kumimoji="0" lang="en-US" altLang="ko" sz="18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uses </a:t>
            </a:r>
            <a:r>
              <a:rPr kumimoji="0" lang="en-US" altLang="ko" sz="180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checksumming</a:t>
            </a:r>
            <a:r>
              <a:rPr kumimoji="0" lang="en-US" altLang="ko" sz="18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to detect corruption of stored data. </a:t>
            </a:r>
            <a:endParaRPr kumimoji="0" lang="en-US" sz="180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100"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" sz="180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1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" sz="18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A </a:t>
            </a:r>
            <a:r>
              <a:rPr kumimoji="0" lang="en-US" altLang="ko" sz="180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chunkis</a:t>
            </a:r>
            <a:r>
              <a:rPr kumimoji="0" lang="en-US" altLang="ko" sz="18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broken up into 64 KB blocks. Each has a corresponding 32 bit checksum.</a:t>
            </a:r>
            <a:endParaRPr kumimoji="0" lang="en-US" sz="180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100"/>
              <a:buFont typeface="Wingdings" panose="05000000000000000000" pitchFamily="2" charset="2"/>
              <a:buChar char="§"/>
              <a:tabLst/>
              <a:defRPr/>
            </a:pPr>
            <a:endParaRPr kumimoji="0" lang="en-US" sz="180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1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" sz="18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the </a:t>
            </a:r>
            <a:r>
              <a:rPr kumimoji="0" lang="en-US" altLang="ko" sz="180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chunkserver</a:t>
            </a:r>
            <a:r>
              <a:rPr kumimoji="0" lang="en-US" altLang="ko" sz="18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veriﬁes the checksum of data blocks that overlap the read range before returning any data to the requester, whether a client or another </a:t>
            </a:r>
            <a:r>
              <a:rPr kumimoji="0" lang="en-US" altLang="ko" sz="180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chunkserver</a:t>
            </a:r>
            <a:r>
              <a:rPr kumimoji="0" lang="en-US" altLang="ko" sz="18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.</a:t>
            </a:r>
            <a:endParaRPr kumimoji="0" lang="en-US" sz="180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  <a:p>
            <a:pPr marL="0" marR="0" lvl="0" indent="355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100"/>
              <a:buFont typeface="Arial"/>
              <a:buNone/>
              <a:tabLst/>
              <a:defRPr/>
            </a:pPr>
            <a:endParaRPr kumimoji="0" lang="en-US" sz="180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  <a:p>
            <a:pPr marL="0" marR="0" lvl="0" indent="355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100"/>
              <a:buFont typeface="Arial"/>
              <a:buNone/>
              <a:tabLst/>
              <a:defRPr/>
            </a:pPr>
            <a:r>
              <a:rPr kumimoji="0" lang="en-US" altLang="ko" sz="18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not match the recorded checksum:</a:t>
            </a:r>
            <a:endParaRPr kumimoji="0" lang="en-US" sz="180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  <a:p>
            <a:pPr marL="0" marR="0" lvl="0" indent="355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100"/>
              <a:buFont typeface="Arial"/>
              <a:buNone/>
              <a:tabLst/>
              <a:defRPr/>
            </a:pPr>
            <a:r>
              <a:rPr lang="en-US" altLang="ko" sz="1800" dirty="0">
                <a:solidFill>
                  <a:prstClr val="black"/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	</a:t>
            </a:r>
            <a:r>
              <a:rPr kumimoji="0" lang="en-US" altLang="ko" sz="18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read </a:t>
            </a:r>
            <a:r>
              <a:rPr kumimoji="0" lang="en-US" altLang="ko" sz="18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from other replicas</a:t>
            </a:r>
            <a:endParaRPr kumimoji="0" lang="en-US" sz="180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  <a:p>
            <a:pPr marL="0" marR="0" lvl="0" indent="355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100"/>
              <a:buFont typeface="Arial"/>
              <a:buNone/>
              <a:tabLst/>
              <a:defRPr/>
            </a:pPr>
            <a:r>
              <a:rPr kumimoji="0" lang="en-US" altLang="ko" sz="18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	master </a:t>
            </a:r>
            <a:r>
              <a:rPr kumimoji="0" lang="en-US" altLang="ko" sz="18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will clone the </a:t>
            </a:r>
            <a:r>
              <a:rPr kumimoji="0" lang="en-US" altLang="ko" sz="180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chunkfrom</a:t>
            </a:r>
            <a:r>
              <a:rPr kumimoji="0" lang="en-US" altLang="ko" sz="18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another replica</a:t>
            </a:r>
            <a:endParaRPr kumimoji="0" lang="en-US" sz="180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  <a:p>
            <a:pPr marL="0" marR="0" lvl="0" indent="355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100"/>
              <a:buFont typeface="Arial"/>
              <a:buNone/>
              <a:tabLst/>
              <a:defRPr/>
            </a:pPr>
            <a:endParaRPr kumimoji="0" lang="en-US" sz="180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80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487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30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449788"/>
            <a:ext cx="9144000" cy="2652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543662"/>
            <a:ext cx="525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Fault Tolerance and Diagnosis</a:t>
            </a:r>
            <a:endParaRPr kumimoji="0" lang="ko-KR" altLang="en-US" sz="28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-108520" y="553244"/>
            <a:ext cx="504056" cy="50405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761" y="5108088"/>
            <a:ext cx="1341488" cy="670744"/>
          </a:xfrm>
          <a:prstGeom prst="rect">
            <a:avLst/>
          </a:prstGeom>
        </p:spPr>
      </p:pic>
      <p:sp>
        <p:nvSpPr>
          <p:cNvPr id="7" name="Google Shape;231;p41"/>
          <p:cNvSpPr txBox="1">
            <a:spLocks/>
          </p:cNvSpPr>
          <p:nvPr/>
        </p:nvSpPr>
        <p:spPr>
          <a:xfrm>
            <a:off x="311700" y="13990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" sz="2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diagnostic </a:t>
            </a:r>
            <a:r>
              <a:rPr kumimoji="0" lang="en-US" altLang="ko" sz="2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Tools</a:t>
            </a:r>
            <a:endParaRPr kumimoji="0" lang="en-US" sz="240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80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80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" sz="18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 logging has helped immeasurably in problem isolation, debugging, and performance analysis</a:t>
            </a:r>
            <a:r>
              <a:rPr kumimoji="0" lang="en-US" altLang="ko" sz="18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.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1800" dirty="0">
              <a:solidFill>
                <a:prstClr val="black"/>
              </a:solidFill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" sz="18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The most recent events are also kept in memory and available for continuous </a:t>
            </a:r>
            <a:r>
              <a:rPr kumimoji="0" lang="en-US" altLang="ko" sz="18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monitoring</a:t>
            </a:r>
            <a:r>
              <a:rPr kumimoji="0" lang="en-US" altLang="ko" sz="18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.</a:t>
            </a:r>
            <a:endParaRPr kumimoji="0" lang="en-US" sz="180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80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874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3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449788"/>
            <a:ext cx="9144000" cy="2652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543662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  <a:cs typeface="+mn-cs"/>
              </a:rPr>
              <a:t>Motivation _ why gfs?</a:t>
            </a:r>
            <a:endParaRPr kumimoji="0" lang="ko-KR" altLang="en-US" sz="28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-108520" y="553244"/>
            <a:ext cx="504056" cy="50405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761" y="5108088"/>
            <a:ext cx="1341488" cy="6707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07504" y="1193425"/>
            <a:ext cx="890574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100"/>
              <a:buFontTx/>
              <a:buNone/>
              <a:tabLst/>
              <a:defRPr/>
            </a:pPr>
            <a:r>
              <a:rPr kumimoji="0" lang="en-US" altLang="ko" sz="36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 panose="020F0704030504030204" pitchFamily="34" charset="0"/>
                <a:ea typeface="이순신 돋움체 M" panose="02020603020101020101" pitchFamily="18" charset="-127"/>
                <a:cs typeface="+mn-cs"/>
              </a:rPr>
              <a:t>“</a:t>
            </a:r>
            <a:r>
              <a:rPr kumimoji="0" lang="en-US" altLang="ko" sz="44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 panose="020F0704030504030204" pitchFamily="34" charset="0"/>
                <a:ea typeface="이순신 돋움체 M" panose="02020603020101020101" pitchFamily="18" charset="-127"/>
                <a:cs typeface="+mn-cs"/>
              </a:rPr>
              <a:t>to meet the rapidly growing </a:t>
            </a:r>
            <a:br>
              <a:rPr kumimoji="0" lang="en-US" altLang="ko" sz="44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 panose="020F0704030504030204" pitchFamily="34" charset="0"/>
                <a:ea typeface="이순신 돋움체 M" panose="02020603020101020101" pitchFamily="18" charset="-127"/>
                <a:cs typeface="+mn-cs"/>
              </a:rPr>
            </a:br>
            <a:r>
              <a:rPr kumimoji="0" lang="en-US" altLang="ko" sz="44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 panose="020F0704030504030204" pitchFamily="34" charset="0"/>
                <a:ea typeface="이순신 돋움체 M" panose="02020603020101020101" pitchFamily="18" charset="-127"/>
                <a:cs typeface="+mn-cs"/>
              </a:rPr>
              <a:t>demands of Google’s data </a:t>
            </a:r>
            <a:br>
              <a:rPr kumimoji="0" lang="en-US" altLang="ko" sz="44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 panose="020F0704030504030204" pitchFamily="34" charset="0"/>
                <a:ea typeface="이순신 돋움체 M" panose="02020603020101020101" pitchFamily="18" charset="-127"/>
                <a:cs typeface="+mn-cs"/>
              </a:rPr>
            </a:br>
            <a:r>
              <a:rPr kumimoji="0" lang="en-US" altLang="ko" sz="44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 panose="020F0704030504030204" pitchFamily="34" charset="0"/>
                <a:ea typeface="이순신 돋움체 M" panose="02020603020101020101" pitchFamily="18" charset="-127"/>
                <a:cs typeface="+mn-cs"/>
              </a:rPr>
              <a:t>processing needs.”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100"/>
              <a:buFontTx/>
              <a:buNone/>
              <a:tabLst/>
              <a:defRPr/>
            </a:pPr>
            <a:endParaRPr kumimoji="0" lang="en-US" altLang="ko" sz="3600" b="1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Rounded MT Bold" panose="020F0704030504030204" pitchFamily="34" charset="0"/>
              <a:ea typeface="이순신 돋움체 M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100"/>
              <a:buFontTx/>
              <a:buNone/>
              <a:tabLst/>
              <a:defRPr/>
            </a:pPr>
            <a:r>
              <a:rPr kumimoji="0" lang="en-US" altLang="ko" sz="36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 panose="020F0704030504030204" pitchFamily="34" charset="0"/>
                <a:ea typeface="이순신 돋움체 M" panose="02020603020101020101" pitchFamily="18" charset="-127"/>
                <a:cs typeface="+mn-cs"/>
              </a:rPr>
              <a:t>-&gt; performance, scalability, reliability</a:t>
            </a:r>
            <a:r>
              <a:rPr kumimoji="0" lang="ko-KR" altLang="en-US" sz="36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 panose="020F0704030504030204" pitchFamily="34" charset="0"/>
                <a:ea typeface="이순신 돋움체 M" panose="02020603020101020101" pitchFamily="18" charset="-127"/>
                <a:cs typeface="+mn-cs"/>
              </a:rPr>
              <a:t>↑</a:t>
            </a:r>
            <a:r>
              <a:rPr kumimoji="0" lang="en-US" altLang="ko" sz="36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 panose="020F0704030504030204" pitchFamily="34" charset="0"/>
                <a:ea typeface="이순신 돋움체 M" panose="02020603020101020101" pitchFamily="18" charset="-127"/>
                <a:cs typeface="+mn-cs"/>
              </a:rPr>
              <a:t> </a:t>
            </a:r>
            <a:endParaRPr kumimoji="0" lang="en-US" altLang="ko-KR" sz="36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Rounded MT Bold" panose="020F0704030504030204" pitchFamily="34" charset="0"/>
              <a:ea typeface="이순신 돋움체 M" panose="02020603020101020101" pitchFamily="18" charset="-127"/>
              <a:cs typeface="+mn-cs"/>
            </a:endParaRPr>
          </a:p>
          <a:p>
            <a:pPr marL="285750" marR="0" lvl="0" indent="-28575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100"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36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Rounded MT Bold" panose="020F0704030504030204" pitchFamily="34" charset="0"/>
              <a:ea typeface="이순신 돋움체 M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330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30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449788"/>
            <a:ext cx="9144000" cy="2652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543662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-15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Mesurements</a:t>
            </a:r>
            <a:endParaRPr kumimoji="0" lang="ko-KR" altLang="en-US" sz="28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-108520" y="553244"/>
            <a:ext cx="504056" cy="50405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761" y="5108088"/>
            <a:ext cx="1341488" cy="67074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3648" y="1182247"/>
            <a:ext cx="5688632" cy="405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60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30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449788"/>
            <a:ext cx="9144000" cy="2652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543662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-15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  <a:cs typeface="+mn-cs"/>
              </a:rPr>
              <a:t>Mesurements</a:t>
            </a:r>
            <a:endParaRPr kumimoji="0" lang="ko-KR" altLang="en-US" sz="28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-108520" y="553244"/>
            <a:ext cx="504056" cy="50405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761" y="5108088"/>
            <a:ext cx="1341488" cy="67074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3648" y="1170073"/>
            <a:ext cx="5832648" cy="412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34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30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449788"/>
            <a:ext cx="9144000" cy="2652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543662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-15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  <a:cs typeface="+mn-cs"/>
              </a:rPr>
              <a:t>Mesurements</a:t>
            </a:r>
            <a:endParaRPr kumimoji="0" lang="ko-KR" altLang="en-US" sz="28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-108520" y="553244"/>
            <a:ext cx="504056" cy="50405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761" y="5108088"/>
            <a:ext cx="1341488" cy="67074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7664" y="1147924"/>
            <a:ext cx="5842309" cy="415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5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30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449788"/>
            <a:ext cx="9144000" cy="2652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543662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-15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  <a:cs typeface="+mn-cs"/>
              </a:rPr>
              <a:t>Mesurements</a:t>
            </a:r>
            <a:endParaRPr kumimoji="0" lang="ko-KR" altLang="en-US" sz="28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-108520" y="553244"/>
            <a:ext cx="504056" cy="50405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761" y="5108088"/>
            <a:ext cx="1341488" cy="67074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5656" y="1150161"/>
            <a:ext cx="5778860" cy="412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42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30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449788"/>
            <a:ext cx="9144000" cy="2652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543662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-15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  <a:cs typeface="+mn-cs"/>
              </a:rPr>
              <a:t>Mesurements</a:t>
            </a:r>
            <a:endParaRPr kumimoji="0" lang="ko-KR" altLang="en-US" sz="28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-108520" y="553244"/>
            <a:ext cx="504056" cy="50405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761" y="5108088"/>
            <a:ext cx="1341488" cy="67074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5676" y="1149136"/>
            <a:ext cx="5832648" cy="412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06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30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449788"/>
            <a:ext cx="9144000" cy="2652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543662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" altLang="ko-KR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  <a:cs typeface="+mn-cs"/>
              </a:rPr>
              <a:t>conclusions</a:t>
            </a:r>
            <a:endParaRPr kumimoji="0" lang="ko-KR" altLang="en-US" sz="2800" b="0" i="0" u="none" strike="noStrike" kern="1200" cap="none" spc="-150" normalizeH="0" baseline="0" noProof="0" dirty="0">
              <a:ln>
                <a:noFill/>
              </a:ln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-108520" y="553244"/>
            <a:ext cx="504056" cy="50405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761" y="5108088"/>
            <a:ext cx="1341488" cy="670744"/>
          </a:xfrm>
          <a:prstGeom prst="rect">
            <a:avLst/>
          </a:prstGeom>
        </p:spPr>
      </p:pic>
      <p:sp>
        <p:nvSpPr>
          <p:cNvPr id="9" name="Google Shape;278;p48"/>
          <p:cNvSpPr txBox="1">
            <a:spLocks noGrp="1"/>
          </p:cNvSpPr>
          <p:nvPr/>
        </p:nvSpPr>
        <p:spPr>
          <a:xfrm>
            <a:off x="311700" y="1691688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0" indent="-304800" algn="l" defTabSz="914400" rtl="0" eaLnBrk="1" fontAlgn="auto" latin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2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" sz="1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sym typeface="Arial"/>
              </a:rPr>
              <a:t>optimizing for huge ﬁles</a:t>
            </a:r>
            <a:r>
              <a:rPr kumimoji="0" lang="en-US" altLang="ko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sym typeface="Arial"/>
              </a:rPr>
              <a:t> that are mostly appended to and then read , and both extend and relax the standard ﬁle system interface to improve the overall system.</a:t>
            </a:r>
            <a:endParaRPr kumimoji="0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sym typeface="Arial"/>
            </a:endParaRPr>
          </a:p>
          <a:p>
            <a:pPr marL="457200" marR="0" lvl="0" indent="-304800" algn="l" defTabSz="914400" rtl="0" eaLnBrk="1" fontAlgn="auto" latin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200"/>
              <a:buFont typeface="Wingdings" panose="05000000000000000000" pitchFamily="2" charset="2"/>
              <a:buChar char="§"/>
              <a:tabLst/>
              <a:defRPr/>
            </a:pPr>
            <a:endParaRPr kumimoji="0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sym typeface="Arial"/>
            </a:endParaRPr>
          </a:p>
          <a:p>
            <a:pPr marL="457200" marR="0" lvl="0" indent="-304800" algn="l" defTabSz="914400" rtl="0" eaLnBrk="1" fontAlgn="auto" latin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2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sym typeface="Arial"/>
              </a:rPr>
              <a:t>system provides fault tolerance by constant monitoring, replicating crucial data, and </a:t>
            </a:r>
            <a:r>
              <a:rPr kumimoji="0" lang="en-US" altLang="ko" sz="1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sym typeface="Arial"/>
              </a:rPr>
              <a:t>fast and automatic recovery. </a:t>
            </a:r>
            <a:endParaRPr kumimoji="0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sym typeface="Arial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Wingdings" panose="05000000000000000000" pitchFamily="2" charset="2"/>
              <a:buChar char="§"/>
              <a:tabLst/>
              <a:defRPr/>
            </a:pPr>
            <a:endParaRPr kumimoji="0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sym typeface="Arial"/>
            </a:endParaRPr>
          </a:p>
          <a:p>
            <a:pPr marL="457200" marR="0" lvl="0" indent="-304800" algn="l" defTabSz="914400" rtl="0" eaLnBrk="1" fontAlgn="auto" latin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2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" sz="1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sym typeface="Arial"/>
              </a:rPr>
              <a:t>using </a:t>
            </a:r>
            <a:r>
              <a:rPr kumimoji="0" lang="en-US" altLang="ko" sz="140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sym typeface="Arial"/>
              </a:rPr>
              <a:t>check to </a:t>
            </a:r>
            <a:r>
              <a:rPr kumimoji="0" lang="en-US" altLang="ko" sz="1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sym typeface="Arial"/>
              </a:rPr>
              <a:t>detect data</a:t>
            </a:r>
            <a:r>
              <a:rPr kumimoji="0" lang="en-US" altLang="ko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sym typeface="Arial"/>
              </a:rPr>
              <a:t> corruption at the disk.</a:t>
            </a:r>
            <a:endParaRPr kumimoji="0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sym typeface="Arial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Wingdings" panose="05000000000000000000" pitchFamily="2" charset="2"/>
              <a:buChar char="§"/>
              <a:tabLst/>
              <a:defRPr/>
            </a:pPr>
            <a:endParaRPr kumimoji="0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sym typeface="Arial"/>
            </a:endParaRPr>
          </a:p>
          <a:p>
            <a:pPr marL="457200" marR="0" lvl="0" indent="-304800" algn="l" defTabSz="914400" rtl="0" eaLnBrk="1" fontAlgn="auto" latin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2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sym typeface="Arial"/>
              </a:rPr>
              <a:t>system achieve this </a:t>
            </a:r>
            <a:r>
              <a:rPr kumimoji="0" lang="en-US" altLang="ko" sz="1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sym typeface="Arial"/>
              </a:rPr>
              <a:t>by separating ﬁle system control</a:t>
            </a:r>
            <a:r>
              <a:rPr kumimoji="0" lang="en-US" altLang="ko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sym typeface="Arial"/>
              </a:rPr>
              <a:t>, which passes through the master, from data transfer, which passes directly between </a:t>
            </a:r>
            <a:r>
              <a:rPr kumimoji="0" lang="en-US" altLang="ko" sz="1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sym typeface="Arial"/>
              </a:rPr>
              <a:t>chunkservers</a:t>
            </a:r>
            <a:r>
              <a:rPr kumimoji="0" lang="en-US" altLang="ko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sym typeface="Arial"/>
              </a:rPr>
              <a:t> and clients. </a:t>
            </a:r>
            <a:endParaRPr kumimoji="0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sym typeface="Arial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Wingdings" panose="05000000000000000000" pitchFamily="2" charset="2"/>
              <a:buChar char="§"/>
              <a:tabLst/>
              <a:defRPr/>
            </a:pPr>
            <a:endParaRPr kumimoji="0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sym typeface="Arial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Wingdings" panose="05000000000000000000" pitchFamily="2" charset="2"/>
              <a:buChar char="§"/>
              <a:tabLst/>
              <a:defRPr/>
            </a:pPr>
            <a:endParaRPr kumimoji="0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578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30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203848" y="2353444"/>
            <a:ext cx="27363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800" b="1" spc="-300" dirty="0" smtClean="0"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Q&amp;A</a:t>
            </a:r>
          </a:p>
          <a:p>
            <a:pPr algn="dist"/>
            <a:endParaRPr lang="ko-KR" altLang="en-US" sz="4800" spc="-300" dirty="0"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3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449788"/>
            <a:ext cx="9144000" cy="2652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543662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  <a:cs typeface="+mn-cs"/>
              </a:rPr>
              <a:t>Motivation</a:t>
            </a:r>
            <a:endParaRPr kumimoji="0" lang="ko-KR" altLang="en-US" sz="28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-108520" y="553244"/>
            <a:ext cx="504056" cy="50405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761" y="5108088"/>
            <a:ext cx="1341488" cy="6707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52817" y="1193425"/>
            <a:ext cx="8460432" cy="2821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100"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 component </a:t>
            </a: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failures(</a:t>
            </a:r>
            <a:r>
              <a:rPr kumimoji="0" lang="en-US" altLang="ko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os</a:t>
            </a: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 bugs, human errors, and the failures of disks,) </a:t>
            </a:r>
            <a:r>
              <a:rPr kumimoji="0" lang="en-US" altLang="ko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/>
            </a:r>
            <a:br>
              <a:rPr kumimoji="0" lang="en-US" altLang="ko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</a:br>
            <a:r>
              <a:rPr kumimoji="0" lang="en-US" altLang="ko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are </a:t>
            </a: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the </a:t>
            </a: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norm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files </a:t>
            </a: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are </a:t>
            </a: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huge</a:t>
            </a: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 by traditional standards .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Impact"/>
              <a:sym typeface="Impact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overwrite</a:t>
            </a: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, random write </a:t>
            </a:r>
            <a:r>
              <a:rPr kumimoji="0" lang="en-US" altLang="ko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&lt; </a:t>
            </a: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append </a:t>
            </a:r>
            <a:r>
              <a:rPr kumimoji="0" lang="en-US" altLang="ko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new data</a:t>
            </a: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, 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 </a:t>
            </a: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co designing the application and fs </a:t>
            </a:r>
            <a:r>
              <a:rPr kumimoji="0" lang="en-US" altLang="ko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API </a:t>
            </a: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increase flexibility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+mn-cs"/>
            </a:endParaRPr>
          </a:p>
          <a:p>
            <a:pPr marL="0" marR="0" lvl="0" indent="457200" algn="l" defTabSz="914400" rtl="0" eaLnBrk="1" fontAlgn="auto" latin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Ex. relaxed </a:t>
            </a:r>
            <a:r>
              <a:rPr kumimoji="0" lang="en-US" altLang="ko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consistency </a:t>
            </a:r>
            <a:r>
              <a:rPr kumimoji="0" lang="en-US" altLang="ko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model, atomic </a:t>
            </a:r>
            <a:r>
              <a:rPr kumimoji="0" lang="en-US" altLang="ko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append </a:t>
            </a:r>
            <a:r>
              <a:rPr kumimoji="0" lang="en-US" altLang="ko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operation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531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30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449788"/>
            <a:ext cx="9144000" cy="2652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543662"/>
            <a:ext cx="475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  <a:cs typeface="+mn-cs"/>
              </a:rPr>
              <a:t>A</a:t>
            </a:r>
            <a:r>
              <a:rPr kumimoji="0" lang="ko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  <a:cs typeface="+mn-cs"/>
              </a:rPr>
              <a:t>ssumption</a:t>
            </a:r>
            <a:r>
              <a:rPr kumimoji="0" lang="en-US" altLang="ko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  <a:cs typeface="+mn-cs"/>
              </a:rPr>
              <a:t> (Background)</a:t>
            </a:r>
            <a:endParaRPr kumimoji="0" lang="ko-KR" altLang="en-US" sz="28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-108520" y="553244"/>
            <a:ext cx="504056" cy="50405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761" y="5108088"/>
            <a:ext cx="1341488" cy="6707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47880" y="1760289"/>
            <a:ext cx="8064896" cy="2267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1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 </a:t>
            </a: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many, inexpensive commodity components that often fail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 stores </a:t>
            </a: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few million files (100MB or larger)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many </a:t>
            </a: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large, sequential writes that append data to files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implement </a:t>
            </a:r>
            <a:r>
              <a:rPr kumimoji="0" lang="en-US" altLang="ko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a processing method for clients accessing the same file concurrently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Times New Roman"/>
                <a:sym typeface="Times New Roman"/>
              </a:rPr>
              <a:t>High </a:t>
            </a: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Times New Roman"/>
                <a:sym typeface="Times New Roman"/>
              </a:rPr>
              <a:t>sustained bandwidth is more important than low latency.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153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30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449788"/>
            <a:ext cx="9144000" cy="2652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543662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  <a:cs typeface="+mn-cs"/>
              </a:rPr>
              <a:t>architecture</a:t>
            </a:r>
            <a:endParaRPr kumimoji="0" lang="ko-KR" altLang="en-US" sz="28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-108520" y="553244"/>
            <a:ext cx="504056" cy="50405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761" y="5108088"/>
            <a:ext cx="1341488" cy="6707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043608" y="1561356"/>
            <a:ext cx="7776864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ko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interface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not </a:t>
            </a:r>
            <a:r>
              <a:rPr kumimoji="0" lang="en-US" altLang="ko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posix</a:t>
            </a: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 but familiar file system </a:t>
            </a:r>
            <a:r>
              <a:rPr kumimoji="0" lang="en-US" altLang="ko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inerface</a:t>
            </a: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 </a:t>
            </a:r>
            <a:r>
              <a:rPr kumimoji="0" lang="en-US" altLang="ko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api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have file operation : read</a:t>
            </a:r>
            <a:r>
              <a:rPr kumimoji="0" lang="en-US" altLang="ko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, write</a:t>
            </a: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,,,, + </a:t>
            </a: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snapshot, record append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786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30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449788"/>
            <a:ext cx="9144000" cy="2652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543662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  <a:cs typeface="+mn-cs"/>
              </a:rPr>
              <a:t>architecture</a:t>
            </a:r>
            <a:endParaRPr kumimoji="0" lang="ko-KR" altLang="en-US" sz="28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-108520" y="553244"/>
            <a:ext cx="504056" cy="50405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761" y="5108088"/>
            <a:ext cx="1341488" cy="6707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83568" y="1057300"/>
            <a:ext cx="77768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-single master + multiple chunk servers + clients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- files are divided into fix sized chunk (64 MB)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- </a:t>
            </a:r>
            <a:r>
              <a:rPr kumimoji="0" lang="en-US" altLang="ko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chunkserver</a:t>
            </a: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 store chunks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+mn-cs"/>
            </a:endParaRPr>
          </a:p>
        </p:txBody>
      </p:sp>
      <p:pic>
        <p:nvPicPr>
          <p:cNvPr id="7" name="Google Shape;8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87624" y="2041595"/>
            <a:ext cx="6986551" cy="2710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780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30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449788"/>
            <a:ext cx="9144000" cy="2652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543662"/>
            <a:ext cx="51125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  <a:cs typeface="+mn-cs"/>
              </a:rPr>
              <a:t>A</a:t>
            </a:r>
            <a:r>
              <a:rPr kumimoji="0" lang="ko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  <a:cs typeface="+mn-cs"/>
              </a:rPr>
              <a:t>rchitecture</a:t>
            </a:r>
            <a:r>
              <a:rPr kumimoji="0" lang="en-US" altLang="ko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  <a:cs typeface="+mn-cs"/>
              </a:rPr>
              <a:t>_ </a:t>
            </a:r>
            <a:r>
              <a:rPr kumimoji="0" lang="en-US" altLang="ko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  <a:cs typeface="+mn-cs"/>
              </a:rPr>
              <a:t>master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-108520" y="553244"/>
            <a:ext cx="504056" cy="50405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761" y="5108088"/>
            <a:ext cx="1341488" cy="6707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83568" y="1057300"/>
            <a:ext cx="8208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have </a:t>
            </a: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all file system </a:t>
            </a: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metadata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metadata</a:t>
            </a: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? namespace, access control info, mapping from file - chunks, location of chunks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manage </a:t>
            </a: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system-wide activities </a:t>
            </a:r>
            <a:r>
              <a:rPr kumimoji="0" lang="en-US" altLang="ko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- </a:t>
            </a: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chunk lease management, garbage </a:t>
            </a:r>
            <a:r>
              <a:rPr kumimoji="0" lang="en-US" altLang="ko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/>
            </a:r>
            <a:br>
              <a:rPr kumimoji="0" lang="en-US" altLang="ko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</a:br>
            <a:r>
              <a:rPr kumimoji="0" lang="en-US" altLang="ko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collection </a:t>
            </a: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of orphaned chunk, chunk migration between </a:t>
            </a:r>
            <a:r>
              <a:rPr kumimoji="0" lang="en-US" altLang="ko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chunkserver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communicate </a:t>
            </a: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with </a:t>
            </a:r>
            <a:r>
              <a:rPr kumimoji="0" lang="en-US" altLang="ko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chunkserver</a:t>
            </a:r>
            <a:r>
              <a:rPr kumimoji="0" lang="en-US" altLang="ko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 </a:t>
            </a: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by </a:t>
            </a: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sending heartbeat message periodically </a:t>
            </a: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(for instructions, state monitoring)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+mn-cs"/>
            </a:endParaRPr>
          </a:p>
        </p:txBody>
      </p:sp>
      <p:pic>
        <p:nvPicPr>
          <p:cNvPr id="7" name="Google Shape;9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49462" y="3336435"/>
            <a:ext cx="5845075" cy="20695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타원 1"/>
          <p:cNvSpPr/>
          <p:nvPr/>
        </p:nvSpPr>
        <p:spPr>
          <a:xfrm>
            <a:off x="3635896" y="3272603"/>
            <a:ext cx="2160240" cy="1097065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018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30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449788"/>
            <a:ext cx="9144000" cy="2652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543662"/>
            <a:ext cx="5400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  <a:cs typeface="+mn-cs"/>
              </a:rPr>
              <a:t>A</a:t>
            </a:r>
            <a:r>
              <a:rPr kumimoji="0" lang="ko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  <a:cs typeface="+mn-cs"/>
              </a:rPr>
              <a:t>rchitecture</a:t>
            </a:r>
            <a:r>
              <a:rPr kumimoji="0" lang="en-US" altLang="ko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  <a:cs typeface="+mn-cs"/>
              </a:rPr>
              <a:t>_ </a:t>
            </a:r>
            <a:r>
              <a:rPr kumimoji="0" lang="en-US" altLang="ko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B" panose="02020603020101020101" pitchFamily="18" charset="-127"/>
                <a:ea typeface="이순신 돋움체 B" panose="02020603020101020101" pitchFamily="18" charset="-127"/>
                <a:cs typeface="+mn-cs"/>
              </a:rPr>
              <a:t>chunkserver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-108520" y="553244"/>
            <a:ext cx="504056" cy="50405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이순신 돋움체 B" panose="02020603020101020101" pitchFamily="18" charset="-127"/>
              <a:ea typeface="이순신 돋움체 B" panose="02020603020101020101" pitchFamily="18" charset="-127"/>
              <a:cs typeface="+mn-cs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761" y="5108088"/>
            <a:ext cx="1341488" cy="6707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83568" y="1057300"/>
            <a:ext cx="77768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- </a:t>
            </a:r>
            <a:r>
              <a:rPr kumimoji="0" lang="en-US" altLang="ko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chunkserver</a:t>
            </a: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 </a:t>
            </a: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store chunks</a:t>
            </a: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 on local disks as </a:t>
            </a:r>
            <a:r>
              <a:rPr kumimoji="0" lang="en-US" altLang="ko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linux</a:t>
            </a: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 files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100"/>
              <a:buFontTx/>
              <a:buNone/>
              <a:tabLst/>
              <a:defRPr/>
            </a:pP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- </a:t>
            </a:r>
            <a:r>
              <a:rPr kumimoji="0" lang="en-US" altLang="ko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each </a:t>
            </a: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chunk is replicated on multiple </a:t>
            </a:r>
            <a:r>
              <a:rPr kumimoji="0" lang="en-US" altLang="ko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chunkservers</a:t>
            </a: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 </a:t>
            </a:r>
            <a:r>
              <a:rPr kumimoji="0" lang="en-US" altLang="ko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/>
            </a:r>
            <a:br>
              <a:rPr kumimoji="0" lang="en-US" altLang="ko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</a:br>
            <a:r>
              <a:rPr kumimoji="0" lang="en-US" altLang="ko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   (</a:t>
            </a:r>
            <a:r>
              <a:rPr kumimoji="0" lang="en-US" altLang="k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순신 돋움체 M" panose="02020603020101020101" pitchFamily="18" charset="-127"/>
                <a:ea typeface="이순신 돋움체 M" panose="02020603020101020101" pitchFamily="18" charset="-127"/>
                <a:cs typeface="+mn-cs"/>
              </a:rPr>
              <a:t>normally,3 )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순신 돋움체 M" panose="02020603020101020101" pitchFamily="18" charset="-127"/>
              <a:ea typeface="이순신 돋움체 M" panose="02020603020101020101" pitchFamily="18" charset="-127"/>
              <a:cs typeface="+mn-cs"/>
            </a:endParaRPr>
          </a:p>
        </p:txBody>
      </p:sp>
      <p:pic>
        <p:nvPicPr>
          <p:cNvPr id="7" name="Google Shape;9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9632" y="2397588"/>
            <a:ext cx="6986551" cy="27105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타원 7"/>
          <p:cNvSpPr/>
          <p:nvPr/>
        </p:nvSpPr>
        <p:spPr>
          <a:xfrm>
            <a:off x="3423284" y="4096950"/>
            <a:ext cx="3668996" cy="1097065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838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3072</TotalTime>
  <Words>3261</Words>
  <Application>Microsoft Office PowerPoint</Application>
  <PresentationFormat>화면 슬라이드 쇼(16:10)</PresentationFormat>
  <Paragraphs>411</Paragraphs>
  <Slides>36</Slides>
  <Notes>34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6" baseType="lpstr">
      <vt:lpstr>맑은 고딕</vt:lpstr>
      <vt:lpstr>이순신 돋움체 B</vt:lpstr>
      <vt:lpstr>이순신 돋움체 M</vt:lpstr>
      <vt:lpstr>조선일보명조</vt:lpstr>
      <vt:lpstr>Arial</vt:lpstr>
      <vt:lpstr>Arial Rounded MT Bold</vt:lpstr>
      <vt:lpstr>Impact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장 연우</cp:lastModifiedBy>
  <cp:revision>60</cp:revision>
  <dcterms:created xsi:type="dcterms:W3CDTF">2016-07-27T03:53:32Z</dcterms:created>
  <dcterms:modified xsi:type="dcterms:W3CDTF">2018-10-04T23:34:58Z</dcterms:modified>
</cp:coreProperties>
</file>