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53"/>
    <p:restoredTop sz="94660"/>
  </p:normalViewPr>
  <p:slideViewPr>
    <p:cSldViewPr snapToGrid="0">
      <p:cViewPr>
        <p:scale>
          <a:sx n="60" d="100"/>
          <a:sy n="60" d="100"/>
        </p:scale>
        <p:origin x="102" y="132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DAA-4A29-456E-822B-5606784A7AC8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3762-C2A0-4898-9BA2-0882E607C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43981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EDAA-4A29-456E-822B-5606784A7AC8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3762-C2A0-4898-9BA2-0882E607C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1604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0EFEDAA-4A29-456E-822B-5606784A7AC8}" type="datetime1">
              <a:rPr lang="ko-KR" altLang="en-US"/>
              <a:pPr lvl="0">
                <a:defRPr lang="ko-KR" altLang="en-US"/>
              </a:pPr>
              <a:t>2017-12-13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0023762-C2A0-4898-9BA2-0882E607CD3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EDAA-4A29-456E-822B-5606784A7AC8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3762-C2A0-4898-9BA2-0882E607C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Relationship Id="rId3" Type="http://schemas.openxmlformats.org/officeDocument/2006/relationships/hyperlink" Target="https://www.youtube.com/watch?v=vDHFF4wjWYU" TargetMode="External"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vDHFF4wjWYU" TargetMode="External"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6479" y="1229678"/>
            <a:ext cx="12192000" cy="2387600"/>
          </a:xfr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</a:rPr>
              <a:t>Kakao</a:t>
            </a:r>
            <a:r>
              <a:rPr lang="en-US" altLang="ko-KR" sz="4800" b="1" dirty="0" smtClean="0">
                <a:solidFill>
                  <a:schemeClr val="accent5">
                    <a:lumMod val="75000"/>
                  </a:schemeClr>
                </a:solidFill>
              </a:rPr>
              <a:t> System</a:t>
            </a:r>
            <a:endParaRPr lang="ko-KR" alt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5537200" y="3782378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2014104141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|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장연우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505" y="1371918"/>
            <a:ext cx="6754175" cy="4250502"/>
          </a:xfrm>
          <a:prstGeom prst="rect">
            <a:avLst/>
          </a:prstGeom>
          <a:blipFill>
            <a:blip r:embed="rId3">
              <a:alphaModFix amt="4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240277" y="1353231"/>
            <a:ext cx="1990846" cy="5121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(server)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주요 기능</a:t>
            </a:r>
            <a:endParaRPr lang="ko-KR" altLang="en-US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추천친구 목록</a:t>
            </a:r>
            <a:endParaRPr lang="ko-KR" altLang="en-US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유저 목록</a:t>
            </a:r>
            <a:endParaRPr lang="ko-KR" altLang="en-US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채팅 목록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058863" y="1765231"/>
            <a:ext cx="1502780" cy="222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로그인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유저의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채팅 목록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86528" y="4005174"/>
            <a:ext cx="1726075" cy="2058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7628599" y="1345415"/>
            <a:ext cx="1502780" cy="281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(</a:t>
            </a:r>
            <a:r>
              <a:rPr lang="ko-KR" altLang="en-US"/>
              <a:t>사용자 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정보</a:t>
            </a:r>
            <a:r>
              <a:rPr lang="en-US" altLang="ko-KR"/>
              <a:t>)</a:t>
            </a: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45607" y="4789310"/>
            <a:ext cx="1776064" cy="1767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0" name="직선 화살표 연결선 19"/>
          <p:cNvCxnSpPr>
            <a:stCxn id="12" idx="2"/>
            <a:endCxn id="15" idx="0"/>
          </p:cNvCxnSpPr>
          <p:nvPr/>
        </p:nvCxnSpPr>
        <p:spPr>
          <a:xfrm rot="5400000">
            <a:off x="5223886" y="4202943"/>
            <a:ext cx="796120" cy="376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7" idx="1"/>
            <a:endCxn id="22" idx="3"/>
          </p:cNvCxnSpPr>
          <p:nvPr/>
        </p:nvCxnSpPr>
        <p:spPr>
          <a:xfrm rot="10800000" flipV="1">
            <a:off x="3169211" y="5091704"/>
            <a:ext cx="1336564" cy="104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</p:cNvCxnSpPr>
          <p:nvPr/>
        </p:nvCxnSpPr>
        <p:spPr>
          <a:xfrm flipV="1">
            <a:off x="3169211" y="3322864"/>
            <a:ext cx="2036025" cy="1873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9" idx="1"/>
            <a:endCxn id="25" idx="3"/>
          </p:cNvCxnSpPr>
          <p:nvPr/>
        </p:nvCxnSpPr>
        <p:spPr>
          <a:xfrm rot="10800000">
            <a:off x="8994042" y="3629629"/>
            <a:ext cx="1039572" cy="71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39" idx="1"/>
            <a:endCxn id="21" idx="3"/>
          </p:cNvCxnSpPr>
          <p:nvPr/>
        </p:nvCxnSpPr>
        <p:spPr>
          <a:xfrm rot="10800000" flipV="1">
            <a:off x="3155682" y="4347587"/>
            <a:ext cx="6877932" cy="310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구조 변경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3696" y="3429000"/>
            <a:ext cx="1326494" cy="36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친구 목록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85694" y="3902286"/>
            <a:ext cx="1867023" cy="39742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288659" y="4459771"/>
            <a:ext cx="1867023" cy="39742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02188" y="4997514"/>
            <a:ext cx="1867023" cy="39742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91517" y="5632011"/>
            <a:ext cx="1867023" cy="39742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메시지 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36075" y="3429000"/>
            <a:ext cx="1257967" cy="401259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02188" y="1347012"/>
            <a:ext cx="1872637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tx1"/>
                </a:solidFill>
              </a:rPr>
              <a:t>App</a:t>
            </a:r>
            <a:endParaRPr lang="en-US" altLang="ko-KR" sz="360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44077" y="1648944"/>
            <a:ext cx="1872637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tx1"/>
                </a:solidFill>
              </a:rPr>
              <a:t>Client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05775" y="4745126"/>
            <a:ext cx="1872637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ChattingRoom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421334" y="1219494"/>
            <a:ext cx="2149178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tx1"/>
                </a:solidFill>
              </a:rPr>
              <a:t>Member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33614" y="4001008"/>
            <a:ext cx="1872637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600">
                <a:solidFill>
                  <a:schemeClr val="tx1"/>
                </a:solidFill>
              </a:rPr>
              <a:t>Friend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44380" y="4865512"/>
            <a:ext cx="1776064" cy="1767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04548" y="4821328"/>
            <a:ext cx="1872637" cy="693156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>
                <a:solidFill>
                  <a:schemeClr val="tx1"/>
                </a:solidFill>
              </a:rPr>
              <a:t>Message</a:t>
            </a:r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08406" y="2458388"/>
            <a:ext cx="1666080" cy="864476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440849" y="6096264"/>
            <a:ext cx="1966073" cy="504607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채팅방유저 목록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3" idx="1"/>
            <a:endCxn id="15" idx="3"/>
          </p:cNvCxnSpPr>
          <p:nvPr/>
        </p:nvCxnSpPr>
        <p:spPr>
          <a:xfrm rot="5400000">
            <a:off x="6310563" y="5179014"/>
            <a:ext cx="505093" cy="482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29"/>
          <p:cNvCxnSpPr>
            <a:stCxn id="39" idx="1"/>
            <a:endCxn id="6" idx="3"/>
          </p:cNvCxnSpPr>
          <p:nvPr/>
        </p:nvCxnSpPr>
        <p:spPr>
          <a:xfrm rot="10800000">
            <a:off x="3152717" y="4100995"/>
            <a:ext cx="6880897" cy="246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"/>
          <p:cNvSpPr/>
          <p:nvPr/>
        </p:nvSpPr>
        <p:spPr>
          <a:xfrm>
            <a:off x="4141787" y="4484688"/>
            <a:ext cx="2571750" cy="2373312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7" name=""/>
          <p:cNvSpPr/>
          <p:nvPr/>
        </p:nvSpPr>
        <p:spPr>
          <a:xfrm>
            <a:off x="1055686" y="4852988"/>
            <a:ext cx="2301874" cy="674686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4808536" y="2373312"/>
            <a:ext cx="2032000" cy="1074737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48922" y="2140396"/>
            <a:ext cx="8694155" cy="3656708"/>
          </a:xfrm>
          <a:prstGeom prst="rect">
            <a:avLst/>
          </a:prstGeom>
          <a:ln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300"/>
          </a:p>
          <a:p>
            <a:pPr algn="ctr">
              <a:defRPr lang="ko-KR" altLang="en-US"/>
            </a:pPr>
            <a:r>
              <a:rPr lang="ko-KR" altLang="en-US" sz="2300"/>
              <a:t>클라이언트에 로그인 유저의 임시 채팅목록 생성</a:t>
            </a:r>
            <a:endParaRPr lang="ko-KR" altLang="en-US" sz="2300"/>
          </a:p>
          <a:p>
            <a:pPr algn="ctr">
              <a:defRPr lang="ko-KR" altLang="en-US"/>
            </a:pPr>
            <a:r>
              <a:rPr lang="ko-KR" altLang="en-US" sz="2300"/>
              <a:t>→ 다른 멤버의 채팅룸 서치 불필요</a:t>
            </a:r>
            <a:r>
              <a:rPr lang="en-US" altLang="ko-KR" sz="2300"/>
              <a:t> = </a:t>
            </a:r>
            <a:r>
              <a:rPr lang="ko-KR" altLang="en-US" sz="2300"/>
              <a:t>빠른 채팅 방 입장 가능 </a:t>
            </a:r>
            <a:endParaRPr lang="ko-KR" altLang="en-US" sz="2300"/>
          </a:p>
          <a:p>
            <a:pPr algn="ctr">
              <a:defRPr lang="ko-KR" altLang="en-US"/>
            </a:pPr>
            <a:endParaRPr lang="ko-KR" altLang="en-US" sz="2300"/>
          </a:p>
          <a:p>
            <a:pPr algn="ctr">
              <a:defRPr lang="ko-KR" altLang="en-US"/>
            </a:pPr>
            <a:r>
              <a:rPr lang="en-US" altLang="ko-KR" sz="2300"/>
              <a:t>ChattingRoom</a:t>
            </a:r>
            <a:r>
              <a:rPr lang="ko-KR" altLang="en-US" sz="2300"/>
              <a:t> 클래스 생성</a:t>
            </a:r>
            <a:endParaRPr lang="ko-KR" altLang="en-US" sz="2300"/>
          </a:p>
          <a:p>
            <a:pPr algn="ctr">
              <a:defRPr lang="ko-KR" altLang="en-US"/>
            </a:pPr>
            <a:r>
              <a:rPr lang="ko-KR" altLang="en-US" sz="2300"/>
              <a:t>→ 단체 채팅 방 가능, 메세지 효율적인 관리(받는 사람 </a:t>
            </a:r>
            <a:r>
              <a:rPr lang="en-US" altLang="ko-KR" sz="2300"/>
              <a:t>x)</a:t>
            </a:r>
            <a:endParaRPr lang="en-US" altLang="ko-KR" sz="2300"/>
          </a:p>
          <a:p>
            <a:pPr algn="ctr">
              <a:defRPr lang="ko-KR" altLang="en-US"/>
            </a:pPr>
            <a:endParaRPr lang="ko-KR" altLang="en-US" sz="2300"/>
          </a:p>
          <a:p>
            <a:pPr algn="ctr">
              <a:defRPr lang="ko-KR" altLang="en-US"/>
            </a:pPr>
            <a:r>
              <a:rPr lang="ko-KR" altLang="en-US" sz="2300"/>
              <a:t>멤버에서 서버로 채팅리스트 옮김</a:t>
            </a:r>
            <a:endParaRPr lang="ko-KR" altLang="en-US" sz="2300"/>
          </a:p>
          <a:p>
            <a:pPr algn="ctr">
              <a:defRPr lang="ko-KR" altLang="en-US"/>
            </a:pPr>
            <a:r>
              <a:rPr lang="ko-KR" altLang="en-US" sz="2300"/>
              <a:t>→ 채팅방 관리에 효율적, 클라이언트 요청에 빠른 대응 가능</a:t>
            </a:r>
            <a:endParaRPr lang="ko-KR" altLang="en-US" sz="230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구조 변경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9315" y="2348881"/>
            <a:ext cx="2005949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</a:t>
            </a:r>
            <a:r>
              <a:rPr lang="ko-KR" altLang="en-US" sz="6000" b="1">
                <a:latin typeface="나눔명조"/>
                <a:ea typeface="나눔명조"/>
              </a:rPr>
              <a:t>2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300" y="3429000"/>
            <a:ext cx="164514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개선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사항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546311" y="1645419"/>
          <a:ext cx="5182447" cy="2956085"/>
        </p:xfrm>
        <a:graphic>
          <a:graphicData uri="http://schemas.openxmlformats.org/drawingml/2006/table">
            <a:tbl>
              <a:tblPr firstRow="1" bandRow="1"/>
              <a:tblGrid>
                <a:gridCol w="5182447"/>
              </a:tblGrid>
              <a:tr h="6643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App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22508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유저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sorted linked list &gt; RedBlackTree 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메세지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Circular Queue - &gt; .txt)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채팅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Hash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latin typeface="나눔고딕"/>
                          <a:ea typeface="나눔고딕"/>
                        </a:rPr>
                        <a:t>추천 친구 목록 ( 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sorted linked list (</a:t>
                      </a:r>
                      <a:r>
                        <a:rPr lang="ko-KR" altLang="en-US">
                          <a:latin typeface="나눔고딕"/>
                          <a:ea typeface="나눔고딕"/>
                        </a:rPr>
                        <a:t>1과 동일)</a:t>
                      </a:r>
                      <a:r>
                        <a:rPr lang="en-US" altLang="ko-KR">
                          <a:latin typeface="나눔고딕"/>
                          <a:ea typeface="나눔고딕"/>
                        </a:rPr>
                        <a:t> )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6401012" y="2193636"/>
          <a:ext cx="5341196" cy="175683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764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Client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804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임시 채팅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Doubly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6421120" y="4565359"/>
          <a:ext cx="5341196" cy="175683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764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Chatting Room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804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채팅 내용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Doubly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참여자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Sorted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470110" y="4863042"/>
          <a:ext cx="5341196" cy="175683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764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Member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804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친구 목록 ( </a:t>
                      </a:r>
                      <a:r>
                        <a:rPr lang="en-US" altLang="ko-KR"/>
                        <a:t>sorted linked list (</a:t>
                      </a:r>
                      <a:r>
                        <a:rPr lang="ko-KR" altLang="en-US"/>
                        <a:t>1과 동일)</a:t>
                      </a:r>
                      <a:r>
                        <a:rPr lang="en-US" altLang="ko-KR"/>
                        <a:t> )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562186" y="1569219"/>
          <a:ext cx="4643751" cy="1735455"/>
        </p:xfrm>
        <a:graphic>
          <a:graphicData uri="http://schemas.openxmlformats.org/drawingml/2006/table">
            <a:tbl>
              <a:tblPr firstRow="1" bandRow="1"/>
              <a:tblGrid>
                <a:gridCol w="4643751"/>
              </a:tblGrid>
              <a:tr h="4783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App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3482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유저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sorted linked list &gt; RedBlackTree 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40" name=""/>
          <p:cNvSpPr txBox="1"/>
          <p:nvPr/>
        </p:nvSpPr>
        <p:spPr>
          <a:xfrm>
            <a:off x="576262" y="4433887"/>
            <a:ext cx="9240203" cy="1917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400"/>
              <a:t>유저가 많아지면 회원가입</a:t>
            </a:r>
            <a:r>
              <a:rPr lang="en-US" altLang="ko-KR" sz="2400"/>
              <a:t>, </a:t>
            </a:r>
            <a:r>
              <a:rPr lang="ko-KR" altLang="en-US" sz="2400"/>
              <a:t>로그인, 탈퇴의 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시간 복잡도</a:t>
            </a:r>
            <a:r>
              <a:rPr lang="en-US" altLang="ko-KR" sz="2400"/>
              <a:t>O(n )</a:t>
            </a:r>
            <a:r>
              <a:rPr lang="ko-KR" altLang="en-US" sz="2400"/>
              <a:t> 비효율적</a:t>
            </a:r>
            <a:endParaRPr lang="ko-KR" altLang="en-US" sz="2400"/>
          </a:p>
          <a:p>
            <a:pPr>
              <a:defRPr lang="ko-KR" altLang="en-US"/>
            </a:pPr>
            <a:endParaRPr lang="ko-KR" altLang="en-US" sz="2400"/>
          </a:p>
          <a:p>
            <a:pPr>
              <a:defRPr lang="ko-KR" altLang="en-US"/>
            </a:pP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삽입, 삭제, 검색이 일정한 성능을 낼 수 있는 트리 구조 선택</a:t>
            </a:r>
            <a:endParaRPr lang="ko-KR" altLang="en-US" sz="2400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48" y="1333501"/>
            <a:ext cx="4127498" cy="4127498"/>
          </a:xfrm>
          <a:prstGeom prst="rect">
            <a:avLst/>
          </a:prstGeom>
        </p:spPr>
      </p:pic>
      <p:sp>
        <p:nvSpPr>
          <p:cNvPr id="42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363" y="1914378"/>
            <a:ext cx="4011783" cy="4315114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912811" y="1658937"/>
            <a:ext cx="9246554" cy="9013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 b="1"/>
              <a:t>자가균형 이진검색트리</a:t>
            </a:r>
            <a:endParaRPr lang="ko-KR" altLang="en-US" sz="2700" b="1"/>
          </a:p>
          <a:p>
            <a:pPr>
              <a:defRPr lang="ko-KR" altLang="en-US"/>
            </a:pPr>
            <a:r>
              <a:rPr lang="en-US" altLang="ko-KR" sz="2700" b="1"/>
              <a:t>  </a:t>
            </a:r>
            <a:r>
              <a:rPr lang="ko-KR" altLang="en-US" sz="2700" b="1"/>
              <a:t> </a:t>
            </a:r>
            <a:r>
              <a:rPr lang="en-US" altLang="ko-KR" sz="2700" b="1"/>
              <a:t> </a:t>
            </a:r>
            <a:r>
              <a:rPr lang="ko-KR" altLang="en-US" sz="2700" b="1"/>
              <a:t>"</a:t>
            </a:r>
            <a:r>
              <a:rPr lang="en-US" altLang="ko-KR" sz="2700" b="1"/>
              <a:t>RedBlack-Tree"</a:t>
            </a:r>
            <a:endParaRPr lang="en-US" altLang="ko-KR" sz="2700" b="1"/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7500" y="2328227"/>
            <a:ext cx="6609534" cy="3185795"/>
          </a:xfrm>
          <a:prstGeom prst="rect">
            <a:avLst/>
          </a:prstGeom>
        </p:spPr>
      </p:pic>
      <p:sp>
        <p:nvSpPr>
          <p:cNvPr id="42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9436" y="1579562"/>
            <a:ext cx="9246554" cy="904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 b="1"/>
              <a:t>자가균형 이진검색트리</a:t>
            </a:r>
            <a:endParaRPr lang="ko-KR" altLang="en-US" sz="2700" b="1"/>
          </a:p>
          <a:p>
            <a:pPr>
              <a:defRPr lang="ko-KR" altLang="en-US"/>
            </a:pPr>
            <a:r>
              <a:rPr lang="en-US" altLang="ko-KR" sz="2700" b="1"/>
              <a:t>  </a:t>
            </a:r>
            <a:r>
              <a:rPr lang="ko-KR" altLang="en-US" sz="2700" b="1"/>
              <a:t> </a:t>
            </a:r>
            <a:r>
              <a:rPr lang="en-US" altLang="ko-KR" sz="2700" b="1"/>
              <a:t> </a:t>
            </a:r>
            <a:r>
              <a:rPr lang="ko-KR" altLang="en-US" sz="2700" b="1"/>
              <a:t>"</a:t>
            </a:r>
            <a:r>
              <a:rPr lang="en-US" altLang="ko-KR" sz="2700" b="1"/>
              <a:t>RedBlack-Tree"</a:t>
            </a:r>
            <a:endParaRPr lang="en-US" altLang="ko-KR" sz="2700" b="1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976118"/>
            <a:ext cx="5730240" cy="4175760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4559614" y="1602738"/>
            <a:ext cx="5037776" cy="4146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>
                <a:hlinkClick r:id="rId3"/>
              </a:rPr>
              <a:t>링크</a:t>
            </a:r>
            <a:endParaRPr lang="en-US" altLang="ko-KR" sz="2100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199" y="3429000"/>
            <a:ext cx="5638800" cy="2346960"/>
          </a:xfrm>
          <a:prstGeom prst="rect">
            <a:avLst/>
          </a:prstGeom>
        </p:spPr>
      </p:pic>
      <p:sp>
        <p:nvSpPr>
          <p:cNvPr id="45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579436" y="1579562"/>
            <a:ext cx="9246554" cy="9045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 b="1"/>
              <a:t>자가균형 이진검색트리</a:t>
            </a:r>
            <a:endParaRPr lang="ko-KR" altLang="en-US" sz="2700" b="1"/>
          </a:p>
          <a:p>
            <a:pPr>
              <a:defRPr lang="ko-KR" altLang="en-US"/>
            </a:pPr>
            <a:r>
              <a:rPr lang="en-US" altLang="ko-KR" sz="2700" b="1"/>
              <a:t>  </a:t>
            </a:r>
            <a:r>
              <a:rPr lang="ko-KR" altLang="en-US" sz="2700" b="1"/>
              <a:t> </a:t>
            </a:r>
            <a:r>
              <a:rPr lang="en-US" altLang="ko-KR" sz="2700" b="1"/>
              <a:t> </a:t>
            </a:r>
            <a:r>
              <a:rPr lang="ko-KR" altLang="en-US" sz="2700" b="1"/>
              <a:t>"</a:t>
            </a:r>
            <a:r>
              <a:rPr lang="en-US" altLang="ko-KR" sz="2700" b="1"/>
              <a:t>RedBlack-Tree"</a:t>
            </a:r>
            <a:endParaRPr lang="en-US" altLang="ko-KR" sz="2700" b="1"/>
          </a:p>
        </p:txBody>
      </p:sp>
      <p:sp>
        <p:nvSpPr>
          <p:cNvPr id="43" name=""/>
          <p:cNvSpPr txBox="1"/>
          <p:nvPr/>
        </p:nvSpPr>
        <p:spPr>
          <a:xfrm>
            <a:off x="4559614" y="1602738"/>
            <a:ext cx="5037776" cy="4146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100">
                <a:hlinkClick r:id="rId2"/>
              </a:rPr>
              <a:t>링크</a:t>
            </a:r>
            <a:endParaRPr lang="en-US" altLang="ko-KR" sz="2100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6538" y="4794249"/>
            <a:ext cx="6611272" cy="1733791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87313" y="2528748"/>
            <a:ext cx="6611272" cy="1991002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1655759" y="3429000"/>
            <a:ext cx="1893256" cy="49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700" b="1"/>
              <a:t>CASE :</a:t>
            </a:r>
            <a:endParaRPr lang="en-US" altLang="ko-KR" sz="2700" b="1"/>
          </a:p>
        </p:txBody>
      </p:sp>
      <p:sp>
        <p:nvSpPr>
          <p:cNvPr id="49" name=""/>
          <p:cNvSpPr txBox="1"/>
          <p:nvPr/>
        </p:nvSpPr>
        <p:spPr>
          <a:xfrm>
            <a:off x="1633534" y="5121275"/>
            <a:ext cx="1905956" cy="49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700" b="1"/>
              <a:t>CASE :</a:t>
            </a:r>
            <a:endParaRPr lang="en-US" altLang="ko-KR" sz="2700" b="1"/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90363" y="1355377"/>
            <a:ext cx="6611272" cy="4972744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90363" y="499653"/>
            <a:ext cx="6611272" cy="5858692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9916" y="1380839"/>
            <a:ext cx="6392167" cy="4096321"/>
          </a:xfrm>
          <a:prstGeom prst="rect">
            <a:avLst/>
          </a:prstGeom>
        </p:spPr>
      </p:pic>
      <p:sp>
        <p:nvSpPr>
          <p:cNvPr id="53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562186" y="1569219"/>
          <a:ext cx="5183505" cy="1621170"/>
        </p:xfrm>
        <a:graphic>
          <a:graphicData uri="http://schemas.openxmlformats.org/drawingml/2006/table">
            <a:tbl>
              <a:tblPr firstRow="1" bandRow="1"/>
              <a:tblGrid>
                <a:gridCol w="5183505"/>
              </a:tblGrid>
              <a:tr h="5126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App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725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메세지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Circular Queue - &gt; .txt)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 lang="ko-KR" altLang="en-US"/>
                      </a:pP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555" y="3869055"/>
            <a:ext cx="4757782" cy="156464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7438" y="1510708"/>
            <a:ext cx="4206372" cy="4406675"/>
          </a:xfrm>
          <a:prstGeom prst="rect">
            <a:avLst/>
          </a:prstGeom>
        </p:spPr>
      </p:pic>
      <p:sp>
        <p:nvSpPr>
          <p:cNvPr id="40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562186" y="1569218"/>
          <a:ext cx="4199255" cy="1581020"/>
        </p:xfrm>
        <a:graphic>
          <a:graphicData uri="http://schemas.openxmlformats.org/drawingml/2006/table">
            <a:tbl>
              <a:tblPr firstRow="1" bandRow="1"/>
              <a:tblGrid>
                <a:gridCol w="4199255"/>
              </a:tblGrid>
              <a:tr h="55988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App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2113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채팅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Hash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  <a:latin typeface="나눔고딕"/>
                          <a:ea typeface="나눔고딕"/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6337512" y="1558635"/>
          <a:ext cx="5341196" cy="159808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1530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Client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9827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임시 채팅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Doubly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40" name=""/>
          <p:cNvSpPr txBox="1"/>
          <p:nvPr/>
        </p:nvSpPr>
        <p:spPr>
          <a:xfrm>
            <a:off x="4838222" y="1478595"/>
            <a:ext cx="1253968" cy="16627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0000" b="1"/>
              <a:t>→</a:t>
            </a:r>
            <a:endParaRPr lang="ko-KR" altLang="en-US" sz="10000" b="1"/>
          </a:p>
          <a:p>
            <a:pPr>
              <a:defRPr lang="ko-KR" altLang="en-US"/>
            </a:pPr>
            <a:endParaRPr lang="ko-KR" altLang="en-US" sz="300" b="1"/>
          </a:p>
        </p:txBody>
      </p:sp>
      <p:sp>
        <p:nvSpPr>
          <p:cNvPr id="41" name=""/>
          <p:cNvSpPr txBox="1"/>
          <p:nvPr/>
        </p:nvSpPr>
        <p:spPr>
          <a:xfrm>
            <a:off x="722944" y="4659311"/>
            <a:ext cx="5616895" cy="10982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300"/>
              <a:t>유저 </a:t>
            </a:r>
            <a:r>
              <a:rPr lang="en-US" altLang="ko-KR" sz="3300"/>
              <a:t> : 10,000,000</a:t>
            </a:r>
            <a:r>
              <a:rPr lang="ko-KR" altLang="en-US" sz="3300"/>
              <a:t>명</a:t>
            </a:r>
            <a:endParaRPr lang="ko-KR" altLang="en-US" sz="3300"/>
          </a:p>
          <a:p>
            <a:pPr>
              <a:defRPr lang="ko-KR" altLang="en-US"/>
            </a:pPr>
            <a:r>
              <a:rPr lang="ko-KR" altLang="en-US" sz="3300"/>
              <a:t>채팅방  : 20개            </a:t>
            </a:r>
            <a:endParaRPr lang="ko-KR" altLang="en-US" sz="3300"/>
          </a:p>
        </p:txBody>
      </p:sp>
      <p:sp>
        <p:nvSpPr>
          <p:cNvPr id="42" name=""/>
          <p:cNvSpPr txBox="1"/>
          <p:nvPr/>
        </p:nvSpPr>
        <p:spPr>
          <a:xfrm>
            <a:off x="6413499" y="4659312"/>
            <a:ext cx="5336541" cy="920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5500" b="1">
                <a:solidFill>
                  <a:srgbClr val="ff0000"/>
                </a:solidFill>
              </a:rPr>
              <a:t>200,000,000개</a:t>
            </a:r>
            <a:endParaRPr lang="ko-KR" altLang="en-US" sz="5500" b="1">
              <a:solidFill>
                <a:srgbClr val="ff0000"/>
              </a:solidFill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612059" y="3976686"/>
            <a:ext cx="2994981" cy="5934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300"/>
              <a:t>search space</a:t>
            </a:r>
            <a:endParaRPr lang="en-US" altLang="ko-KR" sz="3300"/>
          </a:p>
        </p:txBody>
      </p:sp>
      <p:sp>
        <p:nvSpPr>
          <p:cNvPr id="44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b="1">
                <a:solidFill>
                  <a:schemeClr val="bg2">
                    <a:lumMod val="50000"/>
                  </a:schemeClr>
                </a:solidFill>
              </a:rPr>
              <a:t>Contents</a:t>
            </a:r>
            <a:endParaRPr lang="ko-KR" altLang="en-US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15" y="2669050"/>
            <a:ext cx="2009125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‘01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370" y="2669050"/>
            <a:ext cx="2008320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‘02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51934" y="2685983"/>
            <a:ext cx="2007681" cy="99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‘05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00" y="3749169"/>
            <a:ext cx="1648315" cy="118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목적과설계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9962" y="3749169"/>
            <a:ext cx="2177152" cy="118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독창적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기능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95949" y="3766103"/>
            <a:ext cx="1511239" cy="1184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데모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시연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793042" y="2525034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58571" y="2525034"/>
            <a:ext cx="0" cy="2664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53767" y="2674015"/>
            <a:ext cx="2010322" cy="100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‘04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97781" y="3754135"/>
            <a:ext cx="1561508" cy="1177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체크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리스트</a:t>
            </a:r>
            <a:endParaRPr lang="en-US" altLang="ko-KR" sz="3600" b="1">
              <a:latin typeface="나눔바른고딕"/>
              <a:ea typeface="나눔바른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99216" y="2669049"/>
            <a:ext cx="2012198" cy="100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‘03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3071349" y="3788312"/>
            <a:ext cx="1534941" cy="1186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개선 사항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"/>
          <p:cNvSpPr txBox="1"/>
          <p:nvPr/>
        </p:nvSpPr>
        <p:spPr>
          <a:xfrm>
            <a:off x="579436" y="1579562"/>
            <a:ext cx="9246554" cy="90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700" b="1"/>
              <a:t>Big-O(1)</a:t>
            </a:r>
            <a:endParaRPr lang="en-US" altLang="ko-KR" sz="2700" b="1"/>
          </a:p>
          <a:p>
            <a:pPr>
              <a:defRPr lang="ko-KR" altLang="en-US"/>
            </a:pPr>
            <a:r>
              <a:rPr lang="en-US" altLang="ko-KR" sz="2700" b="1"/>
              <a:t>  </a:t>
            </a:r>
            <a:r>
              <a:rPr lang="ko-KR" altLang="en-US" sz="2700" b="1"/>
              <a:t> </a:t>
            </a:r>
            <a:r>
              <a:rPr lang="en-US" altLang="ko-KR" sz="2700" b="1"/>
              <a:t> </a:t>
            </a:r>
            <a:r>
              <a:rPr lang="ko-KR" altLang="en-US" sz="2700" b="1"/>
              <a:t>"</a:t>
            </a:r>
            <a:r>
              <a:rPr lang="en-US" altLang="ko-KR" sz="2700" b="1"/>
              <a:t>HASH" + LinkedList</a:t>
            </a:r>
            <a:endParaRPr lang="en-US" altLang="ko-KR" sz="2700" b="1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6127" y="2706369"/>
            <a:ext cx="8556375" cy="3524885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712" y="1730374"/>
            <a:ext cx="5571951" cy="4280130"/>
          </a:xfrm>
          <a:prstGeom prst="rect">
            <a:avLst/>
          </a:prstGeom>
        </p:spPr>
      </p:pic>
      <p:sp>
        <p:nvSpPr>
          <p:cNvPr id="44" name="모서리가 둥근 직사각형 24"/>
          <p:cNvSpPr/>
          <p:nvPr/>
        </p:nvSpPr>
        <p:spPr>
          <a:xfrm>
            <a:off x="6096000" y="2651125"/>
            <a:ext cx="591216" cy="378263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모서리가 둥근 직사각형 24"/>
          <p:cNvSpPr/>
          <p:nvPr/>
        </p:nvSpPr>
        <p:spPr>
          <a:xfrm>
            <a:off x="6740524" y="2740026"/>
            <a:ext cx="3575715" cy="464760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6310309" y="1706560"/>
            <a:ext cx="5458782" cy="663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900"/>
              <a:t>string </a:t>
            </a:r>
            <a:r>
              <a:rPr lang="ko-KR" altLang="en-US" sz="1900"/>
              <a:t>자리수를 아스키 코드로 바꿈</a:t>
            </a:r>
            <a:endParaRPr lang="ko-KR" altLang="en-US" sz="1900"/>
          </a:p>
          <a:p>
            <a:pPr>
              <a:defRPr lang="ko-KR" altLang="en-US"/>
            </a:pPr>
            <a:r>
              <a:rPr lang="ko-KR" altLang="en-US" sz="1900"/>
              <a:t>각 자리에 소수를 곱해 가중치 → 중복의 최소화</a:t>
            </a:r>
            <a:endParaRPr lang="ko-KR" altLang="en-US" sz="1900"/>
          </a:p>
        </p:txBody>
      </p:sp>
      <p:sp>
        <p:nvSpPr>
          <p:cNvPr id="47" name=""/>
          <p:cNvSpPr txBox="1"/>
          <p:nvPr/>
        </p:nvSpPr>
        <p:spPr>
          <a:xfrm>
            <a:off x="8352466" y="4159250"/>
            <a:ext cx="5426399" cy="37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900"/>
              <a:t>유저 </a:t>
            </a:r>
            <a:r>
              <a:rPr lang="en-US" altLang="ko-KR" sz="1900"/>
              <a:t>ID   </a:t>
            </a:r>
            <a:r>
              <a:rPr lang="ko-KR" altLang="en-US" sz="1900"/>
              <a:t>	채팅방</a:t>
            </a:r>
            <a:endParaRPr lang="ko-KR" altLang="en-US" sz="1900"/>
          </a:p>
        </p:txBody>
      </p:sp>
      <p:cxnSp>
        <p:nvCxnSpPr>
          <p:cNvPr id="48" name=""/>
          <p:cNvCxnSpPr/>
          <p:nvPr/>
        </p:nvCxnSpPr>
        <p:spPr>
          <a:xfrm rot="16200000" flipH="1">
            <a:off x="9969500" y="3413124"/>
            <a:ext cx="904875" cy="57150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endCxn id="47" idx="1"/>
          </p:cNvCxnSpPr>
          <p:nvPr/>
        </p:nvCxnSpPr>
        <p:spPr>
          <a:xfrm>
            <a:off x="6659561" y="3706812"/>
            <a:ext cx="1692905" cy="63881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239518" y="2921158"/>
            <a:ext cx="9710422" cy="19156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자신의 채팅방의 정보를 다이렉트로 액세스하여 가져옴</a:t>
            </a:r>
            <a:endParaRPr lang="ko-KR" altLang="en-US" sz="3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en-US" altLang="ko-KR" sz="3000">
                <a:solidFill>
                  <a:schemeClr val="tx1"/>
                </a:solidFill>
              </a:rPr>
              <a:t>search </a:t>
            </a:r>
            <a:r>
              <a:rPr lang="ko-KR" altLang="en-US" sz="3000">
                <a:solidFill>
                  <a:schemeClr val="tx1"/>
                </a:solidFill>
              </a:rPr>
              <a:t>횟수 : 200,000,000 -&gt; 1</a:t>
            </a:r>
            <a:endParaRPr lang="ko-KR" altLang="en-US" sz="3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sz="300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동일한 채팅방 개인 마다 채팅방 소유</a:t>
            </a:r>
            <a:endParaRPr lang="ko-KR" altLang="en-US" sz="3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1" animBg="1"/>
      <p:bldP spid="46" grpId="2" animBg="1"/>
      <p:bldP spid="48" grpId="3" animBg="1"/>
      <p:bldP spid="49" grpId="4" animBg="1"/>
      <p:bldP spid="55" grpId="5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>
          <a:xfrm>
            <a:off x="5895974" y="2257425"/>
            <a:ext cx="6296026" cy="3657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0" lang="ko-KR" altLang="en-US" sz="2000" b="0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가장 최근 채팅이 위로 올라와야 함</a:t>
            </a: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0" lang="ko-KR" altLang="en-US" sz="2000" b="0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삭제 접근 용이</a:t>
            </a: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0" lang="ko-KR" altLang="en-US" sz="2000" b="0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데이터 소실 가능성 낮춤</a:t>
            </a: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kumimoji="0" lang="ko-KR" altLang="en-US" sz="2000" b="0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tx1"/>
                </a:solidFill>
                <a:latin typeface="Arial Unicode MS"/>
                <a:ea typeface="문체부 돋음체"/>
              </a:rPr>
              <a:t>중간 데이터 접근 잦음 (삭제, 복사, 전달)</a:t>
            </a:r>
            <a:endParaRPr lang="ko-KR" altLang="en-US" sz="2000">
              <a:solidFill>
                <a:schemeClr val="tx1"/>
              </a:solidFill>
              <a:latin typeface="Arial Unicode MS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tx1"/>
                </a:solidFill>
                <a:latin typeface="Arial Unicode MS"/>
                <a:ea typeface="문체부 돋음체"/>
              </a:rPr>
              <a:t>순차적으로 데이터 누적</a:t>
            </a:r>
            <a:endParaRPr lang="ko-KR" altLang="en-US" sz="2000">
              <a:solidFill>
                <a:schemeClr val="tx1"/>
              </a:solidFill>
              <a:latin typeface="Arial Unicode MS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2000">
              <a:solidFill>
                <a:schemeClr val="tx1"/>
              </a:solidFill>
              <a:latin typeface="Arial Unicode MS"/>
              <a:ea typeface="문체부 돋음체"/>
            </a:endParaRPr>
          </a:p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tx1"/>
                </a:solidFill>
                <a:latin typeface="Arial Unicode MS"/>
                <a:ea typeface="문체부 돋음체"/>
              </a:rPr>
              <a:t>이름 순서대로 정렬</a:t>
            </a:r>
            <a:endParaRPr lang="ko-KR" altLang="en-US" sz="2000">
              <a:solidFill>
                <a:schemeClr val="tx1"/>
              </a:solidFill>
              <a:latin typeface="Arial Unicode MS"/>
              <a:ea typeface="문체부 돋음체"/>
            </a:endParaRPr>
          </a:p>
        </p:txBody>
      </p: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754804" y="1971386"/>
          <a:ext cx="5341196" cy="175683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764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Client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804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임시 채팅 목록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Doubly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774912" y="4343109"/>
          <a:ext cx="5341196" cy="1756833"/>
        </p:xfrm>
        <a:graphic>
          <a:graphicData uri="http://schemas.openxmlformats.org/drawingml/2006/table">
            <a:tbl>
              <a:tblPr firstRow="1" bandRow="1"/>
              <a:tblGrid>
                <a:gridCol w="5341196"/>
              </a:tblGrid>
              <a:tr h="67643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 sz="3000" b="1"/>
                        <a:t>Chatting Room</a:t>
                      </a:r>
                      <a:endParaRPr lang="en-US" altLang="ko-KR" sz="3000" b="1"/>
                    </a:p>
                  </a:txBody>
                  <a:tcPr marL="91440" marR="91440" anchor="ctr"/>
                </a:tc>
              </a:tr>
              <a:tr h="108040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채팅 내용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Doubly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참여자 ( 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Sorted Linkend list</a:t>
                      </a: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 (생성)</a:t>
                      </a: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 )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6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>
          <a:xfrm>
            <a:off x="3318203" y="5845175"/>
            <a:ext cx="8454697" cy="4317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lvl="0" eaLnBrk="0" latinLnBrk="0" hangingPunct="0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kumimoji="0" lang="ko-KR" altLang="en-US" sz="2800" b="1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데이터가 커질수록 속도 격차는 ↑</a:t>
            </a:r>
            <a:endParaRPr kumimoji="0" lang="ko-KR" altLang="en-US" sz="2800" b="1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sp>
        <p:nvSpPr>
          <p:cNvPr id="14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개선 사항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6465" y="1816734"/>
            <a:ext cx="5559535" cy="322453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7348" y="1760219"/>
            <a:ext cx="4495800" cy="3337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9315" y="2348881"/>
            <a:ext cx="2005949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</a:t>
            </a:r>
            <a:r>
              <a:rPr lang="ko-KR" altLang="en-US" sz="6000" b="1">
                <a:latin typeface="나눔명조"/>
                <a:ea typeface="나눔명조"/>
              </a:rPr>
              <a:t>3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300" y="3429000"/>
            <a:ext cx="164514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독창적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기능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독창적 기능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3934867" y="1485898"/>
            <a:ext cx="4618583" cy="50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300" b="1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방향키 이벤트 핸들러</a:t>
            </a:r>
            <a:endParaRPr kumimoji="0" lang="ko-KR" altLang="en-US" sz="3300" b="1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870" y="2306321"/>
            <a:ext cx="5531129" cy="386390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1641" y="2859404"/>
            <a:ext cx="4748756" cy="253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독창적 기능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3934867" y="1485898"/>
            <a:ext cx="4618583" cy="50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300" b="1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방향키 이벤트 핸들러</a:t>
            </a:r>
            <a:endParaRPr kumimoji="0" lang="ko-KR" altLang="en-US" sz="3300" b="1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870" y="2306321"/>
            <a:ext cx="5531129" cy="3863904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71641" y="2859404"/>
            <a:ext cx="4748756" cy="2539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독창적 기능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3934867" y="1485898"/>
            <a:ext cx="4618583" cy="50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300" b="1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텍스트 색상 변경</a:t>
            </a:r>
            <a:endParaRPr kumimoji="0" lang="ko-KR" altLang="en-US" sz="3300" b="1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0409" y="2400933"/>
            <a:ext cx="6921854" cy="364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독창적 기능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>
          <a:xfrm>
            <a:off x="3934867" y="1485898"/>
            <a:ext cx="4618583" cy="504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marL="0" lvl="0" indent="0" algn="l" defTabSz="9000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3300" b="1" i="0" u="none" strike="noStrike" cap="none" normalizeH="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친구 차단 기능</a:t>
            </a:r>
            <a:endParaRPr kumimoji="0" lang="ko-KR" altLang="en-US" sz="3300" b="1" i="0" u="none" strike="noStrike" cap="none" normalizeH="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2946" y="2216832"/>
            <a:ext cx="5182235" cy="4335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9315" y="2348881"/>
            <a:ext cx="2005949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</a:t>
            </a:r>
            <a:r>
              <a:rPr lang="ko-KR" altLang="en-US" sz="6000" b="1">
                <a:latin typeface="나눔명조"/>
                <a:ea typeface="나눔명조"/>
              </a:rPr>
              <a:t>4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300" y="3429000"/>
            <a:ext cx="164514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체크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리스트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특 징</a:t>
            </a:r>
            <a:endParaRPr lang="ko-KR" altLang="en-US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Rectangle 1"/>
          <p:cNvSpPr>
            <a:spLocks noChangeArrowheads="1"/>
          </p:cNvSpPr>
          <p:nvPr/>
        </p:nvSpPr>
        <p:spPr>
          <a:xfrm>
            <a:off x="664994" y="1390650"/>
            <a:ext cx="5107156" cy="5324475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자료구조는 자료형과 무관하게 구현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서버 클라이언트 분리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회원 가입, 탈퇴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로그인, 로그아웃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회원 검색(이름, </a:t>
            </a:r>
            <a:r>
              <a:rPr lang="en-US" altLang="ko-KR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ID)</a:t>
            </a:r>
            <a:endParaRPr lang="en-US" altLang="ko-KR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회원정보 수정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친구 관리(검색, 삭제, 추가)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클라이언트에 채팅 리스트 저장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그룹 채팅 기능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메세지 검색, 복사, 삭제, 전달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친구 그룹 만들기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90000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3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58875" y="1277937"/>
            <a:ext cx="2028190" cy="5108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 b="1"/>
              <a:t>구현 완료</a:t>
            </a:r>
            <a:endParaRPr lang="ko-KR" altLang="en-US" sz="2800" b="1"/>
          </a:p>
        </p:txBody>
      </p:sp>
      <p:sp>
        <p:nvSpPr>
          <p:cNvPr id="78" name="Rectangle 1"/>
          <p:cNvSpPr>
            <a:spLocks noChangeArrowheads="1"/>
          </p:cNvSpPr>
          <p:nvPr/>
        </p:nvSpPr>
        <p:spPr>
          <a:xfrm>
            <a:off x="6341890" y="1406524"/>
            <a:ext cx="5088110" cy="3571875"/>
          </a:xfrm>
          <a:prstGeom prst="rect">
            <a:avLst/>
          </a:prstGeom>
          <a:noFill/>
          <a:ln w="38100">
            <a:solidFill>
              <a:srgbClr val="008000"/>
            </a:solidFill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서버 로그 저장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발전한 자료형(</a:t>
            </a:r>
            <a:r>
              <a:rPr lang="en-US" altLang="ko-KR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BST)</a:t>
            </a: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 사용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자료형 결합(</a:t>
            </a:r>
            <a:r>
              <a:rPr lang="en-US" altLang="ko-KR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Linked list + hash)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서버 객체 유일화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방향키, 텍스트 색상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친구 차단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4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자료형 간 속도 측정 </a:t>
            </a: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71876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3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6867524" y="1255712"/>
            <a:ext cx="2025016" cy="5140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1"/>
              <a:t>추가 기능</a:t>
            </a:r>
            <a:endParaRPr lang="ko-KR" altLang="en-US" sz="2800" b="1"/>
          </a:p>
        </p:txBody>
      </p:sp>
      <p:sp>
        <p:nvSpPr>
          <p:cNvPr id="80" name="Rectangle 1"/>
          <p:cNvSpPr>
            <a:spLocks noChangeArrowheads="1"/>
          </p:cNvSpPr>
          <p:nvPr/>
        </p:nvSpPr>
        <p:spPr>
          <a:xfrm>
            <a:off x="6302375" y="5362575"/>
            <a:ext cx="5070476" cy="1266825"/>
          </a:xfrm>
          <a:prstGeom prst="rect">
            <a:avLst/>
          </a:prstGeom>
          <a:noFill/>
          <a:ln w="38100">
            <a:solidFill>
              <a:srgbClr val="ff6600"/>
            </a:solidFill>
          </a:ln>
          <a:effectLst/>
        </p:spPr>
        <p:txBody>
          <a:bodyPr vert="horz" wrap="square" lIns="0" tIns="0" rIns="0" bIns="0" anchor="ctr" anchorCtr="0">
            <a:prstTxWarp prst="textNoShape">
              <a:avLst/>
            </a:prstTxWarp>
            <a:spAutoFit/>
          </a:bodyPr>
          <a:lstStyle/>
          <a:p>
            <a:pPr lvl="0" algn="ctr" defTabSz="84463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24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4463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0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친구리스트 서버(원본) 클라이언트(임시)</a:t>
            </a:r>
            <a:endParaRPr lang="ko-KR" altLang="en-US" sz="20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4463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r>
              <a:rPr lang="ko-KR" altLang="en-US" sz="2000">
                <a:solidFill>
                  <a:schemeClr val="tx1"/>
                </a:solidFill>
                <a:effectLst/>
                <a:latin typeface="Arial"/>
                <a:ea typeface="문체부 돋음체"/>
              </a:rPr>
              <a:t>→ 멤버가 갖고있는게 효율적으로 판단</a:t>
            </a:r>
            <a:endParaRPr lang="ko-KR" altLang="en-US" sz="20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  <a:p>
            <a:pPr lvl="0" algn="ctr" defTabSz="844630" eaLnBrk="0" latinLnBrk="0" hangingPunct="0">
              <a:lnSpc>
                <a:spcPct val="120000"/>
              </a:lnSpc>
              <a:buClrTx/>
              <a:buFontTx/>
              <a:buNone/>
              <a:defRPr lang="ko-KR" altLang="en-US"/>
            </a:pPr>
            <a:endParaRPr lang="ko-KR" altLang="en-US" sz="500">
              <a:solidFill>
                <a:schemeClr val="tx1"/>
              </a:solidFill>
              <a:effectLst/>
              <a:latin typeface="Arial"/>
              <a:ea typeface="문체부 돋음체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859760" y="5223191"/>
            <a:ext cx="2013730" cy="5184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1"/>
              <a:t>다른 점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9315" y="2348881"/>
            <a:ext cx="2005949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‘01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300" y="3429000"/>
            <a:ext cx="1645140" cy="118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목적과설계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39315" y="2348881"/>
            <a:ext cx="2005949" cy="100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6000" b="1">
                <a:latin typeface="나눔명조"/>
                <a:ea typeface="나눔명조"/>
              </a:rPr>
              <a:t>‘0</a:t>
            </a:r>
            <a:r>
              <a:rPr lang="ko-KR" altLang="en-US" sz="6000" b="1">
                <a:latin typeface="나눔명조"/>
                <a:ea typeface="나눔명조"/>
              </a:rPr>
              <a:t>5</a:t>
            </a:r>
            <a:endParaRPr lang="ko-KR" altLang="en-US" sz="6000" b="1">
              <a:latin typeface="나눔명조"/>
              <a:ea typeface="나눔명조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300" y="3429000"/>
            <a:ext cx="1645140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데모</a:t>
            </a:r>
            <a:endParaRPr lang="ko-KR" altLang="en-US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ko-KR" altLang="en-US" sz="3600" b="1">
                <a:latin typeface="나눔바른고딕"/>
                <a:ea typeface="나눔바른고딕"/>
              </a:rPr>
              <a:t>시연</a:t>
            </a:r>
            <a:endParaRPr lang="ko-KR" altLang="en-US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85980" y="2839402"/>
            <a:ext cx="4015985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3600" b="1">
                <a:latin typeface="나눔바른고딕"/>
                <a:ea typeface="나눔바른고딕"/>
              </a:rPr>
              <a:t>OPEN SOURCE</a:t>
            </a:r>
            <a:endParaRPr lang="en-US" altLang="ko-KR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en-US" altLang="ko-KR" sz="3600" b="1">
                <a:latin typeface="나눔바른고딕"/>
                <a:ea typeface="나눔바른고딕"/>
              </a:rPr>
              <a:t>IDEA COPY</a:t>
            </a:r>
            <a:endParaRPr lang="en-US" altLang="ko-KR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IDEA</a:t>
            </a: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COPY</a:t>
            </a:r>
            <a:endParaRPr lang="en-US" altLang="ko-KR" sz="36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1449" y="1977265"/>
            <a:ext cx="3096344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이순신 돋움체 L"/>
              <a:ea typeface="문체부 돋음체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0032" y="5041442"/>
            <a:ext cx="3860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latin typeface="+mj-lt"/>
                <a:ea typeface="문체부 돋음체"/>
              </a:rPr>
              <a:t> 기존</a:t>
            </a:r>
            <a:r>
              <a:rPr lang="en-US" altLang="ko-KR" sz="3600" b="1">
                <a:latin typeface="+mj-lt"/>
                <a:ea typeface="문체부 돋음체"/>
              </a:rPr>
              <a:t> : </a:t>
            </a:r>
            <a:r>
              <a:rPr lang="ko-KR" altLang="en-US" sz="3600" b="1">
                <a:latin typeface="+mj-lt"/>
                <a:ea typeface="문체부 돋음체"/>
              </a:rPr>
              <a:t>모든 기능</a:t>
            </a:r>
            <a:endParaRPr lang="ko-KR" altLang="en-US" sz="3600" b="1">
              <a:latin typeface="+mj-lt"/>
              <a:ea typeface="문체부 돋음체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1093" y="5024509"/>
            <a:ext cx="5091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b="1">
                <a:latin typeface="+mj-lt"/>
                <a:ea typeface="문체부 돋음체"/>
              </a:rPr>
              <a:t> </a:t>
            </a:r>
            <a:r>
              <a:rPr lang="ko-KR" altLang="en-US" sz="3600" b="1">
                <a:latin typeface="+mj-lt"/>
                <a:ea typeface="문체부 돋음체"/>
              </a:rPr>
              <a:t>개선 </a:t>
            </a:r>
            <a:r>
              <a:rPr lang="en-US" altLang="ko-KR" sz="3600" b="1">
                <a:latin typeface="+mj-lt"/>
                <a:ea typeface="문체부 돋음체"/>
              </a:rPr>
              <a:t>: Server</a:t>
            </a:r>
            <a:r>
              <a:rPr lang="ko-KR" altLang="en-US" sz="3600" b="1">
                <a:latin typeface="+mj-lt"/>
                <a:ea typeface="문체부 돋음체"/>
              </a:rPr>
              <a:t> </a:t>
            </a:r>
            <a:r>
              <a:rPr lang="en-US" altLang="ko-KR" sz="3600" b="1">
                <a:latin typeface="+mj-lt"/>
                <a:ea typeface="문체부 돋음체"/>
              </a:rPr>
              <a:t>&amp; Client</a:t>
            </a:r>
            <a:endParaRPr lang="ko-KR" altLang="en-US" sz="3600" b="1">
              <a:latin typeface="+mj-lt"/>
              <a:ea typeface="문체부 돋음체"/>
            </a:endParaRPr>
          </a:p>
        </p:txBody>
      </p:sp>
      <p:sp>
        <p:nvSpPr>
          <p:cNvPr id="34" name="원통 33"/>
          <p:cNvSpPr/>
          <p:nvPr/>
        </p:nvSpPr>
        <p:spPr>
          <a:xfrm>
            <a:off x="1865465" y="3057385"/>
            <a:ext cx="1008112" cy="100811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이순신 돋움체 L"/>
                <a:ea typeface="문체부 돋음체"/>
              </a:rPr>
              <a:t>DB</a:t>
            </a:r>
            <a:endParaRPr lang="ko-KR" altLang="en-US">
              <a:solidFill>
                <a:schemeClr val="tx1"/>
              </a:solidFill>
              <a:latin typeface="이순신 돋움체 L"/>
              <a:ea typeface="문체부 돋음체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41124" y="3166267"/>
            <a:ext cx="1865191" cy="90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이순신 돋움체 L"/>
                <a:ea typeface="문체부 돋음체"/>
              </a:rPr>
              <a:t>서버 기능</a:t>
            </a:r>
            <a:endParaRPr lang="ko-KR" altLang="en-US">
              <a:latin typeface="이순신 돋움체 L"/>
              <a:ea typeface="문체부 돋음체"/>
            </a:endParaRPr>
          </a:p>
          <a:p>
            <a:pPr lvl="0">
              <a:defRPr lang="ko-KR" altLang="en-US"/>
            </a:pPr>
            <a:r>
              <a:rPr lang="ko-KR" altLang="en-US">
                <a:latin typeface="이순신 돋움체 L"/>
                <a:ea typeface="문체부 돋음체"/>
              </a:rPr>
              <a:t>클라이언트 기능</a:t>
            </a:r>
            <a:endParaRPr lang="en-US" altLang="ko-KR">
              <a:latin typeface="이순신 돋움체 L"/>
              <a:ea typeface="문체부 돋음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10470" y="2089343"/>
            <a:ext cx="1924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+mj-lt"/>
                <a:ea typeface="문체부 돋음체"/>
              </a:rPr>
              <a:t>Kakao Program</a:t>
            </a:r>
            <a:endParaRPr lang="en-US" altLang="ko-KR">
              <a:latin typeface="+mj-lt"/>
              <a:ea typeface="문체부 돋음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543" y="1978990"/>
            <a:ext cx="1512168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이순신 돋움체 L"/>
              <a:ea typeface="문체부 돋음체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38775" y="1976412"/>
            <a:ext cx="1512168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이순신 돋움체 L"/>
              <a:ea typeface="문체부 돋음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2551" y="2109470"/>
            <a:ext cx="95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+mj-lt"/>
                <a:ea typeface="문체부 돋음체"/>
              </a:rPr>
              <a:t>Server</a:t>
            </a:r>
            <a:endParaRPr lang="en-US" altLang="ko-KR">
              <a:latin typeface="+mj-lt"/>
              <a:ea typeface="문체부 돋음체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82791" y="2109470"/>
            <a:ext cx="957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+mj-lt"/>
                <a:ea typeface="문체부 돋음체"/>
              </a:rPr>
              <a:t>Client</a:t>
            </a:r>
            <a:endParaRPr lang="en-US" altLang="ko-KR">
              <a:latin typeface="+mj-lt"/>
              <a:ea typeface="문체부 돋음체"/>
            </a:endParaRPr>
          </a:p>
        </p:txBody>
      </p:sp>
      <p:sp>
        <p:nvSpPr>
          <p:cNvPr id="41" name="원통 40"/>
          <p:cNvSpPr/>
          <p:nvPr/>
        </p:nvSpPr>
        <p:spPr>
          <a:xfrm>
            <a:off x="6955062" y="3103390"/>
            <a:ext cx="1008112" cy="100811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이순신 돋움체 L"/>
                <a:ea typeface="문체부 돋음체"/>
              </a:rPr>
              <a:t>DB</a:t>
            </a:r>
            <a:endParaRPr lang="ko-KR" altLang="en-US">
              <a:solidFill>
                <a:schemeClr val="tx1"/>
              </a:solidFill>
              <a:latin typeface="이순신 돋움체 L"/>
              <a:ea typeface="문체부 돋음체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3016" y="3162022"/>
            <a:ext cx="1475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이순신 돋움체 L"/>
                <a:ea typeface="문체부 돋음체"/>
              </a:rPr>
              <a:t>사용자 기능</a:t>
            </a:r>
            <a:endParaRPr lang="en-US" altLang="ko-KR">
              <a:latin typeface="이순신 돋움체 L"/>
              <a:ea typeface="문체부 돋음체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974679" y="3489433"/>
            <a:ext cx="10081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63352" y="2969988"/>
            <a:ext cx="1047913" cy="904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>
                <a:latin typeface="+mj-lt"/>
                <a:ea typeface="tvN 즐거운이야기 Light"/>
              </a:rPr>
              <a:t>-&gt;</a:t>
            </a:r>
            <a:endParaRPr lang="ko-KR" altLang="en-US" sz="5400">
              <a:latin typeface="+mj-lt"/>
              <a:ea typeface="tvN 즐거운이야기 Light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0632" y="1110794"/>
            <a:ext cx="7270736" cy="4636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439522" y="2096682"/>
            <a:ext cx="9444942" cy="3340491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2800">
                <a:ea typeface="문체부 돋음체"/>
              </a:rPr>
              <a:t>데이터 교환을 </a:t>
            </a:r>
            <a:r>
              <a:rPr lang="en-US" altLang="ko-KR" sz="2800">
                <a:ea typeface="문체부 돋음체"/>
              </a:rPr>
              <a:t>txt</a:t>
            </a:r>
            <a:r>
              <a:rPr lang="ko-KR" altLang="en-US" sz="2800">
                <a:ea typeface="문체부 돋음체"/>
              </a:rPr>
              <a:t>파일을 매개로 </a:t>
            </a:r>
            <a:br>
              <a:rPr lang="en-US" altLang="ko-KR" sz="2800">
                <a:ea typeface="문체부 돋음체"/>
              </a:rPr>
            </a:br>
            <a:r>
              <a:rPr lang="ko-KR" altLang="en-US" sz="2800">
                <a:ea typeface="문체부 돋음체"/>
              </a:rPr>
              <a:t>하여</a:t>
            </a:r>
            <a:r>
              <a:rPr lang="en-US" altLang="ko-KR" sz="2800">
                <a:ea typeface="문체부 돋음체"/>
              </a:rPr>
              <a:t> </a:t>
            </a:r>
            <a:r>
              <a:rPr lang="ko-KR" altLang="en-US" sz="2800">
                <a:ea typeface="문체부 돋음체"/>
              </a:rPr>
              <a:t>서버에 요청</a:t>
            </a:r>
            <a:r>
              <a:rPr lang="en-US" altLang="ko-KR" sz="2800">
                <a:ea typeface="문체부 돋음체"/>
              </a:rPr>
              <a:t>(sendmessage.txt)</a:t>
            </a:r>
            <a:r>
              <a:rPr lang="ko-KR" altLang="en-US" sz="2800">
                <a:ea typeface="문체부 돋음체"/>
              </a:rPr>
              <a:t> </a:t>
            </a:r>
            <a:br>
              <a:rPr lang="en-US" altLang="ko-KR" sz="2800">
                <a:ea typeface="문체부 돋음체"/>
              </a:rPr>
            </a:br>
            <a:br>
              <a:rPr lang="en-US" altLang="ko-KR" sz="2800">
                <a:ea typeface="문체부 돋음체"/>
              </a:rPr>
            </a:br>
            <a:r>
              <a:rPr lang="ko-KR" altLang="en-US" sz="2800">
                <a:ea typeface="문체부 돋음체"/>
              </a:rPr>
              <a:t>→</a:t>
            </a:r>
            <a:r>
              <a:rPr lang="en-US" altLang="ko-KR" sz="2800">
                <a:ea typeface="문체부 돋음체"/>
              </a:rPr>
              <a:t> </a:t>
            </a:r>
            <a:r>
              <a:rPr lang="ko-KR" altLang="en-US" sz="2800">
                <a:ea typeface="문체부 돋음체"/>
              </a:rPr>
              <a:t>서버 클라이언트 요청 </a:t>
            </a:r>
            <a:br>
              <a:rPr lang="en-US" altLang="ko-KR" sz="2800">
                <a:ea typeface="문체부 돋음체"/>
              </a:rPr>
            </a:br>
            <a:r>
              <a:rPr lang="ko-KR" altLang="en-US" sz="2800">
                <a:ea typeface="문체부 돋음체"/>
              </a:rPr>
              <a:t>처리 후 기록</a:t>
            </a:r>
            <a:r>
              <a:rPr lang="en-US" altLang="ko-KR" sz="2800">
                <a:ea typeface="문체부 돋음체"/>
              </a:rPr>
              <a:t>(serverLog.txt)</a:t>
            </a:r>
            <a:endParaRPr lang="en-US" altLang="ko-KR" sz="3600">
              <a:ea typeface="문체부 돋음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http://www.dbguide.net/publishing/img/knowledge/tech_img1040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7008" y="1546353"/>
            <a:ext cx="5715000" cy="2752725"/>
          </a:xfrm>
          <a:prstGeom prst="rect">
            <a:avLst/>
          </a:prstGeom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15394" y="2070516"/>
            <a:ext cx="1759570" cy="199418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2341" y="4504255"/>
            <a:ext cx="6506776" cy="193516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92814" y="1590084"/>
            <a:ext cx="4206372" cy="4406675"/>
          </a:xfrm>
          <a:prstGeom prst="rect">
            <a:avLst/>
          </a:prstGeom>
        </p:spPr>
      </p:pic>
      <p:sp>
        <p:nvSpPr>
          <p:cNvPr id="22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IDEA</a:t>
            </a: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COPY</a:t>
            </a:r>
            <a:endParaRPr lang="en-US" altLang="ko-KR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165112" y="548871"/>
            <a:ext cx="9444942" cy="3340491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en-US" altLang="ko-KR" sz="3600">
                <a:ea typeface="문체부 돋음체"/>
              </a:rPr>
              <a:t>Singleton Pattern</a:t>
            </a:r>
            <a:endParaRPr lang="en-US" altLang="ko-KR" sz="3600">
              <a:ea typeface="문체부 돋음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3019" y="2889666"/>
            <a:ext cx="1759570" cy="1994180"/>
          </a:xfrm>
          <a:prstGeom prst="rect">
            <a:avLst/>
          </a:prstGeom>
        </p:spPr>
      </p:pic>
      <p:pic>
        <p:nvPicPr>
          <p:cNvPr id="3074" name="Picture 2" descr="http://cfile9.uf.tistory.com/image/2243663456C098EE3424A9"/>
          <p:cNvPicPr>
            <a:picLocks noChangeAspect="1" noChangeArrowheads="1"/>
          </p:cNvPicPr>
          <p:nvPr/>
        </p:nvPicPr>
        <p:blipFill rotWithShape="1">
          <a:blip r:embed="rId3"/>
          <a:srcRect r="49700"/>
          <a:stretch>
            <a:fillRect/>
          </a:stretch>
        </p:blipFill>
        <p:spPr>
          <a:xfrm>
            <a:off x="1328399" y="1927351"/>
            <a:ext cx="3662806" cy="449846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542804" y="3761082"/>
            <a:ext cx="1882636" cy="637563"/>
          </a:xfrm>
          <a:prstGeom prst="rect">
            <a:avLst/>
          </a:prstGeom>
          <a:solidFill>
            <a:srgbClr val="2c5c90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solidFill>
                  <a:schemeClr val="bg1"/>
                </a:solidFill>
                <a:latin typeface="Tekton Pro"/>
              </a:rPr>
              <a:t>Server</a:t>
            </a:r>
            <a:endParaRPr lang="ko-KR" altLang="en-US" sz="3600">
              <a:solidFill>
                <a:schemeClr val="bg1"/>
              </a:solidFill>
              <a:latin typeface="Tekton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433" y="6355915"/>
            <a:ext cx="1601257" cy="576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latin typeface="Tekton Pro"/>
              </a:rPr>
              <a:t>Client</a:t>
            </a:r>
            <a:endParaRPr lang="ko-KR" altLang="en-US" sz="3200">
              <a:latin typeface="Tekton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0687" y="2449278"/>
            <a:ext cx="1569478" cy="634917"/>
          </a:xfrm>
          <a:prstGeom prst="rect">
            <a:avLst/>
          </a:prstGeom>
          <a:solidFill>
            <a:srgbClr val="2c5c90"/>
          </a:solidFill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>
                <a:solidFill>
                  <a:schemeClr val="bg1"/>
                </a:solidFill>
                <a:latin typeface="Tekton Pro"/>
              </a:rPr>
              <a:t>Data</a:t>
            </a:r>
            <a:endParaRPr lang="ko-KR" altLang="en-US" sz="3600">
              <a:solidFill>
                <a:schemeClr val="bg1"/>
              </a:solidFill>
              <a:latin typeface="Tekton Pro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165112" y="2566401"/>
            <a:ext cx="9444942" cy="33404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2800">
                <a:ea typeface="문체부 돋음체"/>
              </a:rPr>
              <a:t>서버의 객체는 유일하게 만들어 유지</a:t>
            </a:r>
            <a:endParaRPr lang="ko-KR" altLang="en-US" sz="2800">
              <a:ea typeface="문체부 돋음체"/>
            </a:endParaRPr>
          </a:p>
          <a:p>
            <a:pPr algn="ctr">
              <a:defRPr lang="ko-KR" altLang="en-US"/>
            </a:pPr>
            <a:r>
              <a:rPr lang="ko-KR" altLang="en-US" sz="2800">
                <a:ea typeface="문체부 돋음체"/>
              </a:rPr>
              <a:t>서버의 생성자를 숨김</a:t>
            </a:r>
            <a:r>
              <a:rPr lang="en-US" altLang="ko-KR" sz="2800">
                <a:ea typeface="문체부 돋음체"/>
              </a:rPr>
              <a:t>(private)</a:t>
            </a:r>
            <a:br>
              <a:rPr lang="en-US" altLang="ko-KR" sz="2800">
                <a:ea typeface="문체부 돋음체"/>
              </a:rPr>
            </a:br>
            <a:endParaRPr lang="en-US" altLang="ko-KR" sz="2800">
              <a:ea typeface="문체부 돋음체"/>
            </a:endParaRPr>
          </a:p>
          <a:p>
            <a:pPr algn="ctr">
              <a:defRPr lang="ko-KR" altLang="en-US"/>
            </a:pPr>
            <a:br>
              <a:rPr lang="en-US" altLang="ko-KR" sz="2800">
                <a:ea typeface="문체부 돋음체"/>
              </a:rPr>
            </a:br>
            <a:r>
              <a:rPr lang="ko-KR" altLang="en-US" sz="2800">
                <a:ea typeface="문체부 돋음체"/>
              </a:rPr>
              <a:t>클라이언트에서 요청 발생 시 </a:t>
            </a:r>
            <a:br>
              <a:rPr lang="en-US" altLang="ko-KR" sz="2800">
                <a:ea typeface="문체부 돋음체"/>
              </a:rPr>
            </a:br>
            <a:r>
              <a:rPr lang="ko-KR" altLang="en-US" sz="2800">
                <a:ea typeface="문체부 돋음체"/>
              </a:rPr>
              <a:t>대응되는 서버의 함수 실행</a:t>
            </a:r>
            <a:endParaRPr lang="en-US" altLang="ko-KR" sz="3600">
              <a:ea typeface="문체부 돋음체"/>
            </a:endParaRPr>
          </a:p>
        </p:txBody>
      </p:sp>
      <p:pic>
        <p:nvPicPr>
          <p:cNvPr id="30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4026" y="2369184"/>
            <a:ext cx="6730446" cy="3030527"/>
          </a:xfrm>
          <a:prstGeom prst="rect">
            <a:avLst/>
          </a:prstGeom>
        </p:spPr>
      </p:pic>
      <p:pic>
        <p:nvPicPr>
          <p:cNvPr id="30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54085" y="2982310"/>
            <a:ext cx="6053300" cy="1560129"/>
          </a:xfrm>
          <a:prstGeom prst="rect">
            <a:avLst/>
          </a:prstGeom>
        </p:spPr>
      </p:pic>
      <p:sp>
        <p:nvSpPr>
          <p:cNvPr id="3077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IDEA</a:t>
            </a: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COPY</a:t>
            </a:r>
            <a:endParaRPr lang="en-US" altLang="ko-KR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809512" y="1204723"/>
            <a:ext cx="9444942" cy="3340491"/>
          </a:xfrm>
        </p:spPr>
        <p:txBody>
          <a:bodyPr>
            <a:normAutofit/>
          </a:bodyPr>
          <a:lstStyle/>
          <a:p>
            <a:pPr algn="ctr">
              <a:defRPr lang="ko-KR" altLang="en-US"/>
            </a:pPr>
            <a:r>
              <a:rPr lang="ko-KR" altLang="en-US" sz="3600">
                <a:ea typeface="문체부 돋음체"/>
              </a:rPr>
              <a:t>방향키 이벤트</a:t>
            </a:r>
            <a:endParaRPr lang="en-US" altLang="ko-KR" sz="3600">
              <a:ea typeface="문체부 돋음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13641" y="1125951"/>
            <a:ext cx="8094267" cy="122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/>
          <p:cNvSpPr txBox="1"/>
          <p:nvPr/>
        </p:nvSpPr>
        <p:spPr>
          <a:xfrm>
            <a:off x="3809512" y="2796196"/>
            <a:ext cx="9444942" cy="334049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ko-KR" altLang="en-US" sz="2800">
                <a:ea typeface="문체부 돋음체"/>
              </a:rPr>
              <a:t>채팅리스트의</a:t>
            </a:r>
            <a:r>
              <a:rPr lang="en-US" altLang="ko-KR" sz="2800">
                <a:ea typeface="문체부 돋음체"/>
              </a:rPr>
              <a:t> </a:t>
            </a:r>
            <a:r>
              <a:rPr lang="ko-KR" altLang="en-US" sz="2800">
                <a:ea typeface="문체부 돋음체"/>
              </a:rPr>
              <a:t>방향키 이벤트 </a:t>
            </a:r>
            <a:endParaRPr lang="ko-KR" altLang="en-US" sz="2800">
              <a:ea typeface="문체부 돋음체"/>
            </a:endParaRPr>
          </a:p>
          <a:p>
            <a:pPr algn="ctr">
              <a:defRPr lang="ko-KR" altLang="en-US"/>
            </a:pPr>
            <a:r>
              <a:rPr lang="ko-KR" altLang="en-US" sz="2800">
                <a:ea typeface="문체부 돋음체"/>
              </a:rPr>
              <a:t>사용으로 편의 및 직관적인 판단 가능</a:t>
            </a:r>
            <a:endParaRPr lang="en-US" altLang="ko-KR" sz="2800">
              <a:ea typeface="문체부 돋음체"/>
            </a:endParaRPr>
          </a:p>
        </p:txBody>
      </p:sp>
      <p:pic>
        <p:nvPicPr>
          <p:cNvPr id="4098" name="Picture 2" descr="http://postfiles3.naver.net/MjAxNjEyMDFfNzkg/MDAxNDgwNTcyNzA5ODg5.s_Ivsm9m4Rbol7CpNKdZhRxX4y0SF1NSJPzYD2ngkbkg.0PAx-5LM6lJgMKf3fZ66BuHyx7drPdTpxJg7IOIWI8Qg.PNG.sharonichoya/%EA%B2%B0%EA%B3%BC.png?type=w2"/>
          <p:cNvPicPr>
            <a:picLocks noChangeAspect="1" noChangeArrowheads="1"/>
          </p:cNvPicPr>
          <p:nvPr/>
        </p:nvPicPr>
        <p:blipFill rotWithShape="1">
          <a:blip r:embed="rId2"/>
          <a:srcRect r="23290"/>
          <a:stretch>
            <a:fillRect/>
          </a:stretch>
        </p:blipFill>
        <p:spPr>
          <a:xfrm>
            <a:off x="1426746" y="1763515"/>
            <a:ext cx="2856897" cy="2400301"/>
          </a:xfrm>
          <a:prstGeom prst="rect">
            <a:avLst/>
          </a:prstGeom>
          <a:noFill/>
        </p:spPr>
      </p:pic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26745" y="4493901"/>
            <a:ext cx="2856897" cy="1894248"/>
          </a:xfrm>
          <a:prstGeom prst="rect">
            <a:avLst/>
          </a:prstGeom>
          <a:noFill/>
        </p:spPr>
      </p:pic>
      <p:sp>
        <p:nvSpPr>
          <p:cNvPr id="4101" name="제목 1"/>
          <p:cNvSpPr txBox="1"/>
          <p:nvPr/>
        </p:nvSpPr>
        <p:spPr>
          <a:xfrm>
            <a:off x="-372677" y="336799"/>
            <a:ext cx="370257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ctr">
              <a:defRPr lang="ko-KR" altLang="en-US"/>
            </a:pP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IDEA</a:t>
            </a:r>
            <a:r>
              <a:rPr lang="ko-KR" altLang="en-US" sz="3600" b="1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3600" b="1">
                <a:solidFill>
                  <a:schemeClr val="bg2">
                    <a:lumMod val="50000"/>
                  </a:schemeClr>
                </a:solidFill>
              </a:rPr>
              <a:t>COPY</a:t>
            </a:r>
            <a:endParaRPr lang="en-US" altLang="ko-KR" sz="3600" b="1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85980" y="2839402"/>
            <a:ext cx="4015985" cy="117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 lang="ko-KR" altLang="en-US"/>
            </a:pPr>
            <a:r>
              <a:rPr lang="en-US" altLang="ko-KR" sz="3600" b="1">
                <a:latin typeface="나눔바른고딕"/>
                <a:ea typeface="나눔바른고딕"/>
              </a:rPr>
              <a:t>STRUCTURAL</a:t>
            </a:r>
            <a:endParaRPr lang="en-US" altLang="ko-KR" sz="3600" b="1">
              <a:latin typeface="나눔바른고딕"/>
              <a:ea typeface="나눔바른고딕"/>
            </a:endParaRPr>
          </a:p>
          <a:p>
            <a:pPr algn="dist">
              <a:defRPr lang="ko-KR" altLang="en-US"/>
            </a:pPr>
            <a:r>
              <a:rPr lang="en-US" altLang="ko-KR" sz="3600" b="1">
                <a:latin typeface="나눔바른고딕"/>
                <a:ea typeface="나눔바른고딕"/>
              </a:rPr>
              <a:t>CHANGE</a:t>
            </a:r>
            <a:endParaRPr lang="en-US" altLang="ko-KR" sz="3600" b="1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670</ep:Words>
  <ep:PresentationFormat>와이드스크린</ep:PresentationFormat>
  <ep:Paragraphs>230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방향키 이벤트</vt:lpstr>
      <vt:lpstr>슬라이드 2</vt:lpstr>
      <vt:lpstr>슬라이드 3</vt:lpstr>
      <vt:lpstr>슬라이드 4</vt:lpstr>
      <vt:lpstr>슬라이드 5</vt:lpstr>
      <vt:lpstr>데이터 교환을 txt파일을 매개로  하여 서버에 요청(sendmessage.txt)   → 서버 클라이언트 요청  처리 후 기록(serverLog.txt)</vt:lpstr>
      <vt:lpstr>Singleton Pattern</vt:lpstr>
      <vt:lpstr>방향키 이벤트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2015-05-24T05:51:36.000</dcterms:created>
  <dc:creator>김세미</dc:creator>
  <cp:lastModifiedBy>0067</cp:lastModifiedBy>
  <dcterms:modified xsi:type="dcterms:W3CDTF">2017-12-13T13:07:53.835</dcterms:modified>
  <cp:revision>82</cp:revision>
  <dc:title>PowerPoint 프레젠테이션</dc:title>
</cp:coreProperties>
</file>