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8" r:id="rId4"/>
    <p:sldId id="287" r:id="rId5"/>
    <p:sldId id="290" r:id="rId6"/>
    <p:sldId id="307" r:id="rId7"/>
    <p:sldId id="293" r:id="rId8"/>
    <p:sldId id="294" r:id="rId9"/>
    <p:sldId id="306" r:id="rId10"/>
    <p:sldId id="296" r:id="rId11"/>
    <p:sldId id="295" r:id="rId12"/>
    <p:sldId id="300" r:id="rId13"/>
    <p:sldId id="305" r:id="rId14"/>
    <p:sldId id="308" r:id="rId15"/>
    <p:sldId id="297" r:id="rId16"/>
    <p:sldId id="302" r:id="rId17"/>
    <p:sldId id="30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D34D0-6CF0-4B8E-BC7A-ED816346B9BA}">
  <a:tblStyle styleId="{2FBD34D0-6CF0-4B8E-BC7A-ED816346B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4" autoAdjust="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84B62-B2C5-4598-AEDE-452B3C5C8325}" type="doc">
      <dgm:prSet loTypeId="urn:microsoft.com/office/officeart/2005/8/layout/arrow2" loCatId="process" qsTypeId="urn:microsoft.com/office/officeart/2005/8/quickstyle/simple1" qsCatId="simple" csTypeId="urn:microsoft.com/office/officeart/2005/8/colors/accent4_1" csCatId="accent4" phldr="1"/>
      <dgm:spPr/>
    </dgm:pt>
    <dgm:pt modelId="{8651461E-F1A5-4260-A1C4-DC1428A198B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gm:t>
    </dgm:pt>
    <dgm:pt modelId="{84B7515E-3B9D-4C9D-8D0A-2B1F0AD8EABA}" type="par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BB14FEBD-DCC1-421A-A2D6-F86F7A831140}" type="sib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357360-11AC-4716-AFBD-5919EBF3C46B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Bivariate Analysis of Features against Cost </a:t>
          </a:r>
        </a:p>
      </dgm:t>
    </dgm:pt>
    <dgm:pt modelId="{6B5D54DE-CBC3-4244-9086-3CD4C0BF56AD}" type="par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10B765A-0BAF-4428-B86B-63603C1F06E8}" type="sib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A35A44-8DDE-4FF8-87D1-BA14673D80C0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Using Decision Trees Regressor models to evaluate feature importance</a:t>
          </a:r>
        </a:p>
      </dgm:t>
    </dgm:pt>
    <dgm:pt modelId="{080A27D4-EE69-4317-807F-5CFDEA2720D7}" type="par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414E59C5-2968-4E89-AE5B-8A8A4F43C471}" type="sib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5B7567A1-E42D-47F2-87F3-3F589EC1F06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gm:t>
    </dgm:pt>
    <dgm:pt modelId="{C7EA2B6E-7114-4B80-BA79-6B534842123C}" type="par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D32AF286-4AC4-4A9C-9FA6-4C546459D26A}" type="sib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3D8EEC93-C1E3-4977-81DD-DFEC3919E8D2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Discussions and Conclusion</a:t>
          </a:r>
        </a:p>
      </dgm:t>
    </dgm:pt>
    <dgm:pt modelId="{B3073870-C8E4-4BD9-83E7-BF6996F51806}" type="par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AE5E6EF4-69BF-48D3-B588-CB54FABAB3C0}" type="sib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E9BC797-733E-4C6E-9D99-74202D42D78C}" type="pres">
      <dgm:prSet presAssocID="{7F284B62-B2C5-4598-AEDE-452B3C5C8325}" presName="arrowDiagram" presStyleCnt="0">
        <dgm:presLayoutVars>
          <dgm:chMax val="5"/>
          <dgm:dir/>
          <dgm:resizeHandles val="exact"/>
        </dgm:presLayoutVars>
      </dgm:prSet>
      <dgm:spPr/>
    </dgm:pt>
    <dgm:pt modelId="{12E26753-DBD5-4055-9F10-2F60BCC6F3C5}" type="pres">
      <dgm:prSet presAssocID="{7F284B62-B2C5-4598-AEDE-452B3C5C8325}" presName="arrow" presStyleLbl="bgShp" presStyleIdx="0" presStyleCnt="1" custLinFactNeighborX="3008" custLinFactNeighborY="-4264"/>
      <dgm:spPr/>
    </dgm:pt>
    <dgm:pt modelId="{D3FE0A9D-4D2D-401E-A738-03BC5C1DA593}" type="pres">
      <dgm:prSet presAssocID="{7F284B62-B2C5-4598-AEDE-452B3C5C8325}" presName="arrowDiagram5" presStyleCnt="0"/>
      <dgm:spPr/>
    </dgm:pt>
    <dgm:pt modelId="{55904904-5321-4599-AE4D-962F75276D2B}" type="pres">
      <dgm:prSet presAssocID="{8651461E-F1A5-4260-A1C4-DC1428A198B8}" presName="bullet5a" presStyleLbl="node1" presStyleIdx="0" presStyleCnt="5"/>
      <dgm:spPr/>
    </dgm:pt>
    <dgm:pt modelId="{25DAA26F-350A-42A6-BB38-10BA8B66D53A}" type="pres">
      <dgm:prSet presAssocID="{8651461E-F1A5-4260-A1C4-DC1428A198B8}" presName="textBox5a" presStyleLbl="revTx" presStyleIdx="0" presStyleCnt="5" custScaleY="73563" custLinFactNeighborX="-3285" custLinFactNeighborY="14283">
        <dgm:presLayoutVars>
          <dgm:bulletEnabled val="1"/>
        </dgm:presLayoutVars>
      </dgm:prSet>
      <dgm:spPr/>
    </dgm:pt>
    <dgm:pt modelId="{0E8D2803-B6AD-44D4-9F31-AD739BA731C9}" type="pres">
      <dgm:prSet presAssocID="{5B7567A1-E42D-47F2-87F3-3F589EC1F068}" presName="bullet5b" presStyleLbl="node1" presStyleIdx="1" presStyleCnt="5"/>
      <dgm:spPr/>
    </dgm:pt>
    <dgm:pt modelId="{55549B0F-EE06-4939-B877-AF8F38586AE8}" type="pres">
      <dgm:prSet presAssocID="{5B7567A1-E42D-47F2-87F3-3F589EC1F068}" presName="textBox5b" presStyleLbl="revTx" presStyleIdx="1" presStyleCnt="5" custScaleY="70707" custLinFactNeighborX="-8410" custLinFactNeighborY="6020">
        <dgm:presLayoutVars>
          <dgm:bulletEnabled val="1"/>
        </dgm:presLayoutVars>
      </dgm:prSet>
      <dgm:spPr/>
    </dgm:pt>
    <dgm:pt modelId="{E18CD074-36DB-467D-9D9A-BE7F25FFDA9A}" type="pres">
      <dgm:prSet presAssocID="{F1357360-11AC-4716-AFBD-5919EBF3C46B}" presName="bullet5c" presStyleLbl="node1" presStyleIdx="2" presStyleCnt="5"/>
      <dgm:spPr/>
    </dgm:pt>
    <dgm:pt modelId="{896AEEDB-3264-428B-98C9-232AD5C611DE}" type="pres">
      <dgm:prSet presAssocID="{F1357360-11AC-4716-AFBD-5919EBF3C46B}" presName="textBox5c" presStyleLbl="revTx" presStyleIdx="2" presStyleCnt="5" custScaleY="81657" custLinFactNeighborX="-10574" custLinFactNeighborY="10589">
        <dgm:presLayoutVars>
          <dgm:bulletEnabled val="1"/>
        </dgm:presLayoutVars>
      </dgm:prSet>
      <dgm:spPr/>
    </dgm:pt>
    <dgm:pt modelId="{B766B59D-44F4-4466-ABC8-0BE5F79131DF}" type="pres">
      <dgm:prSet presAssocID="{F1A35A44-8DDE-4FF8-87D1-BA14673D80C0}" presName="bullet5d" presStyleLbl="node1" presStyleIdx="3" presStyleCnt="5"/>
      <dgm:spPr/>
    </dgm:pt>
    <dgm:pt modelId="{CF9B1B0E-01B7-42DF-83CD-0B827B3520CB}" type="pres">
      <dgm:prSet presAssocID="{F1A35A44-8DDE-4FF8-87D1-BA14673D80C0}" presName="textBox5d" presStyleLbl="revTx" presStyleIdx="3" presStyleCnt="5" custScaleY="66509" custLinFactNeighborX="-10741" custLinFactNeighborY="8979">
        <dgm:presLayoutVars>
          <dgm:bulletEnabled val="1"/>
        </dgm:presLayoutVars>
      </dgm:prSet>
      <dgm:spPr/>
    </dgm:pt>
    <dgm:pt modelId="{A032083C-1EFA-4D05-ACC9-D1593E4E713C}" type="pres">
      <dgm:prSet presAssocID="{3D8EEC93-C1E3-4977-81DD-DFEC3919E8D2}" presName="bullet5e" presStyleLbl="node1" presStyleIdx="4" presStyleCnt="5"/>
      <dgm:spPr/>
    </dgm:pt>
    <dgm:pt modelId="{E325DE85-4F1B-484A-ABAA-48B0A6691CFB}" type="pres">
      <dgm:prSet presAssocID="{3D8EEC93-C1E3-4977-81DD-DFEC3919E8D2}" presName="textBox5e" presStyleLbl="revTx" presStyleIdx="4" presStyleCnt="5" custScaleY="61002" custLinFactNeighborX="-15574" custLinFactNeighborY="11912">
        <dgm:presLayoutVars>
          <dgm:bulletEnabled val="1"/>
        </dgm:presLayoutVars>
      </dgm:prSet>
      <dgm:spPr/>
    </dgm:pt>
  </dgm:ptLst>
  <dgm:cxnLst>
    <dgm:cxn modelId="{55FE4D01-B394-4FFE-8146-95F14AB23D8D}" srcId="{7F284B62-B2C5-4598-AEDE-452B3C5C8325}" destId="{5B7567A1-E42D-47F2-87F3-3F589EC1F068}" srcOrd="1" destOrd="0" parTransId="{C7EA2B6E-7114-4B80-BA79-6B534842123C}" sibTransId="{D32AF286-4AC4-4A9C-9FA6-4C546459D26A}"/>
    <dgm:cxn modelId="{7EF63016-7E91-45A8-9733-AF78D15E8A3D}" srcId="{7F284B62-B2C5-4598-AEDE-452B3C5C8325}" destId="{F1357360-11AC-4716-AFBD-5919EBF3C46B}" srcOrd="2" destOrd="0" parTransId="{6B5D54DE-CBC3-4244-9086-3CD4C0BF56AD}" sibTransId="{910B765A-0BAF-4428-B86B-63603C1F06E8}"/>
    <dgm:cxn modelId="{E10E6125-ED1C-496A-860D-BCE02DB2E557}" srcId="{7F284B62-B2C5-4598-AEDE-452B3C5C8325}" destId="{3D8EEC93-C1E3-4977-81DD-DFEC3919E8D2}" srcOrd="4" destOrd="0" parTransId="{B3073870-C8E4-4BD9-83E7-BF6996F51806}" sibTransId="{AE5E6EF4-69BF-48D3-B588-CB54FABAB3C0}"/>
    <dgm:cxn modelId="{E60EBC2D-C963-44F7-97D5-0A9BB02CF35E}" type="presOf" srcId="{3D8EEC93-C1E3-4977-81DD-DFEC3919E8D2}" destId="{E325DE85-4F1B-484A-ABAA-48B0A6691CFB}" srcOrd="0" destOrd="0" presId="urn:microsoft.com/office/officeart/2005/8/layout/arrow2"/>
    <dgm:cxn modelId="{4D3C3230-A8CB-45E4-837B-7AF215B0D464}" type="presOf" srcId="{F1357360-11AC-4716-AFBD-5919EBF3C46B}" destId="{896AEEDB-3264-428B-98C9-232AD5C611DE}" srcOrd="0" destOrd="0" presId="urn:microsoft.com/office/officeart/2005/8/layout/arrow2"/>
    <dgm:cxn modelId="{09F22133-F243-4A83-B6B6-A5C73262CD6A}" srcId="{7F284B62-B2C5-4598-AEDE-452B3C5C8325}" destId="{8651461E-F1A5-4260-A1C4-DC1428A198B8}" srcOrd="0" destOrd="0" parTransId="{84B7515E-3B9D-4C9D-8D0A-2B1F0AD8EABA}" sibTransId="{BB14FEBD-DCC1-421A-A2D6-F86F7A831140}"/>
    <dgm:cxn modelId="{24C50A38-DA55-4BED-B122-4ADB80217322}" type="presOf" srcId="{5B7567A1-E42D-47F2-87F3-3F589EC1F068}" destId="{55549B0F-EE06-4939-B877-AF8F38586AE8}" srcOrd="0" destOrd="0" presId="urn:microsoft.com/office/officeart/2005/8/layout/arrow2"/>
    <dgm:cxn modelId="{22F42092-6E0F-47E1-BFF2-55C9CDE4DBBD}" type="presOf" srcId="{F1A35A44-8DDE-4FF8-87D1-BA14673D80C0}" destId="{CF9B1B0E-01B7-42DF-83CD-0B827B3520CB}" srcOrd="0" destOrd="0" presId="urn:microsoft.com/office/officeart/2005/8/layout/arrow2"/>
    <dgm:cxn modelId="{FC7C5CA3-AEB4-4A13-9490-9EC1AF94710E}" type="presOf" srcId="{7F284B62-B2C5-4598-AEDE-452B3C5C8325}" destId="{9E9BC797-733E-4C6E-9D99-74202D42D78C}" srcOrd="0" destOrd="0" presId="urn:microsoft.com/office/officeart/2005/8/layout/arrow2"/>
    <dgm:cxn modelId="{EB13C3C9-0C6A-4365-A190-1A5F54AE3634}" srcId="{7F284B62-B2C5-4598-AEDE-452B3C5C8325}" destId="{F1A35A44-8DDE-4FF8-87D1-BA14673D80C0}" srcOrd="3" destOrd="0" parTransId="{080A27D4-EE69-4317-807F-5CFDEA2720D7}" sibTransId="{414E59C5-2968-4E89-AE5B-8A8A4F43C471}"/>
    <dgm:cxn modelId="{60B8A4CF-19AC-4BEC-864C-579014214E21}" type="presOf" srcId="{8651461E-F1A5-4260-A1C4-DC1428A198B8}" destId="{25DAA26F-350A-42A6-BB38-10BA8B66D53A}" srcOrd="0" destOrd="0" presId="urn:microsoft.com/office/officeart/2005/8/layout/arrow2"/>
    <dgm:cxn modelId="{F8054A4C-AEBE-4E3B-970F-421D12BD97AF}" type="presParOf" srcId="{9E9BC797-733E-4C6E-9D99-74202D42D78C}" destId="{12E26753-DBD5-4055-9F10-2F60BCC6F3C5}" srcOrd="0" destOrd="0" presId="urn:microsoft.com/office/officeart/2005/8/layout/arrow2"/>
    <dgm:cxn modelId="{BC6EBE0C-3448-4BBC-A7FB-6433CB0E376A}" type="presParOf" srcId="{9E9BC797-733E-4C6E-9D99-74202D42D78C}" destId="{D3FE0A9D-4D2D-401E-A738-03BC5C1DA593}" srcOrd="1" destOrd="0" presId="urn:microsoft.com/office/officeart/2005/8/layout/arrow2"/>
    <dgm:cxn modelId="{51B3611F-A5EA-4E99-B0A7-70C2EE37F60A}" type="presParOf" srcId="{D3FE0A9D-4D2D-401E-A738-03BC5C1DA593}" destId="{55904904-5321-4599-AE4D-962F75276D2B}" srcOrd="0" destOrd="0" presId="urn:microsoft.com/office/officeart/2005/8/layout/arrow2"/>
    <dgm:cxn modelId="{C97204B8-472C-465B-A7F0-E34176BAA9BD}" type="presParOf" srcId="{D3FE0A9D-4D2D-401E-A738-03BC5C1DA593}" destId="{25DAA26F-350A-42A6-BB38-10BA8B66D53A}" srcOrd="1" destOrd="0" presId="urn:microsoft.com/office/officeart/2005/8/layout/arrow2"/>
    <dgm:cxn modelId="{E5C227BE-3499-4DD5-ABF6-6A7236870F29}" type="presParOf" srcId="{D3FE0A9D-4D2D-401E-A738-03BC5C1DA593}" destId="{0E8D2803-B6AD-44D4-9F31-AD739BA731C9}" srcOrd="2" destOrd="0" presId="urn:microsoft.com/office/officeart/2005/8/layout/arrow2"/>
    <dgm:cxn modelId="{EBBD216A-78D3-4A57-9923-6D6DE104F16A}" type="presParOf" srcId="{D3FE0A9D-4D2D-401E-A738-03BC5C1DA593}" destId="{55549B0F-EE06-4939-B877-AF8F38586AE8}" srcOrd="3" destOrd="0" presId="urn:microsoft.com/office/officeart/2005/8/layout/arrow2"/>
    <dgm:cxn modelId="{93BF6971-E8D0-4BC8-B989-CF345EE45CD7}" type="presParOf" srcId="{D3FE0A9D-4D2D-401E-A738-03BC5C1DA593}" destId="{E18CD074-36DB-467D-9D9A-BE7F25FFDA9A}" srcOrd="4" destOrd="0" presId="urn:microsoft.com/office/officeart/2005/8/layout/arrow2"/>
    <dgm:cxn modelId="{BF09E554-6924-41DF-90EC-8DEC87DABE14}" type="presParOf" srcId="{D3FE0A9D-4D2D-401E-A738-03BC5C1DA593}" destId="{896AEEDB-3264-428B-98C9-232AD5C611DE}" srcOrd="5" destOrd="0" presId="urn:microsoft.com/office/officeart/2005/8/layout/arrow2"/>
    <dgm:cxn modelId="{2F80B015-8CC6-4251-8CE5-E677142E0E30}" type="presParOf" srcId="{D3FE0A9D-4D2D-401E-A738-03BC5C1DA593}" destId="{B766B59D-44F4-4466-ABC8-0BE5F79131DF}" srcOrd="6" destOrd="0" presId="urn:microsoft.com/office/officeart/2005/8/layout/arrow2"/>
    <dgm:cxn modelId="{BA236DFA-9F5D-4AD1-9715-09B119619DA3}" type="presParOf" srcId="{D3FE0A9D-4D2D-401E-A738-03BC5C1DA593}" destId="{CF9B1B0E-01B7-42DF-83CD-0B827B3520CB}" srcOrd="7" destOrd="0" presId="urn:microsoft.com/office/officeart/2005/8/layout/arrow2"/>
    <dgm:cxn modelId="{D8671151-4B52-4FDA-AD02-ADAEA8526EB4}" type="presParOf" srcId="{D3FE0A9D-4D2D-401E-A738-03BC5C1DA593}" destId="{A032083C-1EFA-4D05-ACC9-D1593E4E713C}" srcOrd="8" destOrd="0" presId="urn:microsoft.com/office/officeart/2005/8/layout/arrow2"/>
    <dgm:cxn modelId="{620E85BA-69AE-4EB7-BE2F-2274DD319C35}" type="presParOf" srcId="{D3FE0A9D-4D2D-401E-A738-03BC5C1DA593}" destId="{E325DE85-4F1B-484A-ABAA-48B0A6691CF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1CAD2-5DAD-4BCD-9204-7BB16417F30B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SG"/>
        </a:p>
      </dgm:t>
    </dgm:pt>
    <dgm:pt modelId="{4EFDD03B-561F-408E-986C-A5C86ECBDF30}">
      <dgm:prSet phldrT="[Text]"/>
      <dgm:spPr/>
      <dgm:t>
        <a:bodyPr/>
        <a:lstStyle/>
        <a:p>
          <a:r>
            <a:rPr lang="en-SG" b="1" u="sng">
              <a:solidFill>
                <a:schemeClr val="tx1"/>
              </a:solidFill>
              <a:latin typeface="Muli" panose="020B0604020202020204" charset="0"/>
            </a:rPr>
            <a:t>Advantage of RF Regressor Models: </a:t>
          </a:r>
        </a:p>
        <a:p>
          <a:r>
            <a:rPr lang="en-SG">
              <a:solidFill>
                <a:schemeClr val="tx1"/>
              </a:solidFill>
              <a:latin typeface="Muli" panose="020B0604020202020204" charset="0"/>
            </a:rPr>
            <a:t>Inherent feature selection capabilities</a:t>
          </a:r>
        </a:p>
        <a:p>
          <a:r>
            <a:rPr lang="en-SG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compute mean square error (MSE) decrease for each predictor in each tree to choose the optimal cut-point</a:t>
          </a:r>
        </a:p>
        <a:p>
          <a:endParaRPr lang="en-SG">
            <a:solidFill>
              <a:schemeClr val="tx1"/>
            </a:solidFill>
            <a:latin typeface="Muli" panose="020B0604020202020204" charset="0"/>
            <a:sym typeface="Wingdings" panose="05000000000000000000" pitchFamily="2" charset="2"/>
          </a:endParaRPr>
        </a:p>
        <a:p>
          <a:r>
            <a:rPr lang="en-SG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Identify most important features by ranking the decrease</a:t>
          </a:r>
          <a:endParaRPr lang="en-SG">
            <a:solidFill>
              <a:schemeClr val="tx1"/>
            </a:solidFill>
            <a:latin typeface="Muli" panose="020B0604020202020204" charset="0"/>
          </a:endParaRPr>
        </a:p>
        <a:p>
          <a:endParaRPr lang="en-SG"/>
        </a:p>
      </dgm:t>
    </dgm:pt>
    <dgm:pt modelId="{86B94ACE-3776-4019-A7F9-9D252B2171D9}" type="parTrans" cxnId="{9E6A7953-7369-4E42-8CC8-44C94414055E}">
      <dgm:prSet/>
      <dgm:spPr/>
      <dgm:t>
        <a:bodyPr/>
        <a:lstStyle/>
        <a:p>
          <a:endParaRPr lang="en-SG"/>
        </a:p>
      </dgm:t>
    </dgm:pt>
    <dgm:pt modelId="{F06C7AE2-C497-4086-B78A-D057B58627C5}" type="sibTrans" cxnId="{9E6A7953-7369-4E42-8CC8-44C94414055E}">
      <dgm:prSet/>
      <dgm:spPr/>
      <dgm:t>
        <a:bodyPr/>
        <a:lstStyle/>
        <a:p>
          <a:endParaRPr lang="en-SG"/>
        </a:p>
      </dgm:t>
    </dgm:pt>
    <dgm:pt modelId="{9D5D20EA-7619-4188-A6F1-5DAF1508FF64}">
      <dgm:prSet phldrT="[Text]"/>
      <dgm:spPr/>
      <dgm:t>
        <a:bodyPr/>
        <a:lstStyle/>
        <a:p>
          <a:r>
            <a:rPr lang="en-SG" b="1" u="sng">
              <a:latin typeface="Muli" panose="020B0604020202020204" charset="0"/>
            </a:rPr>
            <a:t>Limitations of RF models for feature selection: </a:t>
          </a:r>
        </a:p>
        <a:p>
          <a:r>
            <a:rPr lang="en-SG">
              <a:latin typeface="Muli" panose="020B0604020202020204" charset="0"/>
              <a:sym typeface="Wingdings" panose="05000000000000000000" pitchFamily="2" charset="2"/>
            </a:rPr>
            <a:t> Biased towards features with more categories </a:t>
          </a:r>
        </a:p>
        <a:p>
          <a:endParaRPr lang="en-SG">
            <a:latin typeface="Muli" panose="020B0604020202020204" charset="0"/>
            <a:sym typeface="Wingdings" panose="05000000000000000000" pitchFamily="2" charset="2"/>
          </a:endParaRPr>
        </a:p>
        <a:p>
          <a:r>
            <a:rPr lang="en-SG">
              <a:latin typeface="Muli" panose="020B0604020202020204" charset="0"/>
              <a:sym typeface="Wingdings" panose="05000000000000000000" pitchFamily="2" charset="2"/>
            </a:rPr>
            <a:t>Artificially lowered importance ranking for correlated features if one of the correlated feature is chosen first during decision tree building</a:t>
          </a:r>
          <a:endParaRPr lang="en-SG"/>
        </a:p>
      </dgm:t>
    </dgm:pt>
    <dgm:pt modelId="{0C020956-81B3-4757-A1A1-69434A64E2C3}" type="parTrans" cxnId="{22B64709-63DB-4F08-B108-881F326127EA}">
      <dgm:prSet/>
      <dgm:spPr/>
      <dgm:t>
        <a:bodyPr/>
        <a:lstStyle/>
        <a:p>
          <a:endParaRPr lang="en-SG"/>
        </a:p>
      </dgm:t>
    </dgm:pt>
    <dgm:pt modelId="{D65D6CB1-81FF-481C-8270-8EADF5546D60}" type="sibTrans" cxnId="{22B64709-63DB-4F08-B108-881F326127EA}">
      <dgm:prSet/>
      <dgm:spPr/>
      <dgm:t>
        <a:bodyPr/>
        <a:lstStyle/>
        <a:p>
          <a:endParaRPr lang="en-SG"/>
        </a:p>
      </dgm:t>
    </dgm:pt>
    <dgm:pt modelId="{C953DD3E-D4BA-406A-8EE0-E5B58967E7E8}" type="pres">
      <dgm:prSet presAssocID="{2721CAD2-5DAD-4BCD-9204-7BB16417F30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9743B86-7949-4EA5-9D82-1DA01245A648}" type="pres">
      <dgm:prSet presAssocID="{2721CAD2-5DAD-4BCD-9204-7BB16417F30B}" presName="Background" presStyleLbl="bgImgPlace1" presStyleIdx="0" presStyleCnt="1"/>
      <dgm:spPr/>
    </dgm:pt>
    <dgm:pt modelId="{BBD6CD35-7916-48A4-8FDE-3AB1FDE213D4}" type="pres">
      <dgm:prSet presAssocID="{2721CAD2-5DAD-4BCD-9204-7BB16417F30B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C1E45A6-8289-4A20-9FCC-0EB262A73CC3}" type="pres">
      <dgm:prSet presAssocID="{2721CAD2-5DAD-4BCD-9204-7BB16417F30B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284907C-3816-42BE-99C4-CB24368BA812}" type="pres">
      <dgm:prSet presAssocID="{2721CAD2-5DAD-4BCD-9204-7BB16417F30B}" presName="Plus" presStyleLbl="alignNode1" presStyleIdx="0" presStyleCnt="2"/>
      <dgm:spPr>
        <a:ln>
          <a:solidFill>
            <a:schemeClr val="accent4">
              <a:lumMod val="50000"/>
            </a:schemeClr>
          </a:solidFill>
        </a:ln>
      </dgm:spPr>
    </dgm:pt>
    <dgm:pt modelId="{88289121-9FD4-46F1-917E-E2922D6AD1F0}" type="pres">
      <dgm:prSet presAssocID="{2721CAD2-5DAD-4BCD-9204-7BB16417F30B}" presName="Minus" presStyleLbl="alignNode1" presStyleIdx="1" presStyleCnt="2"/>
      <dgm:spPr>
        <a:solidFill>
          <a:schemeClr val="accent6">
            <a:lumMod val="60000"/>
            <a:lumOff val="40000"/>
          </a:schemeClr>
        </a:solidFill>
        <a:ln>
          <a:solidFill>
            <a:schemeClr val="accent6"/>
          </a:solidFill>
        </a:ln>
      </dgm:spPr>
    </dgm:pt>
    <dgm:pt modelId="{091E0E3B-C846-4259-814C-BC0777D76453}" type="pres">
      <dgm:prSet presAssocID="{2721CAD2-5DAD-4BCD-9204-7BB16417F30B}" presName="Divider" presStyleLbl="parChTrans1D1" presStyleIdx="0" presStyleCnt="1"/>
      <dgm:spPr/>
    </dgm:pt>
  </dgm:ptLst>
  <dgm:cxnLst>
    <dgm:cxn modelId="{14100E02-8997-4634-802C-66CA544B313E}" type="presOf" srcId="{2721CAD2-5DAD-4BCD-9204-7BB16417F30B}" destId="{C953DD3E-D4BA-406A-8EE0-E5B58967E7E8}" srcOrd="0" destOrd="0" presId="urn:microsoft.com/office/officeart/2009/3/layout/PlusandMinus"/>
    <dgm:cxn modelId="{22B64709-63DB-4F08-B108-881F326127EA}" srcId="{2721CAD2-5DAD-4BCD-9204-7BB16417F30B}" destId="{9D5D20EA-7619-4188-A6F1-5DAF1508FF64}" srcOrd="1" destOrd="0" parTransId="{0C020956-81B3-4757-A1A1-69434A64E2C3}" sibTransId="{D65D6CB1-81FF-481C-8270-8EADF5546D60}"/>
    <dgm:cxn modelId="{9E6A7953-7369-4E42-8CC8-44C94414055E}" srcId="{2721CAD2-5DAD-4BCD-9204-7BB16417F30B}" destId="{4EFDD03B-561F-408E-986C-A5C86ECBDF30}" srcOrd="0" destOrd="0" parTransId="{86B94ACE-3776-4019-A7F9-9D252B2171D9}" sibTransId="{F06C7AE2-C497-4086-B78A-D057B58627C5}"/>
    <dgm:cxn modelId="{DD9C7BBC-30CC-474A-A51B-389C8A9B0A09}" type="presOf" srcId="{4EFDD03B-561F-408E-986C-A5C86ECBDF30}" destId="{BBD6CD35-7916-48A4-8FDE-3AB1FDE213D4}" srcOrd="0" destOrd="0" presId="urn:microsoft.com/office/officeart/2009/3/layout/PlusandMinus"/>
    <dgm:cxn modelId="{0CC497E5-F23C-4D1A-A365-D11B60D69013}" type="presOf" srcId="{9D5D20EA-7619-4188-A6F1-5DAF1508FF64}" destId="{4C1E45A6-8289-4A20-9FCC-0EB262A73CC3}" srcOrd="0" destOrd="0" presId="urn:microsoft.com/office/officeart/2009/3/layout/PlusandMinus"/>
    <dgm:cxn modelId="{9D6F3030-C7E2-47F7-B926-FDAC0B6E431B}" type="presParOf" srcId="{C953DD3E-D4BA-406A-8EE0-E5B58967E7E8}" destId="{B9743B86-7949-4EA5-9D82-1DA01245A648}" srcOrd="0" destOrd="0" presId="urn:microsoft.com/office/officeart/2009/3/layout/PlusandMinus"/>
    <dgm:cxn modelId="{710856BD-6FA0-4800-985C-3442700D256F}" type="presParOf" srcId="{C953DD3E-D4BA-406A-8EE0-E5B58967E7E8}" destId="{BBD6CD35-7916-48A4-8FDE-3AB1FDE213D4}" srcOrd="1" destOrd="0" presId="urn:microsoft.com/office/officeart/2009/3/layout/PlusandMinus"/>
    <dgm:cxn modelId="{C31FEBF0-9A53-458A-BF8E-937B1C52C3E8}" type="presParOf" srcId="{C953DD3E-D4BA-406A-8EE0-E5B58967E7E8}" destId="{4C1E45A6-8289-4A20-9FCC-0EB262A73CC3}" srcOrd="2" destOrd="0" presId="urn:microsoft.com/office/officeart/2009/3/layout/PlusandMinus"/>
    <dgm:cxn modelId="{6C8CB7C1-662C-449B-9C6D-10C6F0D03EB0}" type="presParOf" srcId="{C953DD3E-D4BA-406A-8EE0-E5B58967E7E8}" destId="{4284907C-3816-42BE-99C4-CB24368BA812}" srcOrd="3" destOrd="0" presId="urn:microsoft.com/office/officeart/2009/3/layout/PlusandMinus"/>
    <dgm:cxn modelId="{EC1787A4-F6A7-478E-8077-AAAD252AFA0B}" type="presParOf" srcId="{C953DD3E-D4BA-406A-8EE0-E5B58967E7E8}" destId="{88289121-9FD4-46F1-917E-E2922D6AD1F0}" srcOrd="4" destOrd="0" presId="urn:microsoft.com/office/officeart/2009/3/layout/PlusandMinus"/>
    <dgm:cxn modelId="{C0038CF1-954F-429D-AFCB-3491999B6DA5}" type="presParOf" srcId="{C953DD3E-D4BA-406A-8EE0-E5B58967E7E8}" destId="{091E0E3B-C846-4259-814C-BC0777D7645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7D7C13-5EF3-4C93-9BB0-86C22EFD1707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SG"/>
        </a:p>
      </dgm:t>
    </dgm:pt>
    <dgm:pt modelId="{378D6A5D-935C-4D40-8F68-F1456E0CB6AE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Malay Racial Status</a:t>
          </a:r>
        </a:p>
      </dgm:t>
    </dgm:pt>
    <dgm:pt modelId="{8E9EE76E-40D5-49C9-85E7-FD7D1AF4E874}" type="parTrans" cxnId="{839FEDCC-2051-4278-BBAD-2E0193D0B45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F5F7F9A1-C224-4A52-A457-BFEF3BDDFC2F}" type="sibTrans" cxnId="{839FEDCC-2051-4278-BBAD-2E0193D0B45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26EA2987-28F9-455B-A80A-A1B820035195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Malays form a large proportion of dialysis patients in Singapore (24.4%, 2014) </a:t>
          </a:r>
        </a:p>
      </dgm:t>
    </dgm:pt>
    <dgm:pt modelId="{45649284-35E1-4F7A-9493-D87A6B7927C1}" type="parTrans" cxnId="{92E2E012-C88F-4FBF-8538-559F95666850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69A47EC8-99B5-4F0D-9C17-A4860E2EDDA3}" type="sibTrans" cxnId="{92E2E012-C88F-4FBF-8538-559F95666850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19584E8E-DECD-407C-988A-D45A87488ABF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Foreigner Status</a:t>
          </a:r>
        </a:p>
      </dgm:t>
    </dgm:pt>
    <dgm:pt modelId="{C35932DA-CE81-40BC-A9DC-60AAA71B4D0A}" type="parTrans" cxnId="{A2F591E4-74FE-488F-A36F-351EC89FC7C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DAF81573-9000-4A02-9D7B-4A4CEAE91831}" type="sibTrans" cxnId="{A2F591E4-74FE-488F-A36F-351EC89FC7C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B53821A5-B349-46B6-A266-E085B36B8358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Singapore is a global medical tourism; foreigners are more </a:t>
          </a:r>
          <a:r>
            <a:rPr lang="en-SG" b="1" u="sng">
              <a:latin typeface="Muli" panose="020B0604020202020204" charset="0"/>
            </a:rPr>
            <a:t>willing to pay expensive treatments </a:t>
          </a:r>
        </a:p>
      </dgm:t>
    </dgm:pt>
    <dgm:pt modelId="{DFD47A93-507C-4BBE-8294-EA86677E7365}" type="parTrans" cxnId="{58E5E4EC-5C5B-48C8-8657-8ECD8046B77D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A95E02FB-B6A0-4EE1-AFCC-D753160E65ED}" type="sibTrans" cxnId="{58E5E4EC-5C5B-48C8-8657-8ECD8046B77D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CAB49793-A2E7-4E4E-8D77-F529B765982F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Foreigners </a:t>
          </a:r>
          <a:r>
            <a:rPr lang="en-SG" b="1" u="sng">
              <a:latin typeface="Muli" panose="020B0604020202020204" charset="0"/>
            </a:rPr>
            <a:t>don’t receive subsidies or reimbursements </a:t>
          </a:r>
          <a:r>
            <a:rPr lang="en-SG">
              <a:latin typeface="Muli" panose="020B0604020202020204" charset="0"/>
            </a:rPr>
            <a:t>from the Government, increasing the cost of care they have to pay</a:t>
          </a:r>
        </a:p>
      </dgm:t>
    </dgm:pt>
    <dgm:pt modelId="{7881E913-15D9-4C2F-A2FE-4A15236ABBE9}" type="parTrans" cxnId="{5838FF70-7C78-458D-B3D3-284E7CC7751C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64100C2C-8AD2-4EF0-8B41-FAF7B0A00A88}" type="sibTrans" cxnId="{5838FF70-7C78-458D-B3D3-284E7CC7751C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78D0F376-75C3-45E5-8E37-DDD6C283FC83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Correlation with high costs most likely stems from underlying factor of </a:t>
          </a:r>
          <a:r>
            <a:rPr lang="en-SG" b="1" u="sng">
              <a:latin typeface="Muli" panose="020B0604020202020204" charset="0"/>
            </a:rPr>
            <a:t>high prevalence of unhealthy behaviour </a:t>
          </a:r>
          <a:r>
            <a:rPr lang="en-SG" b="0" u="none">
              <a:latin typeface="Muli" panose="020B0604020202020204" charset="0"/>
            </a:rPr>
            <a:t>(smoking)</a:t>
          </a:r>
        </a:p>
      </dgm:t>
    </dgm:pt>
    <dgm:pt modelId="{B2E031DE-E224-4EFA-8854-F1F458EBFDED}" type="sibTrans" cxnId="{9A24583D-0A14-4728-B5EC-30E0E23A438B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E20CF6E1-29C5-417B-BAF5-F8F4C1857DA6}" type="parTrans" cxnId="{9A24583D-0A14-4728-B5EC-30E0E23A438B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4401AFEE-53C1-4451-B2B9-FA4CA1C0D577}" type="pres">
      <dgm:prSet presAssocID="{BC7D7C13-5EF3-4C93-9BB0-86C22EFD1707}" presName="Name0" presStyleCnt="0">
        <dgm:presLayoutVars>
          <dgm:dir/>
          <dgm:animLvl val="lvl"/>
          <dgm:resizeHandles/>
        </dgm:presLayoutVars>
      </dgm:prSet>
      <dgm:spPr/>
    </dgm:pt>
    <dgm:pt modelId="{BC3F6755-D180-407A-9654-3E54B06EABC3}" type="pres">
      <dgm:prSet presAssocID="{378D6A5D-935C-4D40-8F68-F1456E0CB6AE}" presName="linNode" presStyleCnt="0"/>
      <dgm:spPr/>
    </dgm:pt>
    <dgm:pt modelId="{1105FAFB-744D-4CAE-8616-00319BF9027F}" type="pres">
      <dgm:prSet presAssocID="{378D6A5D-935C-4D40-8F68-F1456E0CB6AE}" presName="parentShp" presStyleLbl="node1" presStyleIdx="0" presStyleCnt="2" custLinFactNeighborX="-1795" custLinFactNeighborY="-88469">
        <dgm:presLayoutVars>
          <dgm:bulletEnabled val="1"/>
        </dgm:presLayoutVars>
      </dgm:prSet>
      <dgm:spPr/>
    </dgm:pt>
    <dgm:pt modelId="{E8BD772B-BE7C-4678-8FF4-8748E11615DB}" type="pres">
      <dgm:prSet presAssocID="{378D6A5D-935C-4D40-8F68-F1456E0CB6AE}" presName="childShp" presStyleLbl="bgAccFollowNode1" presStyleIdx="0" presStyleCnt="2" custScaleX="151776">
        <dgm:presLayoutVars>
          <dgm:bulletEnabled val="1"/>
        </dgm:presLayoutVars>
      </dgm:prSet>
      <dgm:spPr/>
    </dgm:pt>
    <dgm:pt modelId="{4814F1DB-4BD0-40A4-A830-45085D20ACC1}" type="pres">
      <dgm:prSet presAssocID="{F5F7F9A1-C224-4A52-A457-BFEF3BDDFC2F}" presName="spacing" presStyleCnt="0"/>
      <dgm:spPr/>
    </dgm:pt>
    <dgm:pt modelId="{06E12E99-8596-448A-9D51-AA397EB299F5}" type="pres">
      <dgm:prSet presAssocID="{19584E8E-DECD-407C-988A-D45A87488ABF}" presName="linNode" presStyleCnt="0"/>
      <dgm:spPr/>
    </dgm:pt>
    <dgm:pt modelId="{A1B306FF-9D79-43A0-BB59-D994E86211D2}" type="pres">
      <dgm:prSet presAssocID="{19584E8E-DECD-407C-988A-D45A87488ABF}" presName="parentShp" presStyleLbl="node1" presStyleIdx="1" presStyleCnt="2">
        <dgm:presLayoutVars>
          <dgm:bulletEnabled val="1"/>
        </dgm:presLayoutVars>
      </dgm:prSet>
      <dgm:spPr/>
    </dgm:pt>
    <dgm:pt modelId="{B2D6A7F2-F379-4906-AE9D-0DFC30C364CF}" type="pres">
      <dgm:prSet presAssocID="{19584E8E-DECD-407C-988A-D45A87488ABF}" presName="childShp" presStyleLbl="bgAccFollowNode1" presStyleIdx="1" presStyleCnt="2" custScaleX="155400" custScaleY="111217">
        <dgm:presLayoutVars>
          <dgm:bulletEnabled val="1"/>
        </dgm:presLayoutVars>
      </dgm:prSet>
      <dgm:spPr/>
    </dgm:pt>
  </dgm:ptLst>
  <dgm:cxnLst>
    <dgm:cxn modelId="{92E2E012-C88F-4FBF-8538-559F95666850}" srcId="{378D6A5D-935C-4D40-8F68-F1456E0CB6AE}" destId="{26EA2987-28F9-455B-A80A-A1B820035195}" srcOrd="0" destOrd="0" parTransId="{45649284-35E1-4F7A-9493-D87A6B7927C1}" sibTransId="{69A47EC8-99B5-4F0D-9C17-A4860E2EDDA3}"/>
    <dgm:cxn modelId="{9A24583D-0A14-4728-B5EC-30E0E23A438B}" srcId="{378D6A5D-935C-4D40-8F68-F1456E0CB6AE}" destId="{78D0F376-75C3-45E5-8E37-DDD6C283FC83}" srcOrd="1" destOrd="0" parTransId="{E20CF6E1-29C5-417B-BAF5-F8F4C1857DA6}" sibTransId="{B2E031DE-E224-4EFA-8854-F1F458EBFDED}"/>
    <dgm:cxn modelId="{5838FF70-7C78-458D-B3D3-284E7CC7751C}" srcId="{19584E8E-DECD-407C-988A-D45A87488ABF}" destId="{CAB49793-A2E7-4E4E-8D77-F529B765982F}" srcOrd="1" destOrd="0" parTransId="{7881E913-15D9-4C2F-A2FE-4A15236ABBE9}" sibTransId="{64100C2C-8AD2-4EF0-8B41-FAF7B0A00A88}"/>
    <dgm:cxn modelId="{BDECF47D-1421-4F0A-BD13-3CCE5E65DCEE}" type="presOf" srcId="{19584E8E-DECD-407C-988A-D45A87488ABF}" destId="{A1B306FF-9D79-43A0-BB59-D994E86211D2}" srcOrd="0" destOrd="0" presId="urn:microsoft.com/office/officeart/2005/8/layout/vList6"/>
    <dgm:cxn modelId="{A8AFC689-B3F7-40FB-83FB-492D87424977}" type="presOf" srcId="{378D6A5D-935C-4D40-8F68-F1456E0CB6AE}" destId="{1105FAFB-744D-4CAE-8616-00319BF9027F}" srcOrd="0" destOrd="0" presId="urn:microsoft.com/office/officeart/2005/8/layout/vList6"/>
    <dgm:cxn modelId="{42F002C5-8E59-4F69-8F12-3313C5638FC4}" type="presOf" srcId="{CAB49793-A2E7-4E4E-8D77-F529B765982F}" destId="{B2D6A7F2-F379-4906-AE9D-0DFC30C364CF}" srcOrd="0" destOrd="1" presId="urn:microsoft.com/office/officeart/2005/8/layout/vList6"/>
    <dgm:cxn modelId="{839FEDCC-2051-4278-BBAD-2E0193D0B451}" srcId="{BC7D7C13-5EF3-4C93-9BB0-86C22EFD1707}" destId="{378D6A5D-935C-4D40-8F68-F1456E0CB6AE}" srcOrd="0" destOrd="0" parTransId="{8E9EE76E-40D5-49C9-85E7-FD7D1AF4E874}" sibTransId="{F5F7F9A1-C224-4A52-A457-BFEF3BDDFC2F}"/>
    <dgm:cxn modelId="{FDDA84E3-F1BA-4E1A-B480-56603F6DA3A9}" type="presOf" srcId="{B53821A5-B349-46B6-A266-E085B36B8358}" destId="{B2D6A7F2-F379-4906-AE9D-0DFC30C364CF}" srcOrd="0" destOrd="0" presId="urn:microsoft.com/office/officeart/2005/8/layout/vList6"/>
    <dgm:cxn modelId="{A2F591E4-74FE-488F-A36F-351EC89FC7C1}" srcId="{BC7D7C13-5EF3-4C93-9BB0-86C22EFD1707}" destId="{19584E8E-DECD-407C-988A-D45A87488ABF}" srcOrd="1" destOrd="0" parTransId="{C35932DA-CE81-40BC-A9DC-60AAA71B4D0A}" sibTransId="{DAF81573-9000-4A02-9D7B-4A4CEAE91831}"/>
    <dgm:cxn modelId="{14E383EB-5C52-4910-B333-1FAE0F11748C}" type="presOf" srcId="{78D0F376-75C3-45E5-8E37-DDD6C283FC83}" destId="{E8BD772B-BE7C-4678-8FF4-8748E11615DB}" srcOrd="0" destOrd="1" presId="urn:microsoft.com/office/officeart/2005/8/layout/vList6"/>
    <dgm:cxn modelId="{58E5E4EC-5C5B-48C8-8657-8ECD8046B77D}" srcId="{19584E8E-DECD-407C-988A-D45A87488ABF}" destId="{B53821A5-B349-46B6-A266-E085B36B8358}" srcOrd="0" destOrd="0" parTransId="{DFD47A93-507C-4BBE-8294-EA86677E7365}" sibTransId="{A95E02FB-B6A0-4EE1-AFCC-D753160E65ED}"/>
    <dgm:cxn modelId="{8D4E9FF6-4D06-4059-9A03-939E0CF5643D}" type="presOf" srcId="{26EA2987-28F9-455B-A80A-A1B820035195}" destId="{E8BD772B-BE7C-4678-8FF4-8748E11615DB}" srcOrd="0" destOrd="0" presId="urn:microsoft.com/office/officeart/2005/8/layout/vList6"/>
    <dgm:cxn modelId="{B29653F9-1E2D-4884-9AF4-597AED491521}" type="presOf" srcId="{BC7D7C13-5EF3-4C93-9BB0-86C22EFD1707}" destId="{4401AFEE-53C1-4451-B2B9-FA4CA1C0D577}" srcOrd="0" destOrd="0" presId="urn:microsoft.com/office/officeart/2005/8/layout/vList6"/>
    <dgm:cxn modelId="{EE1E5BB3-D9CF-4FF9-AFBB-115F97EF3B41}" type="presParOf" srcId="{4401AFEE-53C1-4451-B2B9-FA4CA1C0D577}" destId="{BC3F6755-D180-407A-9654-3E54B06EABC3}" srcOrd="0" destOrd="0" presId="urn:microsoft.com/office/officeart/2005/8/layout/vList6"/>
    <dgm:cxn modelId="{004ABA34-E68A-4861-9A05-1C09851C8993}" type="presParOf" srcId="{BC3F6755-D180-407A-9654-3E54B06EABC3}" destId="{1105FAFB-744D-4CAE-8616-00319BF9027F}" srcOrd="0" destOrd="0" presId="urn:microsoft.com/office/officeart/2005/8/layout/vList6"/>
    <dgm:cxn modelId="{E865D8D8-C08B-4B62-81E0-31E101F2CDEC}" type="presParOf" srcId="{BC3F6755-D180-407A-9654-3E54B06EABC3}" destId="{E8BD772B-BE7C-4678-8FF4-8748E11615DB}" srcOrd="1" destOrd="0" presId="urn:microsoft.com/office/officeart/2005/8/layout/vList6"/>
    <dgm:cxn modelId="{4E0894D0-8B8F-4B2D-86C1-3882AC521BBB}" type="presParOf" srcId="{4401AFEE-53C1-4451-B2B9-FA4CA1C0D577}" destId="{4814F1DB-4BD0-40A4-A830-45085D20ACC1}" srcOrd="1" destOrd="0" presId="urn:microsoft.com/office/officeart/2005/8/layout/vList6"/>
    <dgm:cxn modelId="{46665CDC-F42A-4E34-8126-7ACDCD923E63}" type="presParOf" srcId="{4401AFEE-53C1-4451-B2B9-FA4CA1C0D577}" destId="{06E12E99-8596-448A-9D51-AA397EB299F5}" srcOrd="2" destOrd="0" presId="urn:microsoft.com/office/officeart/2005/8/layout/vList6"/>
    <dgm:cxn modelId="{0AF58A59-CDF6-4D9A-9816-D5FE5B3B11C5}" type="presParOf" srcId="{06E12E99-8596-448A-9D51-AA397EB299F5}" destId="{A1B306FF-9D79-43A0-BB59-D994E86211D2}" srcOrd="0" destOrd="0" presId="urn:microsoft.com/office/officeart/2005/8/layout/vList6"/>
    <dgm:cxn modelId="{AEF91987-64F5-4C37-8F5E-3CBA81CF0259}" type="presParOf" srcId="{06E12E99-8596-448A-9D51-AA397EB299F5}" destId="{B2D6A7F2-F379-4906-AE9D-0DFC30C364C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6753-DBD5-4055-9F10-2F60BCC6F3C5}">
      <dsp:nvSpPr>
        <dsp:cNvPr id="0" name=""/>
        <dsp:cNvSpPr/>
      </dsp:nvSpPr>
      <dsp:spPr>
        <a:xfrm>
          <a:off x="10158" y="0"/>
          <a:ext cx="6746241" cy="42164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4904-5321-4599-AE4D-962F75276D2B}">
      <dsp:nvSpPr>
        <dsp:cNvPr id="0" name=""/>
        <dsp:cNvSpPr/>
      </dsp:nvSpPr>
      <dsp:spPr>
        <a:xfrm>
          <a:off x="669583" y="3135315"/>
          <a:ext cx="155163" cy="155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AA26F-350A-42A6-BB38-10BA8B66D53A}">
      <dsp:nvSpPr>
        <dsp:cNvPr id="0" name=""/>
        <dsp:cNvSpPr/>
      </dsp:nvSpPr>
      <dsp:spPr>
        <a:xfrm>
          <a:off x="718134" y="3478193"/>
          <a:ext cx="883757" cy="7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1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sp:txBody>
      <dsp:txXfrm>
        <a:off x="718134" y="3478193"/>
        <a:ext cx="883757" cy="738207"/>
      </dsp:txXfrm>
    </dsp:sp>
    <dsp:sp modelId="{0E8D2803-B6AD-44D4-9F31-AD739BA731C9}">
      <dsp:nvSpPr>
        <dsp:cNvPr id="0" name=""/>
        <dsp:cNvSpPr/>
      </dsp:nvSpPr>
      <dsp:spPr>
        <a:xfrm>
          <a:off x="1509491" y="2328296"/>
          <a:ext cx="242864" cy="242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9B0F-EE06-4939-B877-AF8F38586AE8}">
      <dsp:nvSpPr>
        <dsp:cNvPr id="0" name=""/>
        <dsp:cNvSpPr/>
      </dsp:nvSpPr>
      <dsp:spPr>
        <a:xfrm>
          <a:off x="1536741" y="2814838"/>
          <a:ext cx="1119876" cy="12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8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sp:txBody>
      <dsp:txXfrm>
        <a:off x="1536741" y="2814838"/>
        <a:ext cx="1119876" cy="1249160"/>
      </dsp:txXfrm>
    </dsp:sp>
    <dsp:sp modelId="{E18CD074-36DB-467D-9D9A-BE7F25FFDA9A}">
      <dsp:nvSpPr>
        <dsp:cNvPr id="0" name=""/>
        <dsp:cNvSpPr/>
      </dsp:nvSpPr>
      <dsp:spPr>
        <a:xfrm>
          <a:off x="2588889" y="1684873"/>
          <a:ext cx="323819" cy="323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AEEDB-3264-428B-98C9-232AD5C611DE}">
      <dsp:nvSpPr>
        <dsp:cNvPr id="0" name=""/>
        <dsp:cNvSpPr/>
      </dsp:nvSpPr>
      <dsp:spPr>
        <a:xfrm>
          <a:off x="2613123" y="2281442"/>
          <a:ext cx="1302024" cy="1934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Bivariate Analysis of Features against Cost </a:t>
          </a:r>
        </a:p>
      </dsp:txBody>
      <dsp:txXfrm>
        <a:off x="2613123" y="2281442"/>
        <a:ext cx="1302024" cy="1934958"/>
      </dsp:txXfrm>
    </dsp:sp>
    <dsp:sp modelId="{B766B59D-44F4-4466-ABC8-0BE5F79131DF}">
      <dsp:nvSpPr>
        <dsp:cNvPr id="0" name=""/>
        <dsp:cNvSpPr/>
      </dsp:nvSpPr>
      <dsp:spPr>
        <a:xfrm>
          <a:off x="3843690" y="1182278"/>
          <a:ext cx="418266" cy="41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B1B0E-01B7-42DF-83CD-0B827B3520CB}">
      <dsp:nvSpPr>
        <dsp:cNvPr id="0" name=""/>
        <dsp:cNvSpPr/>
      </dsp:nvSpPr>
      <dsp:spPr>
        <a:xfrm>
          <a:off x="3907901" y="2118126"/>
          <a:ext cx="1349248" cy="18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63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Using Decision Trees Regressor models to evaluate feature importance</a:t>
          </a:r>
        </a:p>
      </dsp:txBody>
      <dsp:txXfrm>
        <a:off x="3907901" y="2118126"/>
        <a:ext cx="1349248" cy="1878871"/>
      </dsp:txXfrm>
    </dsp:sp>
    <dsp:sp modelId="{A032083C-1EFA-4D05-ACC9-D1593E4E713C}">
      <dsp:nvSpPr>
        <dsp:cNvPr id="0" name=""/>
        <dsp:cNvSpPr/>
      </dsp:nvSpPr>
      <dsp:spPr>
        <a:xfrm>
          <a:off x="5135595" y="846653"/>
          <a:ext cx="532953" cy="532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DE85-4F1B-484A-ABAA-48B0A6691CFB}">
      <dsp:nvSpPr>
        <dsp:cNvPr id="0" name=""/>
        <dsp:cNvSpPr/>
      </dsp:nvSpPr>
      <dsp:spPr>
        <a:xfrm>
          <a:off x="5191940" y="2087898"/>
          <a:ext cx="1349248" cy="189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40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Discussions and Conclusion</a:t>
          </a:r>
        </a:p>
      </dsp:txBody>
      <dsp:txXfrm>
        <a:off x="5191940" y="2087898"/>
        <a:ext cx="1349248" cy="1893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43B86-7949-4EA5-9D82-1DA01245A648}">
      <dsp:nvSpPr>
        <dsp:cNvPr id="0" name=""/>
        <dsp:cNvSpPr/>
      </dsp:nvSpPr>
      <dsp:spPr>
        <a:xfrm>
          <a:off x="598224" y="627678"/>
          <a:ext cx="5782838" cy="2988535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6CD35-7916-48A4-8FDE-3AB1FDE213D4}">
      <dsp:nvSpPr>
        <dsp:cNvPr id="0" name=""/>
        <dsp:cNvSpPr/>
      </dsp:nvSpPr>
      <dsp:spPr>
        <a:xfrm>
          <a:off x="771045" y="977191"/>
          <a:ext cx="2685364" cy="255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u="sng" kern="1200">
              <a:solidFill>
                <a:schemeClr val="tx1"/>
              </a:solidFill>
              <a:latin typeface="Muli" panose="020B0604020202020204" charset="0"/>
            </a:rPr>
            <a:t>Advantage of RF Regressor Models: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</a:rPr>
            <a:t>Inherent feature selection capabilities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compute mean square error (MSE) decrease for each predictor in each tree to choose the optimal cut-point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>
            <a:solidFill>
              <a:schemeClr val="tx1"/>
            </a:solidFill>
            <a:latin typeface="Muli" panose="020B0604020202020204" charset="0"/>
            <a:sym typeface="Wingdings" panose="05000000000000000000" pitchFamily="2" charset="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Identify most important features by ranking the decrease</a:t>
          </a:r>
          <a:endParaRPr lang="en-SG" sz="1200" kern="1200">
            <a:solidFill>
              <a:schemeClr val="tx1"/>
            </a:solidFill>
            <a:latin typeface="Muli" panose="020B060402020202020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>
        <a:off x="771045" y="977191"/>
        <a:ext cx="2685364" cy="2556655"/>
      </dsp:txXfrm>
    </dsp:sp>
    <dsp:sp modelId="{4C1E45A6-8289-4A20-9FCC-0EB262A73CC3}">
      <dsp:nvSpPr>
        <dsp:cNvPr id="0" name=""/>
        <dsp:cNvSpPr/>
      </dsp:nvSpPr>
      <dsp:spPr>
        <a:xfrm>
          <a:off x="3516231" y="977191"/>
          <a:ext cx="2685364" cy="255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u="sng" kern="1200">
              <a:latin typeface="Muli" panose="020B0604020202020204" charset="0"/>
            </a:rPr>
            <a:t>Limitations of RF models for feature selection: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latin typeface="Muli" panose="020B0604020202020204" charset="0"/>
              <a:sym typeface="Wingdings" panose="05000000000000000000" pitchFamily="2" charset="2"/>
            </a:rPr>
            <a:t> Biased towards features with more categories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>
            <a:latin typeface="Muli" panose="020B0604020202020204" charset="0"/>
            <a:sym typeface="Wingdings" panose="05000000000000000000" pitchFamily="2" charset="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latin typeface="Muli" panose="020B0604020202020204" charset="0"/>
              <a:sym typeface="Wingdings" panose="05000000000000000000" pitchFamily="2" charset="2"/>
            </a:rPr>
            <a:t>Artificially lowered importance ranking for correlated features if one of the correlated feature is chosen first during decision tree building</a:t>
          </a:r>
          <a:endParaRPr lang="en-SG" sz="1200" kern="1200"/>
        </a:p>
      </dsp:txBody>
      <dsp:txXfrm>
        <a:off x="3516231" y="977191"/>
        <a:ext cx="2685364" cy="2556655"/>
      </dsp:txXfrm>
    </dsp:sp>
    <dsp:sp modelId="{4284907C-3816-42BE-99C4-CB24368BA812}">
      <dsp:nvSpPr>
        <dsp:cNvPr id="0" name=""/>
        <dsp:cNvSpPr/>
      </dsp:nvSpPr>
      <dsp:spPr>
        <a:xfrm>
          <a:off x="0" y="29607"/>
          <a:ext cx="1129979" cy="1129979"/>
        </a:xfrm>
        <a:prstGeom prst="plus">
          <a:avLst>
            <a:gd name="adj" fmla="val 3281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89121-9FD4-46F1-917E-E2922D6AD1F0}">
      <dsp:nvSpPr>
        <dsp:cNvPr id="0" name=""/>
        <dsp:cNvSpPr/>
      </dsp:nvSpPr>
      <dsp:spPr>
        <a:xfrm>
          <a:off x="5583430" y="435975"/>
          <a:ext cx="1063510" cy="36445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E0E3B-C846-4259-814C-BC0777D76453}">
      <dsp:nvSpPr>
        <dsp:cNvPr id="0" name=""/>
        <dsp:cNvSpPr/>
      </dsp:nvSpPr>
      <dsp:spPr>
        <a:xfrm>
          <a:off x="3489644" y="982658"/>
          <a:ext cx="664" cy="2441852"/>
        </a:xfrm>
        <a:prstGeom prst="line">
          <a:avLst/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D772B-BE7C-4678-8FF4-8748E11615DB}">
      <dsp:nvSpPr>
        <dsp:cNvPr id="0" name=""/>
        <dsp:cNvSpPr/>
      </dsp:nvSpPr>
      <dsp:spPr>
        <a:xfrm>
          <a:off x="1967964" y="1417"/>
          <a:ext cx="4477639" cy="15042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Malays form a large proportion of dialysis patients in Singapore (24.4%, 2014)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Correlation with high costs most likely stems from underlying factor of </a:t>
          </a:r>
          <a:r>
            <a:rPr lang="en-SG" sz="1300" b="1" u="sng" kern="1200">
              <a:latin typeface="Muli" panose="020B0604020202020204" charset="0"/>
            </a:rPr>
            <a:t>high prevalence of unhealthy behaviour </a:t>
          </a:r>
          <a:r>
            <a:rPr lang="en-SG" sz="1300" b="0" u="none" kern="1200">
              <a:latin typeface="Muli" panose="020B0604020202020204" charset="0"/>
            </a:rPr>
            <a:t>(smoking)</a:t>
          </a:r>
        </a:p>
      </dsp:txBody>
      <dsp:txXfrm>
        <a:off x="1967964" y="189451"/>
        <a:ext cx="3913538" cy="1128201"/>
      </dsp:txXfrm>
    </dsp:sp>
    <dsp:sp modelId="{1105FAFB-744D-4CAE-8616-00319BF9027F}">
      <dsp:nvSpPr>
        <dsp:cNvPr id="0" name=""/>
        <dsp:cNvSpPr/>
      </dsp:nvSpPr>
      <dsp:spPr>
        <a:xfrm>
          <a:off x="0" y="0"/>
          <a:ext cx="1966775" cy="15042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>
              <a:latin typeface="Muli" panose="020B0604020202020204" charset="0"/>
            </a:rPr>
            <a:t>Malay Racial Status</a:t>
          </a:r>
        </a:p>
      </dsp:txBody>
      <dsp:txXfrm>
        <a:off x="73432" y="73432"/>
        <a:ext cx="1819911" cy="1357405"/>
      </dsp:txXfrm>
    </dsp:sp>
    <dsp:sp modelId="{B2D6A7F2-F379-4906-AE9D-0DFC30C364CF}">
      <dsp:nvSpPr>
        <dsp:cNvPr id="0" name=""/>
        <dsp:cNvSpPr/>
      </dsp:nvSpPr>
      <dsp:spPr>
        <a:xfrm>
          <a:off x="1936293" y="1656114"/>
          <a:ext cx="4508241" cy="1673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Singapore is a global medical tourism; foreigners are more </a:t>
          </a:r>
          <a:r>
            <a:rPr lang="en-SG" sz="1300" b="1" u="sng" kern="1200">
              <a:latin typeface="Muli" panose="020B0604020202020204" charset="0"/>
            </a:rPr>
            <a:t>willing to pay expensive treatments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Foreigners </a:t>
          </a:r>
          <a:r>
            <a:rPr lang="en-SG" sz="1300" b="1" u="sng" kern="1200">
              <a:latin typeface="Muli" panose="020B0604020202020204" charset="0"/>
            </a:rPr>
            <a:t>don’t receive subsidies or reimbursements </a:t>
          </a:r>
          <a:r>
            <a:rPr lang="en-SG" sz="1300" kern="1200">
              <a:latin typeface="Muli" panose="020B0604020202020204" charset="0"/>
            </a:rPr>
            <a:t>from the Government, increasing the cost of care they have to pay</a:t>
          </a:r>
        </a:p>
      </dsp:txBody>
      <dsp:txXfrm>
        <a:off x="1936293" y="1865239"/>
        <a:ext cx="3880865" cy="1254753"/>
      </dsp:txXfrm>
    </dsp:sp>
    <dsp:sp modelId="{A1B306FF-9D79-43A0-BB59-D994E86211D2}">
      <dsp:nvSpPr>
        <dsp:cNvPr id="0" name=""/>
        <dsp:cNvSpPr/>
      </dsp:nvSpPr>
      <dsp:spPr>
        <a:xfrm>
          <a:off x="2256" y="1740480"/>
          <a:ext cx="1934037" cy="15042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>
              <a:latin typeface="Muli" panose="020B0604020202020204" charset="0"/>
            </a:rPr>
            <a:t>Foreigner Status</a:t>
          </a:r>
        </a:p>
      </dsp:txBody>
      <dsp:txXfrm>
        <a:off x="75688" y="1813912"/>
        <a:ext cx="1787173" cy="135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25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10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" panose="020B0604020202020204" charset="0"/>
              </a:rPr>
              <a:t>Evaluating the drivers of cost of care</a:t>
            </a:r>
            <a:br>
              <a:rPr lang="en-SG">
                <a:latin typeface="Muli" panose="020B0604020202020204" charset="0"/>
              </a:rPr>
            </a:br>
            <a:r>
              <a:rPr lang="en-SG" sz="1200">
                <a:latin typeface="Muli" panose="020B0604020202020204" charset="0"/>
              </a:rPr>
              <a:t>Wee Soon Nan </a:t>
            </a:r>
            <a:endParaRPr sz="1200">
              <a:latin typeface="Muli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YOY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5" name="Picture 4" descr="C:\Users\Asus\AppData\Local\Microsoft\Windows\INetCache\Content.MSO\74B7B154.tmp">
            <a:extLst>
              <a:ext uri="{FF2B5EF4-FFF2-40B4-BE49-F238E27FC236}">
                <a16:creationId xmlns:a16="http://schemas.microsoft.com/office/drawing/2014/main" id="{DB8D78DF-CFFD-4483-A0BD-CD6B3EB1D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92" y="1981697"/>
            <a:ext cx="2692399" cy="17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B1CC25-18D9-4626-AE5E-405F90902867}"/>
              </a:ext>
            </a:extLst>
          </p:cNvPr>
          <p:cNvSpPr/>
          <p:nvPr/>
        </p:nvSpPr>
        <p:spPr>
          <a:xfrm>
            <a:off x="1122459" y="1443342"/>
            <a:ext cx="254035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To determine if rising costs were attributed to general inflation or potentially rising costs of drugs/treatments.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Mean cost in 2013 went above the overall Mean cost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Year could be a categorical variable affecting cost of care</a:t>
            </a:r>
          </a:p>
        </p:txBody>
      </p:sp>
      <p:pic>
        <p:nvPicPr>
          <p:cNvPr id="10" name="Picture 9" descr="C:\Users\Asus\AppData\Local\Microsoft\Windows\INetCache\Content.MSO\944411A7.tmp">
            <a:extLst>
              <a:ext uri="{FF2B5EF4-FFF2-40B4-BE49-F238E27FC236}">
                <a16:creationId xmlns:a16="http://schemas.microsoft.com/office/drawing/2014/main" id="{6925105F-D9B3-4C97-ADCC-38891B3D6B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91" y="1981696"/>
            <a:ext cx="1849068" cy="1707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Correlation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CE117206.tmp">
            <a:extLst>
              <a:ext uri="{FF2B5EF4-FFF2-40B4-BE49-F238E27FC236}">
                <a16:creationId xmlns:a16="http://schemas.microsoft.com/office/drawing/2014/main" id="{42CA29A6-175F-4BC0-8BC5-E39F205DB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301102"/>
            <a:ext cx="4043680" cy="35858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787ADA-A76D-4940-ACFD-7EB0E29C6FA8}"/>
              </a:ext>
            </a:extLst>
          </p:cNvPr>
          <p:cNvCxnSpPr>
            <a:cxnSpLocks/>
          </p:cNvCxnSpPr>
          <p:nvPr/>
        </p:nvCxnSpPr>
        <p:spPr>
          <a:xfrm>
            <a:off x="67937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856D51-FE7F-4DF2-9660-C3ADB5A4DA06}"/>
              </a:ext>
            </a:extLst>
          </p:cNvPr>
          <p:cNvCxnSpPr>
            <a:cxnSpLocks/>
          </p:cNvCxnSpPr>
          <p:nvPr/>
        </p:nvCxnSpPr>
        <p:spPr>
          <a:xfrm>
            <a:off x="73398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08062A-DD0A-49BD-AF3F-C495137BD61E}"/>
              </a:ext>
            </a:extLst>
          </p:cNvPr>
          <p:cNvCxnSpPr>
            <a:cxnSpLocks/>
          </p:cNvCxnSpPr>
          <p:nvPr/>
        </p:nvCxnSpPr>
        <p:spPr>
          <a:xfrm>
            <a:off x="78097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607F7-C255-451E-9431-F747B2F11BE7}"/>
              </a:ext>
            </a:extLst>
          </p:cNvPr>
          <p:cNvCxnSpPr>
            <a:cxnSpLocks/>
          </p:cNvCxnSpPr>
          <p:nvPr/>
        </p:nvCxnSpPr>
        <p:spPr>
          <a:xfrm>
            <a:off x="795200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95CA8E-BF7F-4707-9CFA-8502946F75E5}"/>
              </a:ext>
            </a:extLst>
          </p:cNvPr>
          <p:cNvCxnSpPr>
            <a:cxnSpLocks/>
          </p:cNvCxnSpPr>
          <p:nvPr/>
        </p:nvCxnSpPr>
        <p:spPr>
          <a:xfrm>
            <a:off x="740844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D76E0-C799-4481-97EB-CB5DE603D39D}"/>
              </a:ext>
            </a:extLst>
          </p:cNvPr>
          <p:cNvCxnSpPr>
            <a:cxnSpLocks/>
          </p:cNvCxnSpPr>
          <p:nvPr/>
        </p:nvCxnSpPr>
        <p:spPr>
          <a:xfrm>
            <a:off x="563298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A7C6A-134E-4FAF-BD98-933FA4D1B5BA}"/>
              </a:ext>
            </a:extLst>
          </p:cNvPr>
          <p:cNvCxnSpPr>
            <a:cxnSpLocks/>
          </p:cNvCxnSpPr>
          <p:nvPr/>
        </p:nvCxnSpPr>
        <p:spPr>
          <a:xfrm>
            <a:off x="720270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CF6F48-0F68-400F-BE67-0235DC6A87EF}"/>
              </a:ext>
            </a:extLst>
          </p:cNvPr>
          <p:cNvCxnSpPr>
            <a:cxnSpLocks/>
          </p:cNvCxnSpPr>
          <p:nvPr/>
        </p:nvCxnSpPr>
        <p:spPr>
          <a:xfrm>
            <a:off x="597842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7BEA4-FC3A-4EA4-A1FE-DDEF86690414}"/>
              </a:ext>
            </a:extLst>
          </p:cNvPr>
          <p:cNvSpPr/>
          <p:nvPr/>
        </p:nvSpPr>
        <p:spPr>
          <a:xfrm>
            <a:off x="1057462" y="1386171"/>
            <a:ext cx="31654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Observing the amount row, a few features are positively correlated with cost of care: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medical_history_1, 5 &amp; 6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Symptom 1 – 5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BMI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N(medical history)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N(symptom)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Age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&amp; Indian racial status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resident status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These features are likely to be drivers of cost of care</a:t>
            </a:r>
          </a:p>
        </p:txBody>
      </p:sp>
    </p:spTree>
    <p:extLst>
      <p:ext uri="{BB962C8B-B14F-4D97-AF65-F5344CB8AC3E}">
        <p14:creationId xmlns:p14="http://schemas.microsoft.com/office/powerpoint/2010/main" val="179530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Random Forest Regressor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218" name="Picture 2" descr="Image result for random forest regressor">
            <a:extLst>
              <a:ext uri="{FF2B5EF4-FFF2-40B4-BE49-F238E27FC236}">
                <a16:creationId xmlns:a16="http://schemas.microsoft.com/office/drawing/2014/main" id="{30D4CDE9-E25B-426C-8C7E-23A1003D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0" y="1656702"/>
            <a:ext cx="3950421" cy="268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E8EB4-EB94-433C-91D5-C7CDB533A105}"/>
              </a:ext>
            </a:extLst>
          </p:cNvPr>
          <p:cNvSpPr/>
          <p:nvPr/>
        </p:nvSpPr>
        <p:spPr>
          <a:xfrm>
            <a:off x="1057461" y="1386171"/>
            <a:ext cx="34162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u="sng">
                <a:solidFill>
                  <a:schemeClr val="accent4"/>
                </a:solidFill>
                <a:latin typeface="Muli" panose="020B0604020202020204" charset="0"/>
              </a:rPr>
              <a:t>Random Forest Models: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Build several decision trees, which are averaged to build classification and regression models.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Bootstraps training set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Chooses “best” feature at each node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 b="1" u="sng">
                <a:solidFill>
                  <a:schemeClr val="accent4"/>
                </a:solidFill>
                <a:latin typeface="Muli" panose="020B0604020202020204" charset="0"/>
              </a:rPr>
              <a:t>Extra Trees Regressor Models: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Modification of Random Forest: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No bootstrapping = lower bias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(from bootstrapping training set)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Randomly chooses feature at each node = further reduces variance of the model 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1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Feature selection strategy</a:t>
            </a:r>
            <a:endParaRPr lang="en-SG" sz="1050">
              <a:latin typeface="Muli" panose="020B060402020202020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687970-0CBA-45DE-B60F-7679358E6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91513"/>
              </p:ext>
            </p:extLst>
          </p:nvPr>
        </p:nvGraphicFramePr>
        <p:xfrm>
          <a:off x="1250068" y="1253121"/>
          <a:ext cx="6646941" cy="364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94575" y="61494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Improving feature importance ranking </a:t>
            </a:r>
            <a:endParaRPr lang="en-SG" sz="1050">
              <a:latin typeface="Muli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B99E96-385F-4E56-870C-19B39D396C32}"/>
                  </a:ext>
                </a:extLst>
              </p:cNvPr>
              <p:cNvSpPr/>
              <p:nvPr/>
            </p:nvSpPr>
            <p:spPr>
              <a:xfrm>
                <a:off x="1115335" y="1640112"/>
                <a:ext cx="753095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Modified feature importance ranking algorithm:</a:t>
                </a: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 </a:t>
                </a:r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Directly measure the impact of each feature on the regressor model accuracy</a:t>
                </a:r>
              </a:p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 u="sng">
                    <a:solidFill>
                      <a:schemeClr val="accent4"/>
                    </a:solidFill>
                    <a:latin typeface="Muli" panose="020B0604020202020204" charset="0"/>
                  </a:rPr>
                  <a:t>Mean decrease in accuracy </a:t>
                </a:r>
                <a14:m>
                  <m:oMath xmlns:m="http://schemas.openxmlformats.org/officeDocument/2006/math">
                    <m:r>
                      <a:rPr lang="en-SG" i="1" u="sng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 u="sng">
                    <a:solidFill>
                      <a:schemeClr val="accent4"/>
                    </a:solidFill>
                    <a:latin typeface="Muli" panose="020B0604020202020204" charset="0"/>
                  </a:rPr>
                  <a:t>  Importance of feature to regressor model</a:t>
                </a:r>
              </a:p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Pseudocode implemented: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For 100 times: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Generate validation set by shuffling and splitting 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Train model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Calculate accuracy score against validation set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For each feature: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Shuffle according to its distribution 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Measure predictive accuracy with the trained model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Calculate decrease in accuracy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Calculate mean decrease in accuracy for each feature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B99E96-385F-4E56-870C-19B39D396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35" y="1640112"/>
                <a:ext cx="7530954" cy="3046988"/>
              </a:xfrm>
              <a:prstGeom prst="rect">
                <a:avLst/>
              </a:prstGeom>
              <a:blipFill>
                <a:blip r:embed="rId2"/>
                <a:stretch>
                  <a:fillRect l="-243" t="-400" b="-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9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600">
                <a:latin typeface="Muli" panose="020B0604020202020204" charset="0"/>
              </a:rPr>
              <a:t>Feature Importance Results</a:t>
            </a:r>
            <a:endParaRPr lang="en-SG" sz="11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69A4E39B.tmp">
            <a:extLst>
              <a:ext uri="{FF2B5EF4-FFF2-40B4-BE49-F238E27FC236}">
                <a16:creationId xmlns:a16="http://schemas.microsoft.com/office/drawing/2014/main" id="{65E323B7-110C-4C98-B1E2-28884A4546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87" y="1296365"/>
            <a:ext cx="3813765" cy="360150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482A0E-981C-4120-A27C-E15A09615FBB}"/>
              </a:ext>
            </a:extLst>
          </p:cNvPr>
          <p:cNvSpPr/>
          <p:nvPr/>
        </p:nvSpPr>
        <p:spPr>
          <a:xfrm>
            <a:off x="1173208" y="1443342"/>
            <a:ext cx="36997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Rank: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Symptom 5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Racial Status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Number of Symptoms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Age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Results of regressor model feature selection strategy validates results of  bivariate and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50110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Discussion</a:t>
            </a:r>
            <a:endParaRPr lang="en-SG" sz="1200">
              <a:latin typeface="Muli" panose="020B060402020202020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11A550-E61E-4041-984D-B7C42FD8B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656551"/>
              </p:ext>
            </p:extLst>
          </p:nvPr>
        </p:nvGraphicFramePr>
        <p:xfrm>
          <a:off x="1348604" y="1539433"/>
          <a:ext cx="6446792" cy="333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Conclusion </a:t>
            </a:r>
            <a:endParaRPr lang="en-SG" sz="1200">
              <a:latin typeface="Muli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6D62D-0D1E-4B75-BA99-A08DD289DB04}"/>
              </a:ext>
            </a:extLst>
          </p:cNvPr>
          <p:cNvSpPr/>
          <p:nvPr/>
        </p:nvSpPr>
        <p:spPr>
          <a:xfrm>
            <a:off x="1173208" y="1443342"/>
            <a:ext cx="71026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The key driver of cost of care identified from this dataset is the presence of symptom 5. 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Number of symptoms a patient exhibits is the next strongest driver of cost of care, along with age.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Although Malay racial status is also indicative of higher cost of care, the underlying driver of cost of care most likely stems from unhealthy behaviour prevalent among the racial group.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 indicates higher cost of care, but the underlying context of Singapore as a global medical tourism spot.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Font typeface="Arial"/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 Notably, the presence of medical history 1 and 6 also seem to be a driver of cost of care. </a:t>
            </a:r>
          </a:p>
        </p:txBody>
      </p:sp>
    </p:spTree>
    <p:extLst>
      <p:ext uri="{BB962C8B-B14F-4D97-AF65-F5344CB8AC3E}">
        <p14:creationId xmlns:p14="http://schemas.microsoft.com/office/powerpoint/2010/main" val="157143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00D65D-B074-4025-AC92-DB2F32F6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656609"/>
              </p:ext>
            </p:extLst>
          </p:nvPr>
        </p:nvGraphicFramePr>
        <p:xfrm>
          <a:off x="1444171" y="783770"/>
          <a:ext cx="6756400" cy="421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hape 329">
            <a:extLst>
              <a:ext uri="{FF2B5EF4-FFF2-40B4-BE49-F238E27FC236}">
                <a16:creationId xmlns:a16="http://schemas.microsoft.com/office/drawing/2014/main" id="{546DA0E5-10C6-4405-8ED4-C46CAB2CB605}"/>
              </a:ext>
            </a:extLst>
          </p:cNvPr>
          <p:cNvSpPr txBox="1">
            <a:spLocks/>
          </p:cNvSpPr>
          <p:nvPr/>
        </p:nvSpPr>
        <p:spPr>
          <a:xfrm>
            <a:off x="2343604" y="614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Assignment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84804" y="441922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Data Cleaning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A1844E-A0B9-4E2E-8C1F-757557A822D9}"/>
              </a:ext>
            </a:extLst>
          </p:cNvPr>
          <p:cNvGrpSpPr/>
          <p:nvPr/>
        </p:nvGrpSpPr>
        <p:grpSpPr>
          <a:xfrm>
            <a:off x="883077" y="2048032"/>
            <a:ext cx="1419955" cy="1258007"/>
            <a:chOff x="580292" y="3094892"/>
            <a:chExt cx="2470639" cy="21804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B87355-0FDB-45DD-A2C0-FDEC27397AAC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BDF50C-93F0-4114-928F-B7336A7223F9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bill_amount.csv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76DDC3-AB11-4F49-9033-B4633F376E38}"/>
              </a:ext>
            </a:extLst>
          </p:cNvPr>
          <p:cNvGrpSpPr/>
          <p:nvPr/>
        </p:nvGrpSpPr>
        <p:grpSpPr>
          <a:xfrm>
            <a:off x="822631" y="2482506"/>
            <a:ext cx="1419955" cy="1258007"/>
            <a:chOff x="580292" y="3094892"/>
            <a:chExt cx="2470639" cy="21804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3002E4-1B2D-4D43-BBF6-B5D1FFA19374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18FFF8-12AC-478F-A1AE-EA272F3EA32A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demographics.csv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43028C-6911-49BC-ACDC-BA3371A7D874}"/>
              </a:ext>
            </a:extLst>
          </p:cNvPr>
          <p:cNvGrpSpPr/>
          <p:nvPr/>
        </p:nvGrpSpPr>
        <p:grpSpPr>
          <a:xfrm>
            <a:off x="762185" y="2926880"/>
            <a:ext cx="1419955" cy="1258007"/>
            <a:chOff x="580292" y="3094892"/>
            <a:chExt cx="2470639" cy="218049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DA5A09-3966-4F77-88CD-33ED5EBED3B7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9D2F1F-02AA-4FEA-991D-803B6A55D7E0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bill_id.csv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A6258F-1868-4B8D-B6F4-4E25B39B1642}"/>
              </a:ext>
            </a:extLst>
          </p:cNvPr>
          <p:cNvGrpSpPr/>
          <p:nvPr/>
        </p:nvGrpSpPr>
        <p:grpSpPr>
          <a:xfrm>
            <a:off x="701739" y="3371255"/>
            <a:ext cx="1419955" cy="1258007"/>
            <a:chOff x="580292" y="3094892"/>
            <a:chExt cx="2470639" cy="21804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BA30F-F050-4C15-AF00-0B99C8E7E08F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537D84-EADF-40D8-9FAB-522695A101F3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clinical_data.csv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B748E08-0403-4206-AF41-A1045A05E012}"/>
              </a:ext>
            </a:extLst>
          </p:cNvPr>
          <p:cNvSpPr/>
          <p:nvPr/>
        </p:nvSpPr>
        <p:spPr>
          <a:xfrm>
            <a:off x="367463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621A3-472A-404F-888A-4EFCC7256CB2}"/>
              </a:ext>
            </a:extLst>
          </p:cNvPr>
          <p:cNvSpPr/>
          <p:nvPr/>
        </p:nvSpPr>
        <p:spPr>
          <a:xfrm>
            <a:off x="3771346" y="2111960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null 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0E0DBC-2D2B-499E-9B66-737C1624C2A5}"/>
              </a:ext>
            </a:extLst>
          </p:cNvPr>
          <p:cNvSpPr/>
          <p:nvPr/>
        </p:nvSpPr>
        <p:spPr>
          <a:xfrm>
            <a:off x="3771346" y="1723809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Guidelines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662AD1-B44D-49C5-8BB1-D42F72741037}"/>
              </a:ext>
            </a:extLst>
          </p:cNvPr>
          <p:cNvSpPr/>
          <p:nvPr/>
        </p:nvSpPr>
        <p:spPr>
          <a:xfrm>
            <a:off x="3771346" y="2884030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duplicated IDs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025CF2-9A80-4879-9E46-B18867EB8BD9}"/>
              </a:ext>
            </a:extLst>
          </p:cNvPr>
          <p:cNvSpPr/>
          <p:nvPr/>
        </p:nvSpPr>
        <p:spPr>
          <a:xfrm>
            <a:off x="3771346" y="3273978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C7E505-920A-4624-AB9F-0FFEEEBA60F3}"/>
              </a:ext>
            </a:extLst>
          </p:cNvPr>
          <p:cNvSpPr/>
          <p:nvPr/>
        </p:nvSpPr>
        <p:spPr>
          <a:xfrm>
            <a:off x="3771346" y="3708452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mislabelled categories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0D4770-388C-4E68-9038-CD95F6F18C1D}"/>
              </a:ext>
            </a:extLst>
          </p:cNvPr>
          <p:cNvSpPr/>
          <p:nvPr/>
        </p:nvSpPr>
        <p:spPr>
          <a:xfrm>
            <a:off x="3771346" y="4101925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outliers for continuous variables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13DA7A-2C1E-43D9-8588-1FDAFEE65345}"/>
              </a:ext>
            </a:extLst>
          </p:cNvPr>
          <p:cNvSpPr/>
          <p:nvPr/>
        </p:nvSpPr>
        <p:spPr>
          <a:xfrm>
            <a:off x="3771346" y="2450840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string letter case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C1896E-2B24-4ACE-B0E9-948EAA2D1B71}"/>
              </a:ext>
            </a:extLst>
          </p:cNvPr>
          <p:cNvSpPr/>
          <p:nvPr/>
        </p:nvSpPr>
        <p:spPr>
          <a:xfrm>
            <a:off x="568257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41E65A-9F5A-4B85-8052-137967112FBE}"/>
              </a:ext>
            </a:extLst>
          </p:cNvPr>
          <p:cNvSpPr/>
          <p:nvPr/>
        </p:nvSpPr>
        <p:spPr>
          <a:xfrm>
            <a:off x="5773794" y="2109778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Replace null values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4770D8-5537-4F49-A91B-E32D25373510}"/>
              </a:ext>
            </a:extLst>
          </p:cNvPr>
          <p:cNvSpPr/>
          <p:nvPr/>
        </p:nvSpPr>
        <p:spPr>
          <a:xfrm>
            <a:off x="5773794" y="1721627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Solutions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846693-AF8A-4D6D-A0E7-1C183CDBD1F3}"/>
              </a:ext>
            </a:extLst>
          </p:cNvPr>
          <p:cNvSpPr/>
          <p:nvPr/>
        </p:nvSpPr>
        <p:spPr>
          <a:xfrm>
            <a:off x="5773794" y="2881848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Remove duplicate IDs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84E26B-05EF-4E38-8A5F-15A294C6E56F}"/>
              </a:ext>
            </a:extLst>
          </p:cNvPr>
          <p:cNvSpPr/>
          <p:nvPr/>
        </p:nvSpPr>
        <p:spPr>
          <a:xfrm>
            <a:off x="5773794" y="3271797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AB9A9F-7447-45EF-A1B4-CB7F25AE4C6B}"/>
              </a:ext>
            </a:extLst>
          </p:cNvPr>
          <p:cNvSpPr/>
          <p:nvPr/>
        </p:nvSpPr>
        <p:spPr>
          <a:xfrm>
            <a:off x="5773794" y="3706271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Rename mislabelled categories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204B9-23AE-4BD1-8467-479465769424}"/>
              </a:ext>
            </a:extLst>
          </p:cNvPr>
          <p:cNvSpPr/>
          <p:nvPr/>
        </p:nvSpPr>
        <p:spPr>
          <a:xfrm>
            <a:off x="5773794" y="4099743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Remove samples with outlier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AF4CE8-54ED-4F74-A7DF-BF86B12A701F}"/>
              </a:ext>
            </a:extLst>
          </p:cNvPr>
          <p:cNvSpPr/>
          <p:nvPr/>
        </p:nvSpPr>
        <p:spPr>
          <a:xfrm>
            <a:off x="5773794" y="2448658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Standardise string lase case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42E9BA-3ADC-4DF2-9E70-72F5900B6EB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03032" y="2770473"/>
            <a:ext cx="251681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04F159-E898-4275-B4F3-AD4227FFB694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242585" y="3204947"/>
            <a:ext cx="312128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B756C4-60D8-4CB3-A944-CDE6CE342522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39" y="3646451"/>
            <a:ext cx="359385" cy="58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961A67-A676-4CE4-85AE-E528F185F96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121693" y="4093696"/>
            <a:ext cx="433020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0DD470A-EE22-4619-B89A-B3AAD566022C}"/>
              </a:ext>
            </a:extLst>
          </p:cNvPr>
          <p:cNvSpPr/>
          <p:nvPr/>
        </p:nvSpPr>
        <p:spPr>
          <a:xfrm>
            <a:off x="2541525" y="2048033"/>
            <a:ext cx="904511" cy="25761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" tIns="34290" rIns="18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Convert to DataFrame for easier processing 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707900BD-397C-42A4-9C88-79C6587CFE8B}"/>
              </a:ext>
            </a:extLst>
          </p:cNvPr>
          <p:cNvSpPr/>
          <p:nvPr/>
        </p:nvSpPr>
        <p:spPr>
          <a:xfrm>
            <a:off x="3446036" y="3118859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E447E9E-DC64-4CF6-88A2-7CF284A02650}"/>
              </a:ext>
            </a:extLst>
          </p:cNvPr>
          <p:cNvSpPr/>
          <p:nvPr/>
        </p:nvSpPr>
        <p:spPr>
          <a:xfrm>
            <a:off x="5453975" y="3113918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E31B26E-AAC6-4BF5-B94A-290AFBD196BE}"/>
              </a:ext>
            </a:extLst>
          </p:cNvPr>
          <p:cNvSpPr/>
          <p:nvPr/>
        </p:nvSpPr>
        <p:spPr>
          <a:xfrm>
            <a:off x="7520844" y="3113918"/>
            <a:ext cx="348399" cy="3805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B7F5DE3-5FF3-46E1-AA63-8DC9208648CC}"/>
              </a:ext>
            </a:extLst>
          </p:cNvPr>
          <p:cNvSpPr/>
          <p:nvPr/>
        </p:nvSpPr>
        <p:spPr>
          <a:xfrm>
            <a:off x="7915822" y="2796765"/>
            <a:ext cx="925388" cy="9456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Cleaned datasets</a:t>
            </a:r>
          </a:p>
        </p:txBody>
      </p:sp>
    </p:spTree>
    <p:extLst>
      <p:ext uri="{BB962C8B-B14F-4D97-AF65-F5344CB8AC3E}">
        <p14:creationId xmlns:p14="http://schemas.microsoft.com/office/powerpoint/2010/main" val="2887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Engineering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22E4F-4B91-4C50-96FC-2E39422FA70B}"/>
              </a:ext>
            </a:extLst>
          </p:cNvPr>
          <p:cNvGrpSpPr/>
          <p:nvPr/>
        </p:nvGrpSpPr>
        <p:grpSpPr>
          <a:xfrm>
            <a:off x="1035313" y="2149239"/>
            <a:ext cx="1078310" cy="969330"/>
            <a:chOff x="400759" y="3827548"/>
            <a:chExt cx="1893273" cy="11421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DE5F9-FE1E-4D6E-989E-B320B4879965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00">
                <a:latin typeface="Muli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5996-4E6B-4C61-9893-2A59E6A533E2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5FE31-D661-4401-9484-4C4CB6BEEB10}"/>
              </a:ext>
            </a:extLst>
          </p:cNvPr>
          <p:cNvGrpSpPr/>
          <p:nvPr/>
        </p:nvGrpSpPr>
        <p:grpSpPr>
          <a:xfrm>
            <a:off x="1035313" y="3374633"/>
            <a:ext cx="1078310" cy="969330"/>
            <a:chOff x="400760" y="5151875"/>
            <a:chExt cx="1893273" cy="11421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13BD3-9088-48D7-A42D-57724F5280E0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720604-EF29-4156-A21B-AC3EA3FC2B99}"/>
                </a:ext>
              </a:extLst>
            </p:cNvPr>
            <p:cNvSpPr/>
            <p:nvPr/>
          </p:nvSpPr>
          <p:spPr>
            <a:xfrm>
              <a:off x="400760" y="5151875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FBFDFE-4023-4F02-B27A-7C7A44149561}"/>
              </a:ext>
            </a:extLst>
          </p:cNvPr>
          <p:cNvSpPr/>
          <p:nvPr/>
        </p:nvSpPr>
        <p:spPr>
          <a:xfrm>
            <a:off x="3785677" y="1759612"/>
            <a:ext cx="3244700" cy="2924568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2F8C8C-2EDE-40A2-9CBA-070A4DAA17AD}"/>
              </a:ext>
            </a:extLst>
          </p:cNvPr>
          <p:cNvSpPr/>
          <p:nvPr/>
        </p:nvSpPr>
        <p:spPr>
          <a:xfrm>
            <a:off x="3389425" y="2898744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2D179F-9E65-4FA2-AD50-16391919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77066"/>
              </p:ext>
            </p:extLst>
          </p:nvPr>
        </p:nvGraphicFramePr>
        <p:xfrm>
          <a:off x="3945648" y="1974241"/>
          <a:ext cx="2926032" cy="25272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49896">
                  <a:extLst>
                    <a:ext uri="{9D8B030D-6E8A-4147-A177-3AD203B41FA5}">
                      <a16:colId xmlns:a16="http://schemas.microsoft.com/office/drawing/2014/main" val="2500214991"/>
                    </a:ext>
                  </a:extLst>
                </a:gridCol>
                <a:gridCol w="1976136">
                  <a:extLst>
                    <a:ext uri="{9D8B030D-6E8A-4147-A177-3AD203B41FA5}">
                      <a16:colId xmlns:a16="http://schemas.microsoft.com/office/drawing/2014/main" val="3766374439"/>
                    </a:ext>
                  </a:extLst>
                </a:gridCol>
              </a:tblGrid>
              <a:tr h="232031"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42672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Discharge 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– 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23318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SUM(Pre-op Medication)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85736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SUM(Medical History)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36351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SUM(Symptoms)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23012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Weight/ Height</a:t>
                      </a:r>
                      <a:r>
                        <a:rPr lang="en-SG" sz="900" baseline="30000">
                          <a:latin typeface="Muli" panose="020B0604020202020204" charset="0"/>
                        </a:rPr>
                        <a:t>2</a:t>
                      </a:r>
                      <a:endParaRPr lang="en-SG" sz="900"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58394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Admission (clinical_data)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- Date of Birth (demographics)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8341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4453FB-8394-44E9-8499-78B05ADB291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113623" y="2742969"/>
            <a:ext cx="173106" cy="56038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9003F4-3F3A-4019-B0DE-3BCD6894D6D9}"/>
              </a:ext>
            </a:extLst>
          </p:cNvPr>
          <p:cNvGrpSpPr/>
          <p:nvPr/>
        </p:nvGrpSpPr>
        <p:grpSpPr>
          <a:xfrm>
            <a:off x="2286728" y="2671686"/>
            <a:ext cx="1078309" cy="1031262"/>
            <a:chOff x="400759" y="3827548"/>
            <a:chExt cx="1893273" cy="1142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64F374-64EA-4665-9FA8-04A2E3A7CA31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4BD2C8-8164-4BA3-A0E7-2BF3A31AA2F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joined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A2D0FF-BBC8-4E52-B45F-9E80B3D26FF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2113623" y="3303350"/>
            <a:ext cx="173106" cy="6650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03E756-1937-4787-A650-3CEB9EFDFC0C}"/>
              </a:ext>
            </a:extLst>
          </p:cNvPr>
          <p:cNvSpPr/>
          <p:nvPr/>
        </p:nvSpPr>
        <p:spPr>
          <a:xfrm>
            <a:off x="7086323" y="2948385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4E767-A55C-4DB3-B239-098680C19A35}"/>
              </a:ext>
            </a:extLst>
          </p:cNvPr>
          <p:cNvGrpSpPr/>
          <p:nvPr/>
        </p:nvGrpSpPr>
        <p:grpSpPr>
          <a:xfrm>
            <a:off x="7451017" y="2787718"/>
            <a:ext cx="1322689" cy="969331"/>
            <a:chOff x="400759" y="3827547"/>
            <a:chExt cx="1893273" cy="11421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46A9F1-332F-4340-91BB-ED92D6D85D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1BD98D-0ABD-4125-90C2-88BF30D95B34}"/>
                </a:ext>
              </a:extLst>
            </p:cNvPr>
            <p:cNvSpPr/>
            <p:nvPr/>
          </p:nvSpPr>
          <p:spPr>
            <a:xfrm>
              <a:off x="400759" y="3827547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Processing &amp; Merging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D3D441-72C6-4762-B614-EE532294076C}"/>
              </a:ext>
            </a:extLst>
          </p:cNvPr>
          <p:cNvGrpSpPr/>
          <p:nvPr/>
        </p:nvGrpSpPr>
        <p:grpSpPr>
          <a:xfrm>
            <a:off x="793487" y="1932506"/>
            <a:ext cx="943920" cy="800605"/>
            <a:chOff x="400759" y="3827548"/>
            <a:chExt cx="1893273" cy="11421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2AA29-BF6B-4981-BAD0-D2EE90939D3D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E0A2B4-A105-455A-ABEC-33162192ECE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3F950B-FAE9-4FD2-A98D-1185078EAB6A}"/>
              </a:ext>
            </a:extLst>
          </p:cNvPr>
          <p:cNvGrpSpPr/>
          <p:nvPr/>
        </p:nvGrpSpPr>
        <p:grpSpPr>
          <a:xfrm>
            <a:off x="793487" y="2892380"/>
            <a:ext cx="943920" cy="800605"/>
            <a:chOff x="400760" y="5151875"/>
            <a:chExt cx="1893274" cy="11421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5632AD-71B2-461C-B7DD-38F6E4ADF69E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E990BF-3627-4FC2-9543-A49832B8535A}"/>
                </a:ext>
              </a:extLst>
            </p:cNvPr>
            <p:cNvSpPr/>
            <p:nvPr/>
          </p:nvSpPr>
          <p:spPr>
            <a:xfrm>
              <a:off x="400760" y="5151875"/>
              <a:ext cx="1893274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A539DFB-4567-483D-9F89-B4756F87379C}"/>
              </a:ext>
            </a:extLst>
          </p:cNvPr>
          <p:cNvSpPr/>
          <p:nvPr/>
        </p:nvSpPr>
        <p:spPr>
          <a:xfrm>
            <a:off x="3134041" y="1845836"/>
            <a:ext cx="2159973" cy="1680184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AD573BC-601F-4C51-9017-45F3944D41A2}"/>
              </a:ext>
            </a:extLst>
          </p:cNvPr>
          <p:cNvSpPr/>
          <p:nvPr/>
        </p:nvSpPr>
        <p:spPr>
          <a:xfrm>
            <a:off x="2888226" y="2584993"/>
            <a:ext cx="188448" cy="4274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B7570F-AC72-41BD-9000-20D00654E925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>
            <a:off x="1737407" y="2422889"/>
            <a:ext cx="197047" cy="4804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4A943-51FA-4947-A9FC-44259F8AE874}"/>
              </a:ext>
            </a:extLst>
          </p:cNvPr>
          <p:cNvGrpSpPr/>
          <p:nvPr/>
        </p:nvGrpSpPr>
        <p:grpSpPr>
          <a:xfrm>
            <a:off x="1934454" y="2381663"/>
            <a:ext cx="906667" cy="851757"/>
            <a:chOff x="400759" y="3827548"/>
            <a:chExt cx="1893273" cy="114212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80D8CE-5452-4C12-938D-25FC32E29E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43E5D7-A21F-4831-B080-D7DE61A5DA46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bill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098F33-6BBD-47F3-9686-4A84AC280BBD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1737406" y="2903377"/>
            <a:ext cx="197048" cy="47938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8307EA-D00A-4505-BA29-7679539FA851}"/>
              </a:ext>
            </a:extLst>
          </p:cNvPr>
          <p:cNvGrpSpPr/>
          <p:nvPr/>
        </p:nvGrpSpPr>
        <p:grpSpPr>
          <a:xfrm>
            <a:off x="4070302" y="3661507"/>
            <a:ext cx="1223712" cy="851757"/>
            <a:chOff x="400759" y="3827548"/>
            <a:chExt cx="1893273" cy="11421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0BEFAE-5421-439D-83C0-D21EC05A4FD9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8360B3-860B-4B1F-968F-8D79475EE7D1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BA423-36C0-47C9-A965-8CAC24CA5101}"/>
              </a:ext>
            </a:extLst>
          </p:cNvPr>
          <p:cNvSpPr/>
          <p:nvPr/>
        </p:nvSpPr>
        <p:spPr>
          <a:xfrm>
            <a:off x="3334955" y="2335046"/>
            <a:ext cx="1842261" cy="50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SUM bills for each patient ID on the same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97B48F-19C2-47FF-8B54-945AD8BBA421}"/>
              </a:ext>
            </a:extLst>
          </p:cNvPr>
          <p:cNvSpPr/>
          <p:nvPr/>
        </p:nvSpPr>
        <p:spPr>
          <a:xfrm>
            <a:off x="3334955" y="1995488"/>
            <a:ext cx="1842261" cy="38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>
                <a:latin typeface="Muli" panose="020B0604020202020204" charset="0"/>
              </a:rPr>
              <a:t>Data Processing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B7C7A5-41AA-4C78-8708-4B4C04E3A4CC}"/>
              </a:ext>
            </a:extLst>
          </p:cNvPr>
          <p:cNvSpPr/>
          <p:nvPr/>
        </p:nvSpPr>
        <p:spPr>
          <a:xfrm>
            <a:off x="3334955" y="2837358"/>
            <a:ext cx="1842261" cy="539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Keep only first admission for each patient ID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D9019A-3AFB-45DC-9052-DE881C28A19D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5294014" y="2685928"/>
            <a:ext cx="325727" cy="69074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4C75BE-CFCD-49EE-A168-D08DF02C9959}"/>
              </a:ext>
            </a:extLst>
          </p:cNvPr>
          <p:cNvGrpSpPr/>
          <p:nvPr/>
        </p:nvGrpSpPr>
        <p:grpSpPr>
          <a:xfrm>
            <a:off x="7695406" y="2889898"/>
            <a:ext cx="1033780" cy="1097378"/>
            <a:chOff x="545538" y="4041400"/>
            <a:chExt cx="1893273" cy="1150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5BE85D-2062-4F55-9CC8-EC5CE77CFCDC}"/>
                </a:ext>
              </a:extLst>
            </p:cNvPr>
            <p:cNvSpPr/>
            <p:nvPr/>
          </p:nvSpPr>
          <p:spPr>
            <a:xfrm>
              <a:off x="545538" y="4306842"/>
              <a:ext cx="1893271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>
                  <a:latin typeface="Muli" panose="020B0604020202020204" charset="0"/>
                </a:rPr>
                <a:t>2935 samples</a:t>
              </a:r>
            </a:p>
            <a:p>
              <a:endParaRPr lang="en-SG" sz="120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D42B3A-90CE-4D1F-A124-FF4CD2134161}"/>
                </a:ext>
              </a:extLst>
            </p:cNvPr>
            <p:cNvSpPr/>
            <p:nvPr/>
          </p:nvSpPr>
          <p:spPr>
            <a:xfrm>
              <a:off x="545538" y="4041400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merged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FE3044-219E-4F63-AD50-497122830552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5294014" y="3376676"/>
            <a:ext cx="325727" cy="80654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CB05D5-6AFC-443D-BF0C-18B3D2FBD58C}"/>
              </a:ext>
            </a:extLst>
          </p:cNvPr>
          <p:cNvSpPr/>
          <p:nvPr/>
        </p:nvSpPr>
        <p:spPr>
          <a:xfrm>
            <a:off x="5619741" y="2536584"/>
            <a:ext cx="1786731" cy="1680184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681843-D761-43D1-ADF1-F877B4AD9EC3}"/>
                  </a:ext>
                </a:extLst>
              </p:cNvPr>
              <p:cNvSpPr/>
              <p:nvPr/>
            </p:nvSpPr>
            <p:spPr>
              <a:xfrm>
                <a:off x="5750364" y="3096250"/>
                <a:ext cx="1546338" cy="9692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>
                    <a:solidFill>
                      <a:schemeClr val="bg1"/>
                    </a:solidFill>
                    <a:latin typeface="Muli" panose="020B0604020202020204" charset="0"/>
                  </a:rPr>
                  <a:t>For continuous variables(</a:t>
                </a:r>
                <a14:m>
                  <m:oMath xmlns:m="http://schemas.openxmlformats.org/officeDocument/2006/math">
                    <m:r>
                      <a:rPr lang="en-SG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100">
                    <a:solidFill>
                      <a:schemeClr val="bg1"/>
                    </a:solidFill>
                    <a:latin typeface="Muli" panose="020B0604020202020204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100" b="0">
                  <a:solidFill>
                    <a:schemeClr val="bg1"/>
                  </a:solidFill>
                  <a:latin typeface="Muli" panose="020B0604020202020204" charset="0"/>
                  <a:ea typeface="Cambria Math" panose="02040503050406030204" pitchFamily="18" charset="0"/>
                </a:endParaRPr>
              </a:p>
              <a:p>
                <a:pPr algn="ctr"/>
                <a:endParaRPr lang="en-SG" sz="1100">
                  <a:solidFill>
                    <a:schemeClr val="bg1"/>
                  </a:solidFill>
                  <a:latin typeface="Muli" panose="020B060402020202020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681843-D761-43D1-ADF1-F877B4AD9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64" y="3096250"/>
                <a:ext cx="1546338" cy="96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2176AF16-710E-4364-A20A-EA9DE89DE6A3}"/>
              </a:ext>
            </a:extLst>
          </p:cNvPr>
          <p:cNvSpPr/>
          <p:nvPr/>
        </p:nvSpPr>
        <p:spPr>
          <a:xfrm>
            <a:off x="5750364" y="2707839"/>
            <a:ext cx="1546338" cy="38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>
                <a:latin typeface="Muli" panose="020B0604020202020204" charset="0"/>
              </a:rPr>
              <a:t>Outlier Removal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C41AA63-0C28-401F-A0C7-EB9B1B2C18D1}"/>
              </a:ext>
            </a:extLst>
          </p:cNvPr>
          <p:cNvSpPr/>
          <p:nvPr/>
        </p:nvSpPr>
        <p:spPr>
          <a:xfrm>
            <a:off x="7456715" y="3255039"/>
            <a:ext cx="188448" cy="4274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1133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C9F399A7.tmp">
            <a:extLst>
              <a:ext uri="{FF2B5EF4-FFF2-40B4-BE49-F238E27FC236}">
                <a16:creationId xmlns:a16="http://schemas.microsoft.com/office/drawing/2014/main" id="{1F65D11F-9FAB-4F1F-AD8D-6B6FE37A38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15" y="1478067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4" descr="C:\Users\Asus\AppData\Local\Microsoft\Windows\INetCache\Content.MSO\7AA9D94D.tmp">
            <a:extLst>
              <a:ext uri="{FF2B5EF4-FFF2-40B4-BE49-F238E27FC236}">
                <a16:creationId xmlns:a16="http://schemas.microsoft.com/office/drawing/2014/main" id="{191CD6FA-9A7F-4D8C-9442-865E7525F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12" y="3012351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 descr="C:\Users\Asus\AppData\Local\Microsoft\Windows\INetCache\Content.MSO\4F5C030.tmp">
            <a:extLst>
              <a:ext uri="{FF2B5EF4-FFF2-40B4-BE49-F238E27FC236}">
                <a16:creationId xmlns:a16="http://schemas.microsoft.com/office/drawing/2014/main" id="{219B0BB6-A6F5-4E0D-AF58-8849A13AD1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12" y="1486878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 descr="C:\Users\Asus\AppData\Local\Microsoft\Windows\INetCache\Content.MSO\7F25085D.tmp">
            <a:extLst>
              <a:ext uri="{FF2B5EF4-FFF2-40B4-BE49-F238E27FC236}">
                <a16:creationId xmlns:a16="http://schemas.microsoft.com/office/drawing/2014/main" id="{023CAB2C-C94C-4CAA-83FC-8D3FD899CA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15" y="3012351"/>
            <a:ext cx="1561987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04632-2705-4E5E-A93D-054083D9CDBE}"/>
              </a:ext>
            </a:extLst>
          </p:cNvPr>
          <p:cNvSpPr/>
          <p:nvPr/>
        </p:nvSpPr>
        <p:spPr>
          <a:xfrm>
            <a:off x="1259956" y="1237946"/>
            <a:ext cx="17419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resident status is indicative of higher cost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D862F-5E5A-42F1-AFE2-1399E45440FF}"/>
              </a:ext>
            </a:extLst>
          </p:cNvPr>
          <p:cNvSpPr/>
          <p:nvPr/>
        </p:nvSpPr>
        <p:spPr>
          <a:xfrm>
            <a:off x="7105030" y="1237945"/>
            <a:ext cx="17419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Gender differences do not contribute to differences in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0AFAD-573C-4513-BA67-2F6198794D96}"/>
              </a:ext>
            </a:extLst>
          </p:cNvPr>
          <p:cNvSpPr/>
          <p:nvPr/>
        </p:nvSpPr>
        <p:spPr>
          <a:xfrm>
            <a:off x="1226598" y="2736004"/>
            <a:ext cx="1741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racial status is indicative of higher cost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24D89-C956-4B00-9A63-DE70AF24C364}"/>
              </a:ext>
            </a:extLst>
          </p:cNvPr>
          <p:cNvSpPr/>
          <p:nvPr/>
        </p:nvSpPr>
        <p:spPr>
          <a:xfrm>
            <a:off x="7105030" y="2736004"/>
            <a:ext cx="15619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Above overall mean 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&amp; Indian racial status,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</a:t>
            </a:r>
          </a:p>
        </p:txBody>
      </p:sp>
    </p:spTree>
    <p:extLst>
      <p:ext uri="{BB962C8B-B14F-4D97-AF65-F5344CB8AC3E}">
        <p14:creationId xmlns:p14="http://schemas.microsoft.com/office/powerpoint/2010/main" val="14093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F638CC52.tmp">
            <a:extLst>
              <a:ext uri="{FF2B5EF4-FFF2-40B4-BE49-F238E27FC236}">
                <a16:creationId xmlns:a16="http://schemas.microsoft.com/office/drawing/2014/main" id="{BB403C86-F68C-47D3-9D05-D611D360E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1443343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248EAC45.tmp">
            <a:extLst>
              <a:ext uri="{FF2B5EF4-FFF2-40B4-BE49-F238E27FC236}">
                <a16:creationId xmlns:a16="http://schemas.microsoft.com/office/drawing/2014/main" id="{3275EBED-CB29-4EF8-8441-8A07A09909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1443343"/>
            <a:ext cx="1614762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6777A682.tmp">
            <a:extLst>
              <a:ext uri="{FF2B5EF4-FFF2-40B4-BE49-F238E27FC236}">
                <a16:creationId xmlns:a16="http://schemas.microsoft.com/office/drawing/2014/main" id="{13B81DEF-8EC8-479A-AFF7-FB5D1BBF91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443343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 descr="C:\Users\Asus\AppData\Local\Microsoft\Windows\INetCache\Content.MSO\180B62B4.tmp">
            <a:extLst>
              <a:ext uri="{FF2B5EF4-FFF2-40B4-BE49-F238E27FC236}">
                <a16:creationId xmlns:a16="http://schemas.microsoft.com/office/drawing/2014/main" id="{A1930244-7588-4DD6-9DEA-EE887238AD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3296298"/>
            <a:ext cx="1614761" cy="16723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2" descr="C:\Users\Asus\AppData\Local\Microsoft\Windows\INetCache\Content.MSO\BA763EE2.tmp">
            <a:extLst>
              <a:ext uri="{FF2B5EF4-FFF2-40B4-BE49-F238E27FC236}">
                <a16:creationId xmlns:a16="http://schemas.microsoft.com/office/drawing/2014/main" id="{FE973DEF-C75F-4BF9-9786-C7B704F808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3244718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Picture 13" descr="C:\Users\Asus\AppData\Local\Microsoft\Windows\INetCache\Content.MSO\C124594E.tmp">
            <a:extLst>
              <a:ext uri="{FF2B5EF4-FFF2-40B4-BE49-F238E27FC236}">
                <a16:creationId xmlns:a16="http://schemas.microsoft.com/office/drawing/2014/main" id="{EDCB5108-790F-4979-89D2-DFAF0E9492C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244718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704FA7-760D-45D9-9DCE-7356CEAD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82216"/>
              </p:ext>
            </p:extLst>
          </p:nvPr>
        </p:nvGraphicFramePr>
        <p:xfrm>
          <a:off x="762949" y="1877254"/>
          <a:ext cx="2849268" cy="30025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222">
                  <a:extLst>
                    <a:ext uri="{9D8B030D-6E8A-4147-A177-3AD203B41FA5}">
                      <a16:colId xmlns:a16="http://schemas.microsoft.com/office/drawing/2014/main" val="2746292175"/>
                    </a:ext>
                  </a:extLst>
                </a:gridCol>
                <a:gridCol w="1660046">
                  <a:extLst>
                    <a:ext uri="{9D8B030D-6E8A-4147-A177-3AD203B41FA5}">
                      <a16:colId xmlns:a16="http://schemas.microsoft.com/office/drawing/2014/main" val="2191481791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Pearson R-score (against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5045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55924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3889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50590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Lab 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1543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456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15" name="Picture 14" descr="C:\Users\Asus\AppData\Local\Microsoft\Windows\INetCache\Content.MSO\DCE7F87C.tmp">
            <a:extLst>
              <a:ext uri="{FF2B5EF4-FFF2-40B4-BE49-F238E27FC236}">
                <a16:creationId xmlns:a16="http://schemas.microsoft.com/office/drawing/2014/main" id="{A7172FF1-6DEE-4110-9A66-2FFC98E21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3637954"/>
            <a:ext cx="1658112" cy="10251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 descr="C:\Users\Asus\AppData\Local\Microsoft\Windows\INetCache\Content.MSO\B1A8FFEA.tmp">
            <a:extLst>
              <a:ext uri="{FF2B5EF4-FFF2-40B4-BE49-F238E27FC236}">
                <a16:creationId xmlns:a16="http://schemas.microsoft.com/office/drawing/2014/main" id="{4E6F799E-D5F3-48E2-B5C2-CD28EBBFD6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2473617"/>
            <a:ext cx="1658112" cy="11031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 descr="C:\Users\Asus\AppData\Local\Microsoft\Windows\INetCache\Content.MSO\685D09E0.tmp">
            <a:extLst>
              <a:ext uri="{FF2B5EF4-FFF2-40B4-BE49-F238E27FC236}">
                <a16:creationId xmlns:a16="http://schemas.microsoft.com/office/drawing/2014/main" id="{7602BE86-3F45-4EA7-A259-C581F554F8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1119116"/>
            <a:ext cx="1658112" cy="12933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9D560-A5C4-4DB1-A8A9-A162895282DF}"/>
              </a:ext>
            </a:extLst>
          </p:cNvPr>
          <p:cNvSpPr/>
          <p:nvPr/>
        </p:nvSpPr>
        <p:spPr>
          <a:xfrm>
            <a:off x="1806150" y="1402199"/>
            <a:ext cx="3165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Violin plots were plotted for all indicator categoricals: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Symptom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Medical History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Preop Medication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B7760E-8108-422B-BE18-D7CBA6603C0A}"/>
              </a:ext>
            </a:extLst>
          </p:cNvPr>
          <p:cNvSpPr/>
          <p:nvPr/>
        </p:nvSpPr>
        <p:spPr>
          <a:xfrm>
            <a:off x="1806150" y="2935505"/>
            <a:ext cx="37745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3 categories showed an increase in patient bill cost when present (value == 1):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Symptom 5</a:t>
            </a: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Medical History 1 </a:t>
            </a:r>
            <a:br>
              <a:rPr lang="en-SG" u="sng">
                <a:solidFill>
                  <a:schemeClr val="accent4"/>
                </a:solidFill>
                <a:latin typeface="Muli" panose="020B0604020202020204" charset="0"/>
              </a:rPr>
            </a:br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Medical History 6 </a:t>
            </a:r>
          </a:p>
        </p:txBody>
      </p:sp>
    </p:spTree>
    <p:extLst>
      <p:ext uri="{BB962C8B-B14F-4D97-AF65-F5344CB8AC3E}">
        <p14:creationId xmlns:p14="http://schemas.microsoft.com/office/powerpoint/2010/main" val="302684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" name="Picture 8" descr="C:\Users\Asus\AppData\Local\Microsoft\Windows\INetCache\Content.MSO\DD521AE8.tmp">
            <a:extLst>
              <a:ext uri="{FF2B5EF4-FFF2-40B4-BE49-F238E27FC236}">
                <a16:creationId xmlns:a16="http://schemas.microsoft.com/office/drawing/2014/main" id="{73F69AC6-2ADB-4ACD-9226-8C59E6D0EB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2" y="3267225"/>
            <a:ext cx="2229696" cy="16585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57B88936.tmp">
            <a:extLst>
              <a:ext uri="{FF2B5EF4-FFF2-40B4-BE49-F238E27FC236}">
                <a16:creationId xmlns:a16="http://schemas.microsoft.com/office/drawing/2014/main" id="{692A82B5-FC0E-4D5B-A58E-234595B051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00" y="1372075"/>
            <a:ext cx="2250171" cy="17705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25A60C4A.tmp">
            <a:extLst>
              <a:ext uri="{FF2B5EF4-FFF2-40B4-BE49-F238E27FC236}">
                <a16:creationId xmlns:a16="http://schemas.microsoft.com/office/drawing/2014/main" id="{3AF33ACD-1F09-445F-B298-D37FCE43C9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05" y="1372075"/>
            <a:ext cx="2358362" cy="17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73544-7A02-4A09-9279-0A87B4D27019}"/>
              </a:ext>
            </a:extLst>
          </p:cNvPr>
          <p:cNvSpPr/>
          <p:nvPr/>
        </p:nvSpPr>
        <p:spPr>
          <a:xfrm>
            <a:off x="5863719" y="3555771"/>
            <a:ext cx="18913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Cost does not increase linearly with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N(Preop medications)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BA9916-86CF-404C-934A-8AA91CFF9881}"/>
                  </a:ext>
                </a:extLst>
              </p:cNvPr>
              <p:cNvSpPr/>
              <p:nvPr/>
            </p:nvSpPr>
            <p:spPr>
              <a:xfrm>
                <a:off x="1049954" y="1780286"/>
                <a:ext cx="120051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 N( Symptoms)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BA9916-86CF-404C-934A-8AA91CFF9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54" y="1780286"/>
                <a:ext cx="1200518" cy="738664"/>
              </a:xfrm>
              <a:prstGeom prst="rect">
                <a:avLst/>
              </a:prstGeom>
              <a:blipFill>
                <a:blip r:embed="rId5"/>
                <a:stretch>
                  <a:fillRect l="-1523" b="-82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8864E3-EED5-41FE-B6EE-111BEE7E77F5}"/>
                  </a:ext>
                </a:extLst>
              </p:cNvPr>
              <p:cNvSpPr/>
              <p:nvPr/>
            </p:nvSpPr>
            <p:spPr>
              <a:xfrm>
                <a:off x="7412604" y="1780286"/>
                <a:ext cx="147675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 </a:t>
                </a: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N( Medical History)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8864E3-EED5-41FE-B6EE-111BEE7E7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04" y="1780286"/>
                <a:ext cx="1476753" cy="954107"/>
              </a:xfrm>
              <a:prstGeom prst="rect">
                <a:avLst/>
              </a:prstGeom>
              <a:blipFill>
                <a:blip r:embed="rId6"/>
                <a:stretch>
                  <a:fillRect l="-1240" b="-57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3902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925</Words>
  <Application>Microsoft Office PowerPoint</Application>
  <PresentationFormat>On-screen Show (16:9)</PresentationFormat>
  <Paragraphs>193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Muli</vt:lpstr>
      <vt:lpstr>Helvetica Neue</vt:lpstr>
      <vt:lpstr>Arial</vt:lpstr>
      <vt:lpstr>Cambria Math</vt:lpstr>
      <vt:lpstr>Wingdings</vt:lpstr>
      <vt:lpstr>Nixie One</vt:lpstr>
      <vt:lpstr>Imogen template</vt:lpstr>
      <vt:lpstr>Evaluating the drivers of cost of care Wee Soon Nan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drivers of cost of care Wee Soon Nan </dc:title>
  <cp:lastModifiedBy>Soon Nan wee</cp:lastModifiedBy>
  <cp:revision>43</cp:revision>
  <dcterms:modified xsi:type="dcterms:W3CDTF">2018-06-08T01:33:20Z</dcterms:modified>
</cp:coreProperties>
</file>