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86" r:id="rId4"/>
    <p:sldId id="285" r:id="rId5"/>
    <p:sldId id="287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Nixie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D34D0-6CF0-4B8E-BC7A-ED816346B9BA}">
  <a:tblStyle styleId="{2FBD34D0-6CF0-4B8E-BC7A-ED816346B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84B62-B2C5-4598-AEDE-452B3C5C8325}" type="doc">
      <dgm:prSet loTypeId="urn:microsoft.com/office/officeart/2005/8/layout/arrow2" loCatId="process" qsTypeId="urn:microsoft.com/office/officeart/2005/8/quickstyle/simple1" qsCatId="simple" csTypeId="urn:microsoft.com/office/officeart/2005/8/colors/accent4_1" csCatId="accent4" phldr="1"/>
      <dgm:spPr/>
    </dgm:pt>
    <dgm:pt modelId="{8651461E-F1A5-4260-A1C4-DC1428A198B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gm:t>
    </dgm:pt>
    <dgm:pt modelId="{84B7515E-3B9D-4C9D-8D0A-2B1F0AD8EABA}" type="par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BB14FEBD-DCC1-421A-A2D6-F86F7A831140}" type="sibTrans" cxnId="{09F22133-F243-4A83-B6B6-A5C73262CD6A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357360-11AC-4716-AFBD-5919EBF3C46B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Univariate &amp; Bivariate Analysis</a:t>
          </a:r>
        </a:p>
      </dgm:t>
    </dgm:pt>
    <dgm:pt modelId="{6B5D54DE-CBC3-4244-9086-3CD4C0BF56AD}" type="par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10B765A-0BAF-4428-B86B-63603C1F06E8}" type="sibTrans" cxnId="{7EF63016-7E91-45A8-9733-AF78D15E8A3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F1A35A44-8DDE-4FF8-87D1-BA14673D80C0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Using Decision Trees Regressor models to evaluate variable importance</a:t>
          </a:r>
        </a:p>
      </dgm:t>
    </dgm:pt>
    <dgm:pt modelId="{080A27D4-EE69-4317-807F-5CFDEA2720D7}" type="par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414E59C5-2968-4E89-AE5B-8A8A4F43C471}" type="sibTrans" cxnId="{EB13C3C9-0C6A-4365-A190-1A5F54AE3634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5B7567A1-E42D-47F2-87F3-3F589EC1F068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gm:t>
    </dgm:pt>
    <dgm:pt modelId="{C7EA2B6E-7114-4B80-BA79-6B534842123C}" type="par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D32AF286-4AC4-4A9C-9FA6-4C546459D26A}" type="sibTrans" cxnId="{55FE4D01-B394-4FFE-8146-95F14AB23D8D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3D8EEC93-C1E3-4977-81DD-DFEC3919E8D2}">
      <dgm:prSet phldrT="[Text]"/>
      <dgm:spPr/>
      <dgm:t>
        <a:bodyPr/>
        <a:lstStyle/>
        <a:p>
          <a:r>
            <a:rPr lang="en-SG">
              <a:solidFill>
                <a:schemeClr val="accent4"/>
              </a:solidFill>
              <a:latin typeface="Muli" panose="020B0604020202020204" charset="0"/>
            </a:rPr>
            <a:t>Assumptions, limitations and conclusion</a:t>
          </a:r>
        </a:p>
      </dgm:t>
    </dgm:pt>
    <dgm:pt modelId="{B3073870-C8E4-4BD9-83E7-BF6996F51806}" type="par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AE5E6EF4-69BF-48D3-B588-CB54FABAB3C0}" type="sibTrans" cxnId="{E10E6125-ED1C-496A-860D-BCE02DB2E557}">
      <dgm:prSet/>
      <dgm:spPr/>
      <dgm:t>
        <a:bodyPr/>
        <a:lstStyle/>
        <a:p>
          <a:endParaRPr lang="en-SG">
            <a:solidFill>
              <a:schemeClr val="accent4"/>
            </a:solidFill>
          </a:endParaRPr>
        </a:p>
      </dgm:t>
    </dgm:pt>
    <dgm:pt modelId="{9E9BC797-733E-4C6E-9D99-74202D42D78C}" type="pres">
      <dgm:prSet presAssocID="{7F284B62-B2C5-4598-AEDE-452B3C5C8325}" presName="arrowDiagram" presStyleCnt="0">
        <dgm:presLayoutVars>
          <dgm:chMax val="5"/>
          <dgm:dir/>
          <dgm:resizeHandles val="exact"/>
        </dgm:presLayoutVars>
      </dgm:prSet>
      <dgm:spPr/>
    </dgm:pt>
    <dgm:pt modelId="{12E26753-DBD5-4055-9F10-2F60BCC6F3C5}" type="pres">
      <dgm:prSet presAssocID="{7F284B62-B2C5-4598-AEDE-452B3C5C8325}" presName="arrow" presStyleLbl="bgShp" presStyleIdx="0" presStyleCnt="1" custLinFactNeighborX="3008" custLinFactNeighborY="-4264"/>
      <dgm:spPr/>
    </dgm:pt>
    <dgm:pt modelId="{D3FE0A9D-4D2D-401E-A738-03BC5C1DA593}" type="pres">
      <dgm:prSet presAssocID="{7F284B62-B2C5-4598-AEDE-452B3C5C8325}" presName="arrowDiagram5" presStyleCnt="0"/>
      <dgm:spPr/>
    </dgm:pt>
    <dgm:pt modelId="{55904904-5321-4599-AE4D-962F75276D2B}" type="pres">
      <dgm:prSet presAssocID="{8651461E-F1A5-4260-A1C4-DC1428A198B8}" presName="bullet5a" presStyleLbl="node1" presStyleIdx="0" presStyleCnt="5"/>
      <dgm:spPr/>
    </dgm:pt>
    <dgm:pt modelId="{25DAA26F-350A-42A6-BB38-10BA8B66D53A}" type="pres">
      <dgm:prSet presAssocID="{8651461E-F1A5-4260-A1C4-DC1428A198B8}" presName="textBox5a" presStyleLbl="revTx" presStyleIdx="0" presStyleCnt="5" custScaleY="73563" custLinFactNeighborX="-3285" custLinFactNeighborY="14283">
        <dgm:presLayoutVars>
          <dgm:bulletEnabled val="1"/>
        </dgm:presLayoutVars>
      </dgm:prSet>
      <dgm:spPr/>
    </dgm:pt>
    <dgm:pt modelId="{0E8D2803-B6AD-44D4-9F31-AD739BA731C9}" type="pres">
      <dgm:prSet presAssocID="{5B7567A1-E42D-47F2-87F3-3F589EC1F068}" presName="bullet5b" presStyleLbl="node1" presStyleIdx="1" presStyleCnt="5"/>
      <dgm:spPr/>
    </dgm:pt>
    <dgm:pt modelId="{55549B0F-EE06-4939-B877-AF8F38586AE8}" type="pres">
      <dgm:prSet presAssocID="{5B7567A1-E42D-47F2-87F3-3F589EC1F068}" presName="textBox5b" presStyleLbl="revTx" presStyleIdx="1" presStyleCnt="5" custScaleY="70707" custLinFactNeighborX="-8410" custLinFactNeighborY="6020">
        <dgm:presLayoutVars>
          <dgm:bulletEnabled val="1"/>
        </dgm:presLayoutVars>
      </dgm:prSet>
      <dgm:spPr/>
    </dgm:pt>
    <dgm:pt modelId="{E18CD074-36DB-467D-9D9A-BE7F25FFDA9A}" type="pres">
      <dgm:prSet presAssocID="{F1357360-11AC-4716-AFBD-5919EBF3C46B}" presName="bullet5c" presStyleLbl="node1" presStyleIdx="2" presStyleCnt="5"/>
      <dgm:spPr/>
    </dgm:pt>
    <dgm:pt modelId="{896AEEDB-3264-428B-98C9-232AD5C611DE}" type="pres">
      <dgm:prSet presAssocID="{F1357360-11AC-4716-AFBD-5919EBF3C46B}" presName="textBox5c" presStyleLbl="revTx" presStyleIdx="2" presStyleCnt="5" custScaleY="81657" custLinFactNeighborX="-10574" custLinFactNeighborY="10589">
        <dgm:presLayoutVars>
          <dgm:bulletEnabled val="1"/>
        </dgm:presLayoutVars>
      </dgm:prSet>
      <dgm:spPr/>
    </dgm:pt>
    <dgm:pt modelId="{B766B59D-44F4-4466-ABC8-0BE5F79131DF}" type="pres">
      <dgm:prSet presAssocID="{F1A35A44-8DDE-4FF8-87D1-BA14673D80C0}" presName="bullet5d" presStyleLbl="node1" presStyleIdx="3" presStyleCnt="5"/>
      <dgm:spPr/>
    </dgm:pt>
    <dgm:pt modelId="{CF9B1B0E-01B7-42DF-83CD-0B827B3520CB}" type="pres">
      <dgm:prSet presAssocID="{F1A35A44-8DDE-4FF8-87D1-BA14673D80C0}" presName="textBox5d" presStyleLbl="revTx" presStyleIdx="3" presStyleCnt="5" custScaleY="73205" custLinFactNeighborX="-10741" custLinFactNeighborY="8979">
        <dgm:presLayoutVars>
          <dgm:bulletEnabled val="1"/>
        </dgm:presLayoutVars>
      </dgm:prSet>
      <dgm:spPr/>
    </dgm:pt>
    <dgm:pt modelId="{A032083C-1EFA-4D05-ACC9-D1593E4E713C}" type="pres">
      <dgm:prSet presAssocID="{3D8EEC93-C1E3-4977-81DD-DFEC3919E8D2}" presName="bullet5e" presStyleLbl="node1" presStyleIdx="4" presStyleCnt="5"/>
      <dgm:spPr/>
    </dgm:pt>
    <dgm:pt modelId="{E325DE85-4F1B-484A-ABAA-48B0A6691CFB}" type="pres">
      <dgm:prSet presAssocID="{3D8EEC93-C1E3-4977-81DD-DFEC3919E8D2}" presName="textBox5e" presStyleLbl="revTx" presStyleIdx="4" presStyleCnt="5" custScaleY="64853" custLinFactNeighborX="-15574" custLinFactNeighborY="11912">
        <dgm:presLayoutVars>
          <dgm:bulletEnabled val="1"/>
        </dgm:presLayoutVars>
      </dgm:prSet>
      <dgm:spPr/>
    </dgm:pt>
  </dgm:ptLst>
  <dgm:cxnLst>
    <dgm:cxn modelId="{55FE4D01-B394-4FFE-8146-95F14AB23D8D}" srcId="{7F284B62-B2C5-4598-AEDE-452B3C5C8325}" destId="{5B7567A1-E42D-47F2-87F3-3F589EC1F068}" srcOrd="1" destOrd="0" parTransId="{C7EA2B6E-7114-4B80-BA79-6B534842123C}" sibTransId="{D32AF286-4AC4-4A9C-9FA6-4C546459D26A}"/>
    <dgm:cxn modelId="{7EF63016-7E91-45A8-9733-AF78D15E8A3D}" srcId="{7F284B62-B2C5-4598-AEDE-452B3C5C8325}" destId="{F1357360-11AC-4716-AFBD-5919EBF3C46B}" srcOrd="2" destOrd="0" parTransId="{6B5D54DE-CBC3-4244-9086-3CD4C0BF56AD}" sibTransId="{910B765A-0BAF-4428-B86B-63603C1F06E8}"/>
    <dgm:cxn modelId="{E10E6125-ED1C-496A-860D-BCE02DB2E557}" srcId="{7F284B62-B2C5-4598-AEDE-452B3C5C8325}" destId="{3D8EEC93-C1E3-4977-81DD-DFEC3919E8D2}" srcOrd="4" destOrd="0" parTransId="{B3073870-C8E4-4BD9-83E7-BF6996F51806}" sibTransId="{AE5E6EF4-69BF-48D3-B588-CB54FABAB3C0}"/>
    <dgm:cxn modelId="{E60EBC2D-C963-44F7-97D5-0A9BB02CF35E}" type="presOf" srcId="{3D8EEC93-C1E3-4977-81DD-DFEC3919E8D2}" destId="{E325DE85-4F1B-484A-ABAA-48B0A6691CFB}" srcOrd="0" destOrd="0" presId="urn:microsoft.com/office/officeart/2005/8/layout/arrow2"/>
    <dgm:cxn modelId="{4D3C3230-A8CB-45E4-837B-7AF215B0D464}" type="presOf" srcId="{F1357360-11AC-4716-AFBD-5919EBF3C46B}" destId="{896AEEDB-3264-428B-98C9-232AD5C611DE}" srcOrd="0" destOrd="0" presId="urn:microsoft.com/office/officeart/2005/8/layout/arrow2"/>
    <dgm:cxn modelId="{09F22133-F243-4A83-B6B6-A5C73262CD6A}" srcId="{7F284B62-B2C5-4598-AEDE-452B3C5C8325}" destId="{8651461E-F1A5-4260-A1C4-DC1428A198B8}" srcOrd="0" destOrd="0" parTransId="{84B7515E-3B9D-4C9D-8D0A-2B1F0AD8EABA}" sibTransId="{BB14FEBD-DCC1-421A-A2D6-F86F7A831140}"/>
    <dgm:cxn modelId="{24C50A38-DA55-4BED-B122-4ADB80217322}" type="presOf" srcId="{5B7567A1-E42D-47F2-87F3-3F589EC1F068}" destId="{55549B0F-EE06-4939-B877-AF8F38586AE8}" srcOrd="0" destOrd="0" presId="urn:microsoft.com/office/officeart/2005/8/layout/arrow2"/>
    <dgm:cxn modelId="{22F42092-6E0F-47E1-BFF2-55C9CDE4DBBD}" type="presOf" srcId="{F1A35A44-8DDE-4FF8-87D1-BA14673D80C0}" destId="{CF9B1B0E-01B7-42DF-83CD-0B827B3520CB}" srcOrd="0" destOrd="0" presId="urn:microsoft.com/office/officeart/2005/8/layout/arrow2"/>
    <dgm:cxn modelId="{FC7C5CA3-AEB4-4A13-9490-9EC1AF94710E}" type="presOf" srcId="{7F284B62-B2C5-4598-AEDE-452B3C5C8325}" destId="{9E9BC797-733E-4C6E-9D99-74202D42D78C}" srcOrd="0" destOrd="0" presId="urn:microsoft.com/office/officeart/2005/8/layout/arrow2"/>
    <dgm:cxn modelId="{EB13C3C9-0C6A-4365-A190-1A5F54AE3634}" srcId="{7F284B62-B2C5-4598-AEDE-452B3C5C8325}" destId="{F1A35A44-8DDE-4FF8-87D1-BA14673D80C0}" srcOrd="3" destOrd="0" parTransId="{080A27D4-EE69-4317-807F-5CFDEA2720D7}" sibTransId="{414E59C5-2968-4E89-AE5B-8A8A4F43C471}"/>
    <dgm:cxn modelId="{60B8A4CF-19AC-4BEC-864C-579014214E21}" type="presOf" srcId="{8651461E-F1A5-4260-A1C4-DC1428A198B8}" destId="{25DAA26F-350A-42A6-BB38-10BA8B66D53A}" srcOrd="0" destOrd="0" presId="urn:microsoft.com/office/officeart/2005/8/layout/arrow2"/>
    <dgm:cxn modelId="{F8054A4C-AEBE-4E3B-970F-421D12BD97AF}" type="presParOf" srcId="{9E9BC797-733E-4C6E-9D99-74202D42D78C}" destId="{12E26753-DBD5-4055-9F10-2F60BCC6F3C5}" srcOrd="0" destOrd="0" presId="urn:microsoft.com/office/officeart/2005/8/layout/arrow2"/>
    <dgm:cxn modelId="{BC6EBE0C-3448-4BBC-A7FB-6433CB0E376A}" type="presParOf" srcId="{9E9BC797-733E-4C6E-9D99-74202D42D78C}" destId="{D3FE0A9D-4D2D-401E-A738-03BC5C1DA593}" srcOrd="1" destOrd="0" presId="urn:microsoft.com/office/officeart/2005/8/layout/arrow2"/>
    <dgm:cxn modelId="{51B3611F-A5EA-4E99-B0A7-70C2EE37F60A}" type="presParOf" srcId="{D3FE0A9D-4D2D-401E-A738-03BC5C1DA593}" destId="{55904904-5321-4599-AE4D-962F75276D2B}" srcOrd="0" destOrd="0" presId="urn:microsoft.com/office/officeart/2005/8/layout/arrow2"/>
    <dgm:cxn modelId="{C97204B8-472C-465B-A7F0-E34176BAA9BD}" type="presParOf" srcId="{D3FE0A9D-4D2D-401E-A738-03BC5C1DA593}" destId="{25DAA26F-350A-42A6-BB38-10BA8B66D53A}" srcOrd="1" destOrd="0" presId="urn:microsoft.com/office/officeart/2005/8/layout/arrow2"/>
    <dgm:cxn modelId="{E5C227BE-3499-4DD5-ABF6-6A7236870F29}" type="presParOf" srcId="{D3FE0A9D-4D2D-401E-A738-03BC5C1DA593}" destId="{0E8D2803-B6AD-44D4-9F31-AD739BA731C9}" srcOrd="2" destOrd="0" presId="urn:microsoft.com/office/officeart/2005/8/layout/arrow2"/>
    <dgm:cxn modelId="{EBBD216A-78D3-4A57-9923-6D6DE104F16A}" type="presParOf" srcId="{D3FE0A9D-4D2D-401E-A738-03BC5C1DA593}" destId="{55549B0F-EE06-4939-B877-AF8F38586AE8}" srcOrd="3" destOrd="0" presId="urn:microsoft.com/office/officeart/2005/8/layout/arrow2"/>
    <dgm:cxn modelId="{93BF6971-E8D0-4BC8-B989-CF345EE45CD7}" type="presParOf" srcId="{D3FE0A9D-4D2D-401E-A738-03BC5C1DA593}" destId="{E18CD074-36DB-467D-9D9A-BE7F25FFDA9A}" srcOrd="4" destOrd="0" presId="urn:microsoft.com/office/officeart/2005/8/layout/arrow2"/>
    <dgm:cxn modelId="{BF09E554-6924-41DF-90EC-8DEC87DABE14}" type="presParOf" srcId="{D3FE0A9D-4D2D-401E-A738-03BC5C1DA593}" destId="{896AEEDB-3264-428B-98C9-232AD5C611DE}" srcOrd="5" destOrd="0" presId="urn:microsoft.com/office/officeart/2005/8/layout/arrow2"/>
    <dgm:cxn modelId="{2F80B015-8CC6-4251-8CE5-E677142E0E30}" type="presParOf" srcId="{D3FE0A9D-4D2D-401E-A738-03BC5C1DA593}" destId="{B766B59D-44F4-4466-ABC8-0BE5F79131DF}" srcOrd="6" destOrd="0" presId="urn:microsoft.com/office/officeart/2005/8/layout/arrow2"/>
    <dgm:cxn modelId="{BA236DFA-9F5D-4AD1-9715-09B119619DA3}" type="presParOf" srcId="{D3FE0A9D-4D2D-401E-A738-03BC5C1DA593}" destId="{CF9B1B0E-01B7-42DF-83CD-0B827B3520CB}" srcOrd="7" destOrd="0" presId="urn:microsoft.com/office/officeart/2005/8/layout/arrow2"/>
    <dgm:cxn modelId="{D8671151-4B52-4FDA-AD02-ADAEA8526EB4}" type="presParOf" srcId="{D3FE0A9D-4D2D-401E-A738-03BC5C1DA593}" destId="{A032083C-1EFA-4D05-ACC9-D1593E4E713C}" srcOrd="8" destOrd="0" presId="urn:microsoft.com/office/officeart/2005/8/layout/arrow2"/>
    <dgm:cxn modelId="{620E85BA-69AE-4EB7-BE2F-2274DD319C35}" type="presParOf" srcId="{D3FE0A9D-4D2D-401E-A738-03BC5C1DA593}" destId="{E325DE85-4F1B-484A-ABAA-48B0A6691CF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26753-DBD5-4055-9F10-2F60BCC6F3C5}">
      <dsp:nvSpPr>
        <dsp:cNvPr id="0" name=""/>
        <dsp:cNvSpPr/>
      </dsp:nvSpPr>
      <dsp:spPr>
        <a:xfrm>
          <a:off x="10158" y="0"/>
          <a:ext cx="6746241" cy="42164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04904-5321-4599-AE4D-962F75276D2B}">
      <dsp:nvSpPr>
        <dsp:cNvPr id="0" name=""/>
        <dsp:cNvSpPr/>
      </dsp:nvSpPr>
      <dsp:spPr>
        <a:xfrm>
          <a:off x="669583" y="3135315"/>
          <a:ext cx="155163" cy="155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AA26F-350A-42A6-BB38-10BA8B66D53A}">
      <dsp:nvSpPr>
        <dsp:cNvPr id="0" name=""/>
        <dsp:cNvSpPr/>
      </dsp:nvSpPr>
      <dsp:spPr>
        <a:xfrm>
          <a:off x="718134" y="3478193"/>
          <a:ext cx="883757" cy="7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18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Data Cleaning </a:t>
          </a:r>
        </a:p>
      </dsp:txBody>
      <dsp:txXfrm>
        <a:off x="718134" y="3478193"/>
        <a:ext cx="883757" cy="738207"/>
      </dsp:txXfrm>
    </dsp:sp>
    <dsp:sp modelId="{0E8D2803-B6AD-44D4-9F31-AD739BA731C9}">
      <dsp:nvSpPr>
        <dsp:cNvPr id="0" name=""/>
        <dsp:cNvSpPr/>
      </dsp:nvSpPr>
      <dsp:spPr>
        <a:xfrm>
          <a:off x="1509491" y="2328296"/>
          <a:ext cx="242864" cy="2428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9B0F-EE06-4939-B877-AF8F38586AE8}">
      <dsp:nvSpPr>
        <dsp:cNvPr id="0" name=""/>
        <dsp:cNvSpPr/>
      </dsp:nvSpPr>
      <dsp:spPr>
        <a:xfrm>
          <a:off x="1536741" y="2814838"/>
          <a:ext cx="1119876" cy="124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89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Feature Engineering </a:t>
          </a:r>
        </a:p>
      </dsp:txBody>
      <dsp:txXfrm>
        <a:off x="1536741" y="2814838"/>
        <a:ext cx="1119876" cy="1249160"/>
      </dsp:txXfrm>
    </dsp:sp>
    <dsp:sp modelId="{E18CD074-36DB-467D-9D9A-BE7F25FFDA9A}">
      <dsp:nvSpPr>
        <dsp:cNvPr id="0" name=""/>
        <dsp:cNvSpPr/>
      </dsp:nvSpPr>
      <dsp:spPr>
        <a:xfrm>
          <a:off x="2588889" y="1684873"/>
          <a:ext cx="323819" cy="323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AEEDB-3264-428B-98C9-232AD5C611DE}">
      <dsp:nvSpPr>
        <dsp:cNvPr id="0" name=""/>
        <dsp:cNvSpPr/>
      </dsp:nvSpPr>
      <dsp:spPr>
        <a:xfrm>
          <a:off x="2613123" y="2281442"/>
          <a:ext cx="1302024" cy="1934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85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Univariate &amp; Bivariate Analysis</a:t>
          </a:r>
        </a:p>
      </dsp:txBody>
      <dsp:txXfrm>
        <a:off x="2613123" y="2281442"/>
        <a:ext cx="1302024" cy="1934958"/>
      </dsp:txXfrm>
    </dsp:sp>
    <dsp:sp modelId="{B766B59D-44F4-4466-ABC8-0BE5F79131DF}">
      <dsp:nvSpPr>
        <dsp:cNvPr id="0" name=""/>
        <dsp:cNvSpPr/>
      </dsp:nvSpPr>
      <dsp:spPr>
        <a:xfrm>
          <a:off x="3843690" y="1182278"/>
          <a:ext cx="418266" cy="41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B1B0E-01B7-42DF-83CD-0B827B3520CB}">
      <dsp:nvSpPr>
        <dsp:cNvPr id="0" name=""/>
        <dsp:cNvSpPr/>
      </dsp:nvSpPr>
      <dsp:spPr>
        <a:xfrm>
          <a:off x="3907901" y="2023545"/>
          <a:ext cx="1349248" cy="206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63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Using Decision Trees Regressor models to evaluate variable importance</a:t>
          </a:r>
        </a:p>
      </dsp:txBody>
      <dsp:txXfrm>
        <a:off x="3907901" y="2023545"/>
        <a:ext cx="1349248" cy="2068032"/>
      </dsp:txXfrm>
    </dsp:sp>
    <dsp:sp modelId="{A032083C-1EFA-4D05-ACC9-D1593E4E713C}">
      <dsp:nvSpPr>
        <dsp:cNvPr id="0" name=""/>
        <dsp:cNvSpPr/>
      </dsp:nvSpPr>
      <dsp:spPr>
        <a:xfrm>
          <a:off x="5135595" y="846653"/>
          <a:ext cx="532953" cy="532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DE85-4F1B-484A-ABAA-48B0A6691CFB}">
      <dsp:nvSpPr>
        <dsp:cNvPr id="0" name=""/>
        <dsp:cNvSpPr/>
      </dsp:nvSpPr>
      <dsp:spPr>
        <a:xfrm>
          <a:off x="5191940" y="2028144"/>
          <a:ext cx="1349248" cy="2012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40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>
              <a:solidFill>
                <a:schemeClr val="accent4"/>
              </a:solidFill>
              <a:latin typeface="Muli" panose="020B0604020202020204" charset="0"/>
            </a:rPr>
            <a:t>Assumptions, limitations and conclusion</a:t>
          </a:r>
        </a:p>
      </dsp:txBody>
      <dsp:txXfrm>
        <a:off x="5191940" y="2028144"/>
        <a:ext cx="1349248" cy="2012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latin typeface="Muli" panose="020B0604020202020204" charset="0"/>
              </a:rPr>
              <a:t>Evaluating the drivers of cost of care</a:t>
            </a:r>
            <a:br>
              <a:rPr lang="en-SG">
                <a:latin typeface="Muli" panose="020B0604020202020204" charset="0"/>
              </a:rPr>
            </a:br>
            <a:r>
              <a:rPr lang="en-SG" sz="1200">
                <a:latin typeface="Muli" panose="020B0604020202020204" charset="0"/>
              </a:rPr>
              <a:t>Wee Soon Nan </a:t>
            </a:r>
            <a:endParaRPr sz="1200">
              <a:latin typeface="Muli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00D65D-B074-4025-AC92-DB2F32F6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878277"/>
              </p:ext>
            </p:extLst>
          </p:nvPr>
        </p:nvGraphicFramePr>
        <p:xfrm>
          <a:off x="1444171" y="783770"/>
          <a:ext cx="6756400" cy="421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Shape 329">
            <a:extLst>
              <a:ext uri="{FF2B5EF4-FFF2-40B4-BE49-F238E27FC236}">
                <a16:creationId xmlns:a16="http://schemas.microsoft.com/office/drawing/2014/main" id="{546DA0E5-10C6-4405-8ED4-C46CAB2CB605}"/>
              </a:ext>
            </a:extLst>
          </p:cNvPr>
          <p:cNvSpPr txBox="1">
            <a:spLocks/>
          </p:cNvSpPr>
          <p:nvPr/>
        </p:nvSpPr>
        <p:spPr>
          <a:xfrm>
            <a:off x="2343604" y="614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 sz="3200">
                <a:latin typeface="Muli" panose="020B0604020202020204" charset="0"/>
              </a:rPr>
              <a:t>Assignment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062F-5A56-4821-94F0-5A9A000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04" y="1395993"/>
            <a:ext cx="7155996" cy="614235"/>
          </a:xfrm>
        </p:spPr>
        <p:txBody>
          <a:bodyPr/>
          <a:lstStyle/>
          <a:p>
            <a:r>
              <a:rPr lang="en-SG" sz="1400">
                <a:latin typeface="Muli" panose="020B0604020202020204" charset="0"/>
              </a:rPr>
              <a:t>From the 4 datasets assigned, visual analysis and examination using pandas was used to identify errors/inconsistent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45CE-18A7-4531-BCD0-A9CF0F24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3" y="1923144"/>
            <a:ext cx="2576285" cy="3048000"/>
          </a:xfrm>
        </p:spPr>
        <p:txBody>
          <a:bodyPr/>
          <a:lstStyle/>
          <a:p>
            <a:r>
              <a:rPr lang="en-SG"/>
              <a:t>demographics.csv</a:t>
            </a:r>
          </a:p>
          <a:p>
            <a:pPr marL="139700" indent="0">
              <a:buNone/>
            </a:pPr>
            <a:r>
              <a:rPr lang="en-SG" sz="1200" u="sng"/>
              <a:t>Inconsistent categorical naming</a:t>
            </a:r>
          </a:p>
          <a:p>
            <a:pPr marL="139700" indent="0">
              <a:buNone/>
            </a:pPr>
            <a:r>
              <a:rPr lang="en-SG" sz="1100"/>
              <a:t>Race, Gender, Resident Status (E.g. Singaporean vs Singapore Resident) </a:t>
            </a:r>
          </a:p>
          <a:p>
            <a:pPr marL="139700" indent="0">
              <a:buNone/>
            </a:pPr>
            <a:endParaRPr lang="en-SG" sz="1100"/>
          </a:p>
          <a:p>
            <a:pPr marL="139700" indent="0">
              <a:buNone/>
            </a:pPr>
            <a:endParaRPr lang="en-SG"/>
          </a:p>
        </p:txBody>
      </p:sp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784804" y="441922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Data Cleaning </a:t>
            </a:r>
            <a:endParaRPr lang="en-SG" sz="1200">
              <a:latin typeface="Muli" panose="020B060402020202020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B9A06D-C8EC-41B0-83BD-12D2ABAD284E}"/>
              </a:ext>
            </a:extLst>
          </p:cNvPr>
          <p:cNvSpPr txBox="1">
            <a:spLocks/>
          </p:cNvSpPr>
          <p:nvPr/>
        </p:nvSpPr>
        <p:spPr>
          <a:xfrm>
            <a:off x="3203361" y="1923145"/>
            <a:ext cx="2576285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SG"/>
              <a:t>clinical_data.csv</a:t>
            </a:r>
          </a:p>
          <a:p>
            <a:pPr marL="139700" indent="0">
              <a:buNone/>
            </a:pPr>
            <a:r>
              <a:rPr lang="en-SG" sz="1100" u="sng"/>
              <a:t>Inconsistent categorical naming </a:t>
            </a:r>
          </a:p>
          <a:p>
            <a:pPr marL="139700" indent="0">
              <a:buFont typeface="Muli"/>
              <a:buNone/>
            </a:pPr>
            <a:r>
              <a:rPr lang="en-SG" sz="1100"/>
              <a:t>Medical_history_3                 </a:t>
            </a:r>
          </a:p>
          <a:p>
            <a:pPr marL="139700" indent="0">
              <a:buFont typeface="Muli"/>
              <a:buNone/>
            </a:pPr>
            <a:r>
              <a:rPr lang="en-SG" sz="1100"/>
              <a:t> (E.g. ‘No’ vs 0 )</a:t>
            </a:r>
          </a:p>
          <a:p>
            <a:pPr marL="139700" indent="0">
              <a:buFont typeface="Muli"/>
              <a:buNone/>
            </a:pP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 u="sng"/>
              <a:t>Null_values</a:t>
            </a: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/>
              <a:t>Medical_history_2, Medical_history_5</a:t>
            </a:r>
          </a:p>
          <a:p>
            <a:pPr marL="139700" indent="0">
              <a:buFont typeface="Muli"/>
              <a:buNone/>
            </a:pPr>
            <a:endParaRPr lang="en-SG" sz="1100"/>
          </a:p>
          <a:p>
            <a:pPr marL="139700" indent="0">
              <a:buFont typeface="Muli"/>
              <a:buNone/>
            </a:pPr>
            <a:endParaRPr lang="en-SG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805265-CA4B-4BC1-BE1B-C22C4F33B4FC}"/>
              </a:ext>
            </a:extLst>
          </p:cNvPr>
          <p:cNvSpPr txBox="1">
            <a:spLocks/>
          </p:cNvSpPr>
          <p:nvPr/>
        </p:nvSpPr>
        <p:spPr>
          <a:xfrm>
            <a:off x="5753581" y="1923144"/>
            <a:ext cx="2685146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SG"/>
              <a:t>bill_id.csv</a:t>
            </a:r>
          </a:p>
          <a:p>
            <a:pPr marL="139700" indent="0">
              <a:buNone/>
            </a:pPr>
            <a:r>
              <a:rPr lang="en-SG" sz="1100" u="sng"/>
              <a:t>Repeated patient ID per bill ID </a:t>
            </a:r>
          </a:p>
          <a:p>
            <a:pPr marL="139700" indent="0">
              <a:buFont typeface="Muli"/>
              <a:buNone/>
            </a:pPr>
            <a:r>
              <a:rPr lang="en-SG" sz="1100"/>
              <a:t>1 admission == 4 bill IDs </a:t>
            </a:r>
          </a:p>
          <a:p>
            <a:pPr marL="139700" indent="0">
              <a:buFont typeface="Muli"/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062F-5A56-4821-94F0-5A9A000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1239401"/>
            <a:ext cx="4944300" cy="645300"/>
          </a:xfrm>
        </p:spPr>
        <p:txBody>
          <a:bodyPr/>
          <a:lstStyle/>
          <a:p>
            <a:r>
              <a:rPr lang="en-SG" sz="1400">
                <a:latin typeface="Muli" panose="020B0604020202020204" charset="0"/>
              </a:rPr>
              <a:t>Errors and potential problems identified were resolved using the solutions below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45CE-18A7-4531-BCD0-A9CF0F24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57" y="1693860"/>
            <a:ext cx="2367586" cy="2757157"/>
          </a:xfrm>
        </p:spPr>
        <p:txBody>
          <a:bodyPr/>
          <a:lstStyle/>
          <a:p>
            <a:r>
              <a:rPr lang="en-SG"/>
              <a:t>demographics.csv</a:t>
            </a:r>
          </a:p>
          <a:p>
            <a:pPr marL="139700" indent="0">
              <a:buNone/>
            </a:pPr>
            <a:r>
              <a:rPr lang="en-SG" sz="1100" u="sng"/>
              <a:t>Inconsistent categorical naming</a:t>
            </a:r>
          </a:p>
          <a:p>
            <a:pPr marL="139700" indent="0">
              <a:buNone/>
            </a:pPr>
            <a:r>
              <a:rPr lang="en-SG" sz="1100"/>
              <a:t>Standardised naming for each variable                                             (E.g. India </a:t>
            </a:r>
            <a:r>
              <a:rPr lang="en-SG" sz="1100">
                <a:sym typeface="Wingdings" panose="05000000000000000000" pitchFamily="2" charset="2"/>
              </a:rPr>
              <a:t> Indian) </a:t>
            </a:r>
            <a:endParaRPr lang="en-SG" sz="1100"/>
          </a:p>
          <a:p>
            <a:pPr marL="139700" indent="0">
              <a:buNone/>
            </a:pPr>
            <a:endParaRPr lang="en-SG" sz="1100"/>
          </a:p>
          <a:p>
            <a:pPr marL="139700" indent="0">
              <a:buNone/>
            </a:pPr>
            <a:endParaRPr lang="en-SG"/>
          </a:p>
        </p:txBody>
      </p:sp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Data Cleaning </a:t>
            </a:r>
            <a:endParaRPr lang="en-SG" sz="1200">
              <a:latin typeface="Muli" panose="020B060402020202020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B9A06D-C8EC-41B0-83BD-12D2ABAD284E}"/>
              </a:ext>
            </a:extLst>
          </p:cNvPr>
          <p:cNvSpPr txBox="1">
            <a:spLocks/>
          </p:cNvSpPr>
          <p:nvPr/>
        </p:nvSpPr>
        <p:spPr>
          <a:xfrm>
            <a:off x="3388207" y="1652150"/>
            <a:ext cx="2367586" cy="275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SG"/>
              <a:t>clinical_data.csv</a:t>
            </a:r>
          </a:p>
          <a:p>
            <a:pPr marL="139700" indent="0">
              <a:buNone/>
            </a:pPr>
            <a:r>
              <a:rPr lang="en-SG" sz="1100" u="sng"/>
              <a:t>Inconsistent categorical naming </a:t>
            </a:r>
          </a:p>
          <a:p>
            <a:pPr marL="139700" indent="0">
              <a:buNone/>
            </a:pPr>
            <a:r>
              <a:rPr lang="en-SG" sz="1100"/>
              <a:t>Standardised categories                                               (E.g. ‘No’ </a:t>
            </a:r>
            <a:r>
              <a:rPr lang="en-SG" sz="1100">
                <a:sym typeface="Wingdings" panose="05000000000000000000" pitchFamily="2" charset="2"/>
              </a:rPr>
              <a:t> 0) </a:t>
            </a: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 u="sng"/>
              <a:t>Null_values</a:t>
            </a: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/>
              <a:t>Replaced null values with median values</a:t>
            </a:r>
          </a:p>
          <a:p>
            <a:pPr marL="139700" indent="0">
              <a:buFont typeface="Muli"/>
              <a:buNone/>
            </a:pPr>
            <a:endParaRPr lang="en-SG" sz="1100"/>
          </a:p>
          <a:p>
            <a:pPr marL="139700" indent="0">
              <a:buFont typeface="Muli"/>
              <a:buNone/>
            </a:pPr>
            <a:endParaRPr lang="en-SG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805265-CA4B-4BC1-BE1B-C22C4F33B4FC}"/>
              </a:ext>
            </a:extLst>
          </p:cNvPr>
          <p:cNvSpPr txBox="1">
            <a:spLocks/>
          </p:cNvSpPr>
          <p:nvPr/>
        </p:nvSpPr>
        <p:spPr>
          <a:xfrm>
            <a:off x="6029998" y="1657018"/>
            <a:ext cx="2722116" cy="316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SG"/>
              <a:t>bill_id.csv</a:t>
            </a:r>
          </a:p>
          <a:p>
            <a:pPr marL="139700" indent="0">
              <a:buNone/>
            </a:pPr>
            <a:r>
              <a:rPr lang="en-SG" sz="1100" u="sng"/>
              <a:t>Repeated patient ID per bill ID </a:t>
            </a:r>
          </a:p>
          <a:p>
            <a:pPr marL="139700" indent="0">
              <a:buFont typeface="Muli"/>
              <a:buNone/>
            </a:pPr>
            <a:r>
              <a:rPr lang="en-SG" sz="1100"/>
              <a:t>Summed up bill ID per admission by grouping based on patient ID &amp; date of admission. </a:t>
            </a:r>
          </a:p>
          <a:p>
            <a:pPr marL="139700" indent="0">
              <a:buFont typeface="Muli"/>
              <a:buNone/>
            </a:pP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/>
              <a:t>To simplify the dataset, only the 1</a:t>
            </a:r>
            <a:r>
              <a:rPr lang="en-SG" sz="1100" baseline="30000"/>
              <a:t>st</a:t>
            </a:r>
            <a:r>
              <a:rPr lang="en-SG" sz="1100"/>
              <a:t> admission for each patient ID was retained for subsequent analysis.                Sample loss = 400 ~ 11.76%  of total samples BUT numbers are still relatively large enough. </a:t>
            </a:r>
          </a:p>
          <a:p>
            <a:pPr marL="139700" indent="0">
              <a:buFont typeface="Muli"/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73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062F-5A56-4821-94F0-5A9A000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1239401"/>
            <a:ext cx="4944300" cy="645300"/>
          </a:xfrm>
        </p:spPr>
        <p:txBody>
          <a:bodyPr/>
          <a:lstStyle/>
          <a:p>
            <a:r>
              <a:rPr lang="en-SG" sz="1400">
                <a:latin typeface="Muli" panose="020B0604020202020204" charset="0"/>
              </a:rPr>
              <a:t>Errors and potential problems identified were resolved using the solutions below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45CE-18A7-4531-BCD0-A9CF0F24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57" y="1693860"/>
            <a:ext cx="2367586" cy="2757157"/>
          </a:xfrm>
        </p:spPr>
        <p:txBody>
          <a:bodyPr/>
          <a:lstStyle/>
          <a:p>
            <a:r>
              <a:rPr lang="en-SG"/>
              <a:t>demographics.csv</a:t>
            </a:r>
          </a:p>
          <a:p>
            <a:pPr marL="139700" indent="0">
              <a:buNone/>
            </a:pPr>
            <a:r>
              <a:rPr lang="en-SG" sz="1100" u="sng"/>
              <a:t>Inconsistent categorical naming</a:t>
            </a:r>
          </a:p>
          <a:p>
            <a:pPr marL="139700" indent="0">
              <a:buNone/>
            </a:pPr>
            <a:r>
              <a:rPr lang="en-SG" sz="1100"/>
              <a:t>Standardised naming for each variable                                             (E.g. India </a:t>
            </a:r>
            <a:r>
              <a:rPr lang="en-SG" sz="1100">
                <a:sym typeface="Wingdings" panose="05000000000000000000" pitchFamily="2" charset="2"/>
              </a:rPr>
              <a:t> Indian) </a:t>
            </a:r>
            <a:endParaRPr lang="en-SG" sz="1100"/>
          </a:p>
          <a:p>
            <a:pPr marL="139700" indent="0">
              <a:buNone/>
            </a:pPr>
            <a:endParaRPr lang="en-SG" sz="1100"/>
          </a:p>
          <a:p>
            <a:pPr marL="139700" indent="0">
              <a:buNone/>
            </a:pPr>
            <a:endParaRPr lang="en-SG"/>
          </a:p>
        </p:txBody>
      </p:sp>
      <p:sp>
        <p:nvSpPr>
          <p:cNvPr id="6" name="Shape 329">
            <a:extLst>
              <a:ext uri="{FF2B5EF4-FFF2-40B4-BE49-F238E27FC236}">
                <a16:creationId xmlns:a16="http://schemas.microsoft.com/office/drawing/2014/main" id="{0EC16CA3-7923-44E7-B64D-939F10A14256}"/>
              </a:ext>
            </a:extLst>
          </p:cNvPr>
          <p:cNvSpPr txBox="1">
            <a:spLocks/>
          </p:cNvSpPr>
          <p:nvPr/>
        </p:nvSpPr>
        <p:spPr>
          <a:xfrm>
            <a:off x="1806150" y="418178"/>
            <a:ext cx="6343500" cy="102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SG">
                <a:latin typeface="Muli" panose="020B0604020202020204" charset="0"/>
              </a:rPr>
              <a:t>Feature Engineering</a:t>
            </a:r>
            <a:endParaRPr lang="en-SG" sz="1200">
              <a:latin typeface="Muli" panose="020B060402020202020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0B9A06D-C8EC-41B0-83BD-12D2ABAD284E}"/>
              </a:ext>
            </a:extLst>
          </p:cNvPr>
          <p:cNvSpPr txBox="1">
            <a:spLocks/>
          </p:cNvSpPr>
          <p:nvPr/>
        </p:nvSpPr>
        <p:spPr>
          <a:xfrm>
            <a:off x="3388207" y="1652150"/>
            <a:ext cx="2367586" cy="275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SG"/>
              <a:t>clinical_data.csv</a:t>
            </a:r>
          </a:p>
          <a:p>
            <a:pPr marL="139700" indent="0">
              <a:buNone/>
            </a:pPr>
            <a:r>
              <a:rPr lang="en-SG" sz="1100" u="sng"/>
              <a:t>Inconsistent categorical naming </a:t>
            </a:r>
          </a:p>
          <a:p>
            <a:pPr marL="139700" indent="0">
              <a:buNone/>
            </a:pPr>
            <a:r>
              <a:rPr lang="en-SG" sz="1100"/>
              <a:t>Standardised categories                                               (E.g. ‘No’ </a:t>
            </a:r>
            <a:r>
              <a:rPr lang="en-SG" sz="1100">
                <a:sym typeface="Wingdings" panose="05000000000000000000" pitchFamily="2" charset="2"/>
              </a:rPr>
              <a:t> 0) </a:t>
            </a: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 u="sng"/>
              <a:t>Null_values</a:t>
            </a: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/>
              <a:t>Replaced null values with median values</a:t>
            </a:r>
          </a:p>
          <a:p>
            <a:pPr marL="139700" indent="0">
              <a:buFont typeface="Muli"/>
              <a:buNone/>
            </a:pPr>
            <a:endParaRPr lang="en-SG" sz="1100"/>
          </a:p>
          <a:p>
            <a:pPr marL="139700" indent="0">
              <a:buFont typeface="Muli"/>
              <a:buNone/>
            </a:pPr>
            <a:endParaRPr lang="en-SG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805265-CA4B-4BC1-BE1B-C22C4F33B4FC}"/>
              </a:ext>
            </a:extLst>
          </p:cNvPr>
          <p:cNvSpPr txBox="1">
            <a:spLocks/>
          </p:cNvSpPr>
          <p:nvPr/>
        </p:nvSpPr>
        <p:spPr>
          <a:xfrm>
            <a:off x="6029998" y="1657018"/>
            <a:ext cx="2722116" cy="316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SG"/>
              <a:t>bill_id.csv</a:t>
            </a:r>
          </a:p>
          <a:p>
            <a:pPr marL="139700" indent="0">
              <a:buNone/>
            </a:pPr>
            <a:r>
              <a:rPr lang="en-SG" sz="1100" u="sng"/>
              <a:t>Repeated patient ID per bill ID </a:t>
            </a:r>
          </a:p>
          <a:p>
            <a:pPr marL="139700" indent="0">
              <a:buFont typeface="Muli"/>
              <a:buNone/>
            </a:pPr>
            <a:r>
              <a:rPr lang="en-SG" sz="1100"/>
              <a:t>Summed up bill ID per admission by grouping based on patient ID &amp; date of admission. </a:t>
            </a:r>
          </a:p>
          <a:p>
            <a:pPr marL="139700" indent="0">
              <a:buFont typeface="Muli"/>
              <a:buNone/>
            </a:pPr>
            <a:endParaRPr lang="en-SG" sz="1100"/>
          </a:p>
          <a:p>
            <a:pPr marL="139700" indent="0">
              <a:buFont typeface="Muli"/>
              <a:buNone/>
            </a:pPr>
            <a:r>
              <a:rPr lang="en-SG" sz="1100"/>
              <a:t>To simplify the dataset, only the 1</a:t>
            </a:r>
            <a:r>
              <a:rPr lang="en-SG" sz="1100" baseline="30000"/>
              <a:t>st</a:t>
            </a:r>
            <a:r>
              <a:rPr lang="en-SG" sz="1100"/>
              <a:t> admission for each patient ID was retained for subsequent analysis.                Sample loss = 400 ~ 11.76%  of total samples BUT numbers are still relatively large enough. </a:t>
            </a:r>
          </a:p>
          <a:p>
            <a:pPr marL="139700" indent="0">
              <a:buFont typeface="Muli"/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387</Words>
  <Application>Microsoft Office PowerPoint</Application>
  <PresentationFormat>On-screen Show (16:9)</PresentationFormat>
  <Paragraphs>52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Muli</vt:lpstr>
      <vt:lpstr>Arial</vt:lpstr>
      <vt:lpstr>Wingdings</vt:lpstr>
      <vt:lpstr>Helvetica Neue</vt:lpstr>
      <vt:lpstr>Nixie One</vt:lpstr>
      <vt:lpstr>Imogen template</vt:lpstr>
      <vt:lpstr>Evaluating the drivers of cost of care Wee Soon Nan </vt:lpstr>
      <vt:lpstr>PowerPoint Presentation</vt:lpstr>
      <vt:lpstr>From the 4 datasets assigned, visual analysis and examination using pandas was used to identify errors/inconsistent formats</vt:lpstr>
      <vt:lpstr>Errors and potential problems identified were resolved using the solutions below</vt:lpstr>
      <vt:lpstr>Errors and potential problems identified were resolved using the solutions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drivers of cost of care Wee Soon Nan </dc:title>
  <cp:lastModifiedBy>#WEE SOON NAN#</cp:lastModifiedBy>
  <cp:revision>6</cp:revision>
  <dcterms:modified xsi:type="dcterms:W3CDTF">2018-06-06T06:24:57Z</dcterms:modified>
</cp:coreProperties>
</file>