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8" r:id="rId4"/>
    <p:sldId id="287" r:id="rId5"/>
    <p:sldId id="290" r:id="rId6"/>
    <p:sldId id="291" r:id="rId7"/>
    <p:sldId id="292" r:id="rId8"/>
    <p:sldId id="293" r:id="rId9"/>
    <p:sldId id="294" r:id="rId10"/>
    <p:sldId id="298" r:id="rId11"/>
    <p:sldId id="296" r:id="rId12"/>
    <p:sldId id="295" r:id="rId13"/>
    <p:sldId id="300" r:id="rId14"/>
    <p:sldId id="297" r:id="rId15"/>
    <p:sldId id="304" r:id="rId16"/>
    <p:sldId id="302" r:id="rId17"/>
    <p:sldId id="303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D34D0-6CF0-4B8E-BC7A-ED816346B9BA}">
  <a:tblStyle styleId="{2FBD34D0-6CF0-4B8E-BC7A-ED816346B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7" autoAdjust="0"/>
  </p:normalViewPr>
  <p:slideViewPr>
    <p:cSldViewPr snapToGrid="0">
      <p:cViewPr varScale="1">
        <p:scale>
          <a:sx n="105" d="100"/>
          <a:sy n="105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84B62-B2C5-4598-AEDE-452B3C5C8325}" type="doc">
      <dgm:prSet loTypeId="urn:microsoft.com/office/officeart/2005/8/layout/arrow2" loCatId="process" qsTypeId="urn:microsoft.com/office/officeart/2005/8/quickstyle/simple1" qsCatId="simple" csTypeId="urn:microsoft.com/office/officeart/2005/8/colors/accent4_1" csCatId="accent4" phldr="1"/>
      <dgm:spPr/>
    </dgm:pt>
    <dgm:pt modelId="{8651461E-F1A5-4260-A1C4-DC1428A198B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gm:t>
    </dgm:pt>
    <dgm:pt modelId="{84B7515E-3B9D-4C9D-8D0A-2B1F0AD8EABA}" type="par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BB14FEBD-DCC1-421A-A2D6-F86F7A831140}" type="sib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357360-11AC-4716-AFBD-5919EBF3C46B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Univariate &amp; Bivariate Analysis</a:t>
          </a:r>
        </a:p>
      </dgm:t>
    </dgm:pt>
    <dgm:pt modelId="{6B5D54DE-CBC3-4244-9086-3CD4C0BF56AD}" type="par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10B765A-0BAF-4428-B86B-63603C1F06E8}" type="sib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A35A44-8DDE-4FF8-87D1-BA14673D80C0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Using Decision Trees Regressor models to evaluate variable importance</a:t>
          </a:r>
        </a:p>
      </dgm:t>
    </dgm:pt>
    <dgm:pt modelId="{080A27D4-EE69-4317-807F-5CFDEA2720D7}" type="par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414E59C5-2968-4E89-AE5B-8A8A4F43C471}" type="sib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5B7567A1-E42D-47F2-87F3-3F589EC1F06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gm:t>
    </dgm:pt>
    <dgm:pt modelId="{C7EA2B6E-7114-4B80-BA79-6B534842123C}" type="par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D32AF286-4AC4-4A9C-9FA6-4C546459D26A}" type="sib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3D8EEC93-C1E3-4977-81DD-DFEC3919E8D2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Assumptions, limitations and conclusion</a:t>
          </a:r>
        </a:p>
      </dgm:t>
    </dgm:pt>
    <dgm:pt modelId="{B3073870-C8E4-4BD9-83E7-BF6996F51806}" type="par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AE5E6EF4-69BF-48D3-B588-CB54FABAB3C0}" type="sib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E9BC797-733E-4C6E-9D99-74202D42D78C}" type="pres">
      <dgm:prSet presAssocID="{7F284B62-B2C5-4598-AEDE-452B3C5C8325}" presName="arrowDiagram" presStyleCnt="0">
        <dgm:presLayoutVars>
          <dgm:chMax val="5"/>
          <dgm:dir/>
          <dgm:resizeHandles val="exact"/>
        </dgm:presLayoutVars>
      </dgm:prSet>
      <dgm:spPr/>
    </dgm:pt>
    <dgm:pt modelId="{12E26753-DBD5-4055-9F10-2F60BCC6F3C5}" type="pres">
      <dgm:prSet presAssocID="{7F284B62-B2C5-4598-AEDE-452B3C5C8325}" presName="arrow" presStyleLbl="bgShp" presStyleIdx="0" presStyleCnt="1" custLinFactNeighborX="3008" custLinFactNeighborY="-4264"/>
      <dgm:spPr/>
    </dgm:pt>
    <dgm:pt modelId="{D3FE0A9D-4D2D-401E-A738-03BC5C1DA593}" type="pres">
      <dgm:prSet presAssocID="{7F284B62-B2C5-4598-AEDE-452B3C5C8325}" presName="arrowDiagram5" presStyleCnt="0"/>
      <dgm:spPr/>
    </dgm:pt>
    <dgm:pt modelId="{55904904-5321-4599-AE4D-962F75276D2B}" type="pres">
      <dgm:prSet presAssocID="{8651461E-F1A5-4260-A1C4-DC1428A198B8}" presName="bullet5a" presStyleLbl="node1" presStyleIdx="0" presStyleCnt="5"/>
      <dgm:spPr/>
    </dgm:pt>
    <dgm:pt modelId="{25DAA26F-350A-42A6-BB38-10BA8B66D53A}" type="pres">
      <dgm:prSet presAssocID="{8651461E-F1A5-4260-A1C4-DC1428A198B8}" presName="textBox5a" presStyleLbl="revTx" presStyleIdx="0" presStyleCnt="5" custScaleY="73563" custLinFactNeighborX="-3285" custLinFactNeighborY="14283">
        <dgm:presLayoutVars>
          <dgm:bulletEnabled val="1"/>
        </dgm:presLayoutVars>
      </dgm:prSet>
      <dgm:spPr/>
    </dgm:pt>
    <dgm:pt modelId="{0E8D2803-B6AD-44D4-9F31-AD739BA731C9}" type="pres">
      <dgm:prSet presAssocID="{5B7567A1-E42D-47F2-87F3-3F589EC1F068}" presName="bullet5b" presStyleLbl="node1" presStyleIdx="1" presStyleCnt="5"/>
      <dgm:spPr/>
    </dgm:pt>
    <dgm:pt modelId="{55549B0F-EE06-4939-B877-AF8F38586AE8}" type="pres">
      <dgm:prSet presAssocID="{5B7567A1-E42D-47F2-87F3-3F589EC1F068}" presName="textBox5b" presStyleLbl="revTx" presStyleIdx="1" presStyleCnt="5" custScaleY="70707" custLinFactNeighborX="-8410" custLinFactNeighborY="6020">
        <dgm:presLayoutVars>
          <dgm:bulletEnabled val="1"/>
        </dgm:presLayoutVars>
      </dgm:prSet>
      <dgm:spPr/>
    </dgm:pt>
    <dgm:pt modelId="{E18CD074-36DB-467D-9D9A-BE7F25FFDA9A}" type="pres">
      <dgm:prSet presAssocID="{F1357360-11AC-4716-AFBD-5919EBF3C46B}" presName="bullet5c" presStyleLbl="node1" presStyleIdx="2" presStyleCnt="5"/>
      <dgm:spPr/>
    </dgm:pt>
    <dgm:pt modelId="{896AEEDB-3264-428B-98C9-232AD5C611DE}" type="pres">
      <dgm:prSet presAssocID="{F1357360-11AC-4716-AFBD-5919EBF3C46B}" presName="textBox5c" presStyleLbl="revTx" presStyleIdx="2" presStyleCnt="5" custScaleY="81657" custLinFactNeighborX="-10574" custLinFactNeighborY="10589">
        <dgm:presLayoutVars>
          <dgm:bulletEnabled val="1"/>
        </dgm:presLayoutVars>
      </dgm:prSet>
      <dgm:spPr/>
    </dgm:pt>
    <dgm:pt modelId="{B766B59D-44F4-4466-ABC8-0BE5F79131DF}" type="pres">
      <dgm:prSet presAssocID="{F1A35A44-8DDE-4FF8-87D1-BA14673D80C0}" presName="bullet5d" presStyleLbl="node1" presStyleIdx="3" presStyleCnt="5"/>
      <dgm:spPr/>
    </dgm:pt>
    <dgm:pt modelId="{CF9B1B0E-01B7-42DF-83CD-0B827B3520CB}" type="pres">
      <dgm:prSet presAssocID="{F1A35A44-8DDE-4FF8-87D1-BA14673D80C0}" presName="textBox5d" presStyleLbl="revTx" presStyleIdx="3" presStyleCnt="5" custScaleY="73205" custLinFactNeighborX="-10741" custLinFactNeighborY="8979">
        <dgm:presLayoutVars>
          <dgm:bulletEnabled val="1"/>
        </dgm:presLayoutVars>
      </dgm:prSet>
      <dgm:spPr/>
    </dgm:pt>
    <dgm:pt modelId="{A032083C-1EFA-4D05-ACC9-D1593E4E713C}" type="pres">
      <dgm:prSet presAssocID="{3D8EEC93-C1E3-4977-81DD-DFEC3919E8D2}" presName="bullet5e" presStyleLbl="node1" presStyleIdx="4" presStyleCnt="5"/>
      <dgm:spPr/>
    </dgm:pt>
    <dgm:pt modelId="{E325DE85-4F1B-484A-ABAA-48B0A6691CFB}" type="pres">
      <dgm:prSet presAssocID="{3D8EEC93-C1E3-4977-81DD-DFEC3919E8D2}" presName="textBox5e" presStyleLbl="revTx" presStyleIdx="4" presStyleCnt="5" custScaleY="64853" custLinFactNeighborX="-15574" custLinFactNeighborY="11912">
        <dgm:presLayoutVars>
          <dgm:bulletEnabled val="1"/>
        </dgm:presLayoutVars>
      </dgm:prSet>
      <dgm:spPr/>
    </dgm:pt>
  </dgm:ptLst>
  <dgm:cxnLst>
    <dgm:cxn modelId="{55FE4D01-B394-4FFE-8146-95F14AB23D8D}" srcId="{7F284B62-B2C5-4598-AEDE-452B3C5C8325}" destId="{5B7567A1-E42D-47F2-87F3-3F589EC1F068}" srcOrd="1" destOrd="0" parTransId="{C7EA2B6E-7114-4B80-BA79-6B534842123C}" sibTransId="{D32AF286-4AC4-4A9C-9FA6-4C546459D26A}"/>
    <dgm:cxn modelId="{7EF63016-7E91-45A8-9733-AF78D15E8A3D}" srcId="{7F284B62-B2C5-4598-AEDE-452B3C5C8325}" destId="{F1357360-11AC-4716-AFBD-5919EBF3C46B}" srcOrd="2" destOrd="0" parTransId="{6B5D54DE-CBC3-4244-9086-3CD4C0BF56AD}" sibTransId="{910B765A-0BAF-4428-B86B-63603C1F06E8}"/>
    <dgm:cxn modelId="{E10E6125-ED1C-496A-860D-BCE02DB2E557}" srcId="{7F284B62-B2C5-4598-AEDE-452B3C5C8325}" destId="{3D8EEC93-C1E3-4977-81DD-DFEC3919E8D2}" srcOrd="4" destOrd="0" parTransId="{B3073870-C8E4-4BD9-83E7-BF6996F51806}" sibTransId="{AE5E6EF4-69BF-48D3-B588-CB54FABAB3C0}"/>
    <dgm:cxn modelId="{E60EBC2D-C963-44F7-97D5-0A9BB02CF35E}" type="presOf" srcId="{3D8EEC93-C1E3-4977-81DD-DFEC3919E8D2}" destId="{E325DE85-4F1B-484A-ABAA-48B0A6691CFB}" srcOrd="0" destOrd="0" presId="urn:microsoft.com/office/officeart/2005/8/layout/arrow2"/>
    <dgm:cxn modelId="{4D3C3230-A8CB-45E4-837B-7AF215B0D464}" type="presOf" srcId="{F1357360-11AC-4716-AFBD-5919EBF3C46B}" destId="{896AEEDB-3264-428B-98C9-232AD5C611DE}" srcOrd="0" destOrd="0" presId="urn:microsoft.com/office/officeart/2005/8/layout/arrow2"/>
    <dgm:cxn modelId="{09F22133-F243-4A83-B6B6-A5C73262CD6A}" srcId="{7F284B62-B2C5-4598-AEDE-452B3C5C8325}" destId="{8651461E-F1A5-4260-A1C4-DC1428A198B8}" srcOrd="0" destOrd="0" parTransId="{84B7515E-3B9D-4C9D-8D0A-2B1F0AD8EABA}" sibTransId="{BB14FEBD-DCC1-421A-A2D6-F86F7A831140}"/>
    <dgm:cxn modelId="{24C50A38-DA55-4BED-B122-4ADB80217322}" type="presOf" srcId="{5B7567A1-E42D-47F2-87F3-3F589EC1F068}" destId="{55549B0F-EE06-4939-B877-AF8F38586AE8}" srcOrd="0" destOrd="0" presId="urn:microsoft.com/office/officeart/2005/8/layout/arrow2"/>
    <dgm:cxn modelId="{22F42092-6E0F-47E1-BFF2-55C9CDE4DBBD}" type="presOf" srcId="{F1A35A44-8DDE-4FF8-87D1-BA14673D80C0}" destId="{CF9B1B0E-01B7-42DF-83CD-0B827B3520CB}" srcOrd="0" destOrd="0" presId="urn:microsoft.com/office/officeart/2005/8/layout/arrow2"/>
    <dgm:cxn modelId="{FC7C5CA3-AEB4-4A13-9490-9EC1AF94710E}" type="presOf" srcId="{7F284B62-B2C5-4598-AEDE-452B3C5C8325}" destId="{9E9BC797-733E-4C6E-9D99-74202D42D78C}" srcOrd="0" destOrd="0" presId="urn:microsoft.com/office/officeart/2005/8/layout/arrow2"/>
    <dgm:cxn modelId="{EB13C3C9-0C6A-4365-A190-1A5F54AE3634}" srcId="{7F284B62-B2C5-4598-AEDE-452B3C5C8325}" destId="{F1A35A44-8DDE-4FF8-87D1-BA14673D80C0}" srcOrd="3" destOrd="0" parTransId="{080A27D4-EE69-4317-807F-5CFDEA2720D7}" sibTransId="{414E59C5-2968-4E89-AE5B-8A8A4F43C471}"/>
    <dgm:cxn modelId="{60B8A4CF-19AC-4BEC-864C-579014214E21}" type="presOf" srcId="{8651461E-F1A5-4260-A1C4-DC1428A198B8}" destId="{25DAA26F-350A-42A6-BB38-10BA8B66D53A}" srcOrd="0" destOrd="0" presId="urn:microsoft.com/office/officeart/2005/8/layout/arrow2"/>
    <dgm:cxn modelId="{F8054A4C-AEBE-4E3B-970F-421D12BD97AF}" type="presParOf" srcId="{9E9BC797-733E-4C6E-9D99-74202D42D78C}" destId="{12E26753-DBD5-4055-9F10-2F60BCC6F3C5}" srcOrd="0" destOrd="0" presId="urn:microsoft.com/office/officeart/2005/8/layout/arrow2"/>
    <dgm:cxn modelId="{BC6EBE0C-3448-4BBC-A7FB-6433CB0E376A}" type="presParOf" srcId="{9E9BC797-733E-4C6E-9D99-74202D42D78C}" destId="{D3FE0A9D-4D2D-401E-A738-03BC5C1DA593}" srcOrd="1" destOrd="0" presId="urn:microsoft.com/office/officeart/2005/8/layout/arrow2"/>
    <dgm:cxn modelId="{51B3611F-A5EA-4E99-B0A7-70C2EE37F60A}" type="presParOf" srcId="{D3FE0A9D-4D2D-401E-A738-03BC5C1DA593}" destId="{55904904-5321-4599-AE4D-962F75276D2B}" srcOrd="0" destOrd="0" presId="urn:microsoft.com/office/officeart/2005/8/layout/arrow2"/>
    <dgm:cxn modelId="{C97204B8-472C-465B-A7F0-E34176BAA9BD}" type="presParOf" srcId="{D3FE0A9D-4D2D-401E-A738-03BC5C1DA593}" destId="{25DAA26F-350A-42A6-BB38-10BA8B66D53A}" srcOrd="1" destOrd="0" presId="urn:microsoft.com/office/officeart/2005/8/layout/arrow2"/>
    <dgm:cxn modelId="{E5C227BE-3499-4DD5-ABF6-6A7236870F29}" type="presParOf" srcId="{D3FE0A9D-4D2D-401E-A738-03BC5C1DA593}" destId="{0E8D2803-B6AD-44D4-9F31-AD739BA731C9}" srcOrd="2" destOrd="0" presId="urn:microsoft.com/office/officeart/2005/8/layout/arrow2"/>
    <dgm:cxn modelId="{EBBD216A-78D3-4A57-9923-6D6DE104F16A}" type="presParOf" srcId="{D3FE0A9D-4D2D-401E-A738-03BC5C1DA593}" destId="{55549B0F-EE06-4939-B877-AF8F38586AE8}" srcOrd="3" destOrd="0" presId="urn:microsoft.com/office/officeart/2005/8/layout/arrow2"/>
    <dgm:cxn modelId="{93BF6971-E8D0-4BC8-B989-CF345EE45CD7}" type="presParOf" srcId="{D3FE0A9D-4D2D-401E-A738-03BC5C1DA593}" destId="{E18CD074-36DB-467D-9D9A-BE7F25FFDA9A}" srcOrd="4" destOrd="0" presId="urn:microsoft.com/office/officeart/2005/8/layout/arrow2"/>
    <dgm:cxn modelId="{BF09E554-6924-41DF-90EC-8DEC87DABE14}" type="presParOf" srcId="{D3FE0A9D-4D2D-401E-A738-03BC5C1DA593}" destId="{896AEEDB-3264-428B-98C9-232AD5C611DE}" srcOrd="5" destOrd="0" presId="urn:microsoft.com/office/officeart/2005/8/layout/arrow2"/>
    <dgm:cxn modelId="{2F80B015-8CC6-4251-8CE5-E677142E0E30}" type="presParOf" srcId="{D3FE0A9D-4D2D-401E-A738-03BC5C1DA593}" destId="{B766B59D-44F4-4466-ABC8-0BE5F79131DF}" srcOrd="6" destOrd="0" presId="urn:microsoft.com/office/officeart/2005/8/layout/arrow2"/>
    <dgm:cxn modelId="{BA236DFA-9F5D-4AD1-9715-09B119619DA3}" type="presParOf" srcId="{D3FE0A9D-4D2D-401E-A738-03BC5C1DA593}" destId="{CF9B1B0E-01B7-42DF-83CD-0B827B3520CB}" srcOrd="7" destOrd="0" presId="urn:microsoft.com/office/officeart/2005/8/layout/arrow2"/>
    <dgm:cxn modelId="{D8671151-4B52-4FDA-AD02-ADAEA8526EB4}" type="presParOf" srcId="{D3FE0A9D-4D2D-401E-A738-03BC5C1DA593}" destId="{A032083C-1EFA-4D05-ACC9-D1593E4E713C}" srcOrd="8" destOrd="0" presId="urn:microsoft.com/office/officeart/2005/8/layout/arrow2"/>
    <dgm:cxn modelId="{620E85BA-69AE-4EB7-BE2F-2274DD319C35}" type="presParOf" srcId="{D3FE0A9D-4D2D-401E-A738-03BC5C1DA593}" destId="{E325DE85-4F1B-484A-ABAA-48B0A6691CF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6753-DBD5-4055-9F10-2F60BCC6F3C5}">
      <dsp:nvSpPr>
        <dsp:cNvPr id="0" name=""/>
        <dsp:cNvSpPr/>
      </dsp:nvSpPr>
      <dsp:spPr>
        <a:xfrm>
          <a:off x="10158" y="0"/>
          <a:ext cx="6746241" cy="42164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4904-5321-4599-AE4D-962F75276D2B}">
      <dsp:nvSpPr>
        <dsp:cNvPr id="0" name=""/>
        <dsp:cNvSpPr/>
      </dsp:nvSpPr>
      <dsp:spPr>
        <a:xfrm>
          <a:off x="669583" y="3135315"/>
          <a:ext cx="155163" cy="155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AA26F-350A-42A6-BB38-10BA8B66D53A}">
      <dsp:nvSpPr>
        <dsp:cNvPr id="0" name=""/>
        <dsp:cNvSpPr/>
      </dsp:nvSpPr>
      <dsp:spPr>
        <a:xfrm>
          <a:off x="718134" y="3478193"/>
          <a:ext cx="883757" cy="7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1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sp:txBody>
      <dsp:txXfrm>
        <a:off x="718134" y="3478193"/>
        <a:ext cx="883757" cy="738207"/>
      </dsp:txXfrm>
    </dsp:sp>
    <dsp:sp modelId="{0E8D2803-B6AD-44D4-9F31-AD739BA731C9}">
      <dsp:nvSpPr>
        <dsp:cNvPr id="0" name=""/>
        <dsp:cNvSpPr/>
      </dsp:nvSpPr>
      <dsp:spPr>
        <a:xfrm>
          <a:off x="1509491" y="2328296"/>
          <a:ext cx="242864" cy="242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9B0F-EE06-4939-B877-AF8F38586AE8}">
      <dsp:nvSpPr>
        <dsp:cNvPr id="0" name=""/>
        <dsp:cNvSpPr/>
      </dsp:nvSpPr>
      <dsp:spPr>
        <a:xfrm>
          <a:off x="1536741" y="2814838"/>
          <a:ext cx="1119876" cy="12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89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sp:txBody>
      <dsp:txXfrm>
        <a:off x="1536741" y="2814838"/>
        <a:ext cx="1119876" cy="1249160"/>
      </dsp:txXfrm>
    </dsp:sp>
    <dsp:sp modelId="{E18CD074-36DB-467D-9D9A-BE7F25FFDA9A}">
      <dsp:nvSpPr>
        <dsp:cNvPr id="0" name=""/>
        <dsp:cNvSpPr/>
      </dsp:nvSpPr>
      <dsp:spPr>
        <a:xfrm>
          <a:off x="2588889" y="1684873"/>
          <a:ext cx="323819" cy="323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AEEDB-3264-428B-98C9-232AD5C611DE}">
      <dsp:nvSpPr>
        <dsp:cNvPr id="0" name=""/>
        <dsp:cNvSpPr/>
      </dsp:nvSpPr>
      <dsp:spPr>
        <a:xfrm>
          <a:off x="2613123" y="2281442"/>
          <a:ext cx="1302024" cy="1934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5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Univariate &amp; Bivariate Analysis</a:t>
          </a:r>
        </a:p>
      </dsp:txBody>
      <dsp:txXfrm>
        <a:off x="2613123" y="2281442"/>
        <a:ext cx="1302024" cy="1934958"/>
      </dsp:txXfrm>
    </dsp:sp>
    <dsp:sp modelId="{B766B59D-44F4-4466-ABC8-0BE5F79131DF}">
      <dsp:nvSpPr>
        <dsp:cNvPr id="0" name=""/>
        <dsp:cNvSpPr/>
      </dsp:nvSpPr>
      <dsp:spPr>
        <a:xfrm>
          <a:off x="3843690" y="1182278"/>
          <a:ext cx="418266" cy="41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B1B0E-01B7-42DF-83CD-0B827B3520CB}">
      <dsp:nvSpPr>
        <dsp:cNvPr id="0" name=""/>
        <dsp:cNvSpPr/>
      </dsp:nvSpPr>
      <dsp:spPr>
        <a:xfrm>
          <a:off x="3907901" y="2023545"/>
          <a:ext cx="1349248" cy="206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63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Using Decision Trees Regressor models to evaluate variable importance</a:t>
          </a:r>
        </a:p>
      </dsp:txBody>
      <dsp:txXfrm>
        <a:off x="3907901" y="2023545"/>
        <a:ext cx="1349248" cy="2068032"/>
      </dsp:txXfrm>
    </dsp:sp>
    <dsp:sp modelId="{A032083C-1EFA-4D05-ACC9-D1593E4E713C}">
      <dsp:nvSpPr>
        <dsp:cNvPr id="0" name=""/>
        <dsp:cNvSpPr/>
      </dsp:nvSpPr>
      <dsp:spPr>
        <a:xfrm>
          <a:off x="5135595" y="846653"/>
          <a:ext cx="532953" cy="532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DE85-4F1B-484A-ABAA-48B0A6691CFB}">
      <dsp:nvSpPr>
        <dsp:cNvPr id="0" name=""/>
        <dsp:cNvSpPr/>
      </dsp:nvSpPr>
      <dsp:spPr>
        <a:xfrm>
          <a:off x="5191940" y="2028144"/>
          <a:ext cx="1349248" cy="2012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40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Assumptions, limitations and conclusion</a:t>
          </a:r>
        </a:p>
      </dsp:txBody>
      <dsp:txXfrm>
        <a:off x="5191940" y="2028144"/>
        <a:ext cx="1349248" cy="2012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" panose="020B0604020202020204" charset="0"/>
              </a:rPr>
              <a:t>Evaluating the drivers of cost of care</a:t>
            </a:r>
            <a:br>
              <a:rPr lang="en-SG">
                <a:latin typeface="Muli" panose="020B0604020202020204" charset="0"/>
              </a:rPr>
            </a:br>
            <a:r>
              <a:rPr lang="en-SG" sz="1200">
                <a:latin typeface="Muli" panose="020B0604020202020204" charset="0"/>
              </a:rPr>
              <a:t>Wee Soon Nan </a:t>
            </a:r>
            <a:endParaRPr sz="1200">
              <a:latin typeface="Muli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" name="Picture 8" descr="C:\Users\Asus\AppData\Local\Microsoft\Windows\INetCache\Content.MSO\DD521AE8.tmp">
            <a:extLst>
              <a:ext uri="{FF2B5EF4-FFF2-40B4-BE49-F238E27FC236}">
                <a16:creationId xmlns:a16="http://schemas.microsoft.com/office/drawing/2014/main" id="{73F69AC6-2ADB-4ACD-9226-8C59E6D0EB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4" y="1443341"/>
            <a:ext cx="2229696" cy="16585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57B88936.tmp">
            <a:extLst>
              <a:ext uri="{FF2B5EF4-FFF2-40B4-BE49-F238E27FC236}">
                <a16:creationId xmlns:a16="http://schemas.microsoft.com/office/drawing/2014/main" id="{692A82B5-FC0E-4D5B-A58E-234595B051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95" y="1443342"/>
            <a:ext cx="2229695" cy="165855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25A60C4A.tmp">
            <a:extLst>
              <a:ext uri="{FF2B5EF4-FFF2-40B4-BE49-F238E27FC236}">
                <a16:creationId xmlns:a16="http://schemas.microsoft.com/office/drawing/2014/main" id="{3AF33ACD-1F09-445F-B298-D37FCE43C9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3167069"/>
            <a:ext cx="2470150" cy="17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73544-7A02-4A09-9279-0A87B4D27019}"/>
              </a:ext>
            </a:extLst>
          </p:cNvPr>
          <p:cNvSpPr/>
          <p:nvPr/>
        </p:nvSpPr>
        <p:spPr>
          <a:xfrm>
            <a:off x="1072175" y="1611159"/>
            <a:ext cx="3165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Barplots for engineered features showed interesting insights: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Cost does not increase linearly with number of medications prescribed (preop_medication). 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Cost increases in a linear trend when the number of medical history and symptoms present increase</a:t>
            </a:r>
          </a:p>
        </p:txBody>
      </p:sp>
    </p:spTree>
    <p:extLst>
      <p:ext uri="{BB962C8B-B14F-4D97-AF65-F5344CB8AC3E}">
        <p14:creationId xmlns:p14="http://schemas.microsoft.com/office/powerpoint/2010/main" val="20338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YOY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5" name="Picture 4" descr="C:\Users\Asus\AppData\Local\Microsoft\Windows\INetCache\Content.MSO\74B7B154.tmp">
            <a:extLst>
              <a:ext uri="{FF2B5EF4-FFF2-40B4-BE49-F238E27FC236}">
                <a16:creationId xmlns:a16="http://schemas.microsoft.com/office/drawing/2014/main" id="{DB8D78DF-CFFD-4483-A0BD-CD6B3EB1D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10" y="1379818"/>
            <a:ext cx="2692399" cy="17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 descr="C:\Users\Asus\AppData\Local\Microsoft\Windows\INetCache\Content.MSO\9E116AEE.tmp">
            <a:extLst>
              <a:ext uri="{FF2B5EF4-FFF2-40B4-BE49-F238E27FC236}">
                <a16:creationId xmlns:a16="http://schemas.microsoft.com/office/drawing/2014/main" id="{4035715F-B7D6-41FE-96E9-0AE1E96898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91" y="3178462"/>
            <a:ext cx="2935553" cy="170787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 descr="C:\Users\Asus\AppData\Local\Microsoft\Windows\INetCache\Content.MSO\EE73201A.tmp">
            <a:extLst>
              <a:ext uri="{FF2B5EF4-FFF2-40B4-BE49-F238E27FC236}">
                <a16:creationId xmlns:a16="http://schemas.microsoft.com/office/drawing/2014/main" id="{F813AB98-5760-4EFF-9645-E22E801EDC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97" y="3178462"/>
            <a:ext cx="2692400" cy="170787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2552EF38.tmp">
            <a:extLst>
              <a:ext uri="{FF2B5EF4-FFF2-40B4-BE49-F238E27FC236}">
                <a16:creationId xmlns:a16="http://schemas.microsoft.com/office/drawing/2014/main" id="{B492F268-F9BC-4205-9650-BCE35D5817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91" y="1379818"/>
            <a:ext cx="2935553" cy="1707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B1CC25-18D9-4626-AE5E-405F90902867}"/>
              </a:ext>
            </a:extLst>
          </p:cNvPr>
          <p:cNvSpPr/>
          <p:nvPr/>
        </p:nvSpPr>
        <p:spPr>
          <a:xfrm>
            <a:off x="684152" y="1820206"/>
            <a:ext cx="25403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A Year-on-year (YOY) analysis was also conducted on the dataset. 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To determine if rising costs were attributed to general inflation or potentially rising costs of drugs/treatments.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No obvious increasing trend  with each year for total amount, Preop medication, symptoms or medical history.</a:t>
            </a:r>
          </a:p>
        </p:txBody>
      </p:sp>
    </p:spTree>
    <p:extLst>
      <p:ext uri="{BB962C8B-B14F-4D97-AF65-F5344CB8AC3E}">
        <p14:creationId xmlns:p14="http://schemas.microsoft.com/office/powerpoint/2010/main" val="2458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Correlation heatmap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CE117206.tmp">
            <a:extLst>
              <a:ext uri="{FF2B5EF4-FFF2-40B4-BE49-F238E27FC236}">
                <a16:creationId xmlns:a16="http://schemas.microsoft.com/office/drawing/2014/main" id="{42CA29A6-175F-4BC0-8BC5-E39F205DB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301102"/>
            <a:ext cx="4043680" cy="35858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30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Random Forest Regressor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9218" name="Picture 2" descr="Image result for random forest regressor">
            <a:extLst>
              <a:ext uri="{FF2B5EF4-FFF2-40B4-BE49-F238E27FC236}">
                <a16:creationId xmlns:a16="http://schemas.microsoft.com/office/drawing/2014/main" id="{30D4CDE9-E25B-426C-8C7E-23A1003D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0" y="1656702"/>
            <a:ext cx="3950421" cy="268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1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Selection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7" name="Picture 6" descr="C:\Users\Asus\AppData\Local\Microsoft\Windows\INetCache\Content.MSO\B9EA5C1E.tmp">
            <a:extLst>
              <a:ext uri="{FF2B5EF4-FFF2-40B4-BE49-F238E27FC236}">
                <a16:creationId xmlns:a16="http://schemas.microsoft.com/office/drawing/2014/main" id="{6508A169-B61B-4916-B92A-7F45313AD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20" y="1404272"/>
            <a:ext cx="3445510" cy="33210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10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Selection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1C40628C.tmp">
            <a:extLst>
              <a:ext uri="{FF2B5EF4-FFF2-40B4-BE49-F238E27FC236}">
                <a16:creationId xmlns:a16="http://schemas.microsoft.com/office/drawing/2014/main" id="{666F4764-1005-4128-87B2-412999ED4A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28" y="1582056"/>
            <a:ext cx="3965121" cy="26633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57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Assumptions &amp; Limitations </a:t>
            </a:r>
            <a:endParaRPr lang="en-SG" sz="120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Conclusion </a:t>
            </a:r>
            <a:endParaRPr lang="en-SG" sz="120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3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00D65D-B074-4025-AC92-DB2F32F6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878277"/>
              </p:ext>
            </p:extLst>
          </p:nvPr>
        </p:nvGraphicFramePr>
        <p:xfrm>
          <a:off x="1444171" y="783770"/>
          <a:ext cx="6756400" cy="421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hape 329">
            <a:extLst>
              <a:ext uri="{FF2B5EF4-FFF2-40B4-BE49-F238E27FC236}">
                <a16:creationId xmlns:a16="http://schemas.microsoft.com/office/drawing/2014/main" id="{546DA0E5-10C6-4405-8ED4-C46CAB2CB605}"/>
              </a:ext>
            </a:extLst>
          </p:cNvPr>
          <p:cNvSpPr txBox="1">
            <a:spLocks/>
          </p:cNvSpPr>
          <p:nvPr/>
        </p:nvSpPr>
        <p:spPr>
          <a:xfrm>
            <a:off x="2343604" y="614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Assignment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84804" y="441922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Data Cleaning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A1844E-A0B9-4E2E-8C1F-757557A822D9}"/>
              </a:ext>
            </a:extLst>
          </p:cNvPr>
          <p:cNvGrpSpPr/>
          <p:nvPr/>
        </p:nvGrpSpPr>
        <p:grpSpPr>
          <a:xfrm>
            <a:off x="883077" y="2048032"/>
            <a:ext cx="1419955" cy="1258007"/>
            <a:chOff x="580292" y="3094892"/>
            <a:chExt cx="2470639" cy="21804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B87355-0FDB-45DD-A2C0-FDEC27397AAC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BDF50C-93F0-4114-928F-B7336A7223F9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bill_amount.csv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76DDC3-AB11-4F49-9033-B4633F376E38}"/>
              </a:ext>
            </a:extLst>
          </p:cNvPr>
          <p:cNvGrpSpPr/>
          <p:nvPr/>
        </p:nvGrpSpPr>
        <p:grpSpPr>
          <a:xfrm>
            <a:off x="822631" y="2482506"/>
            <a:ext cx="1419955" cy="1258007"/>
            <a:chOff x="580292" y="3094892"/>
            <a:chExt cx="2470639" cy="21804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3002E4-1B2D-4D43-BBF6-B5D1FFA19374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18FFF8-12AC-478F-A1AE-EA272F3EA32A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demographics.csv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43028C-6911-49BC-ACDC-BA3371A7D874}"/>
              </a:ext>
            </a:extLst>
          </p:cNvPr>
          <p:cNvGrpSpPr/>
          <p:nvPr/>
        </p:nvGrpSpPr>
        <p:grpSpPr>
          <a:xfrm>
            <a:off x="762185" y="2926880"/>
            <a:ext cx="1419955" cy="1258007"/>
            <a:chOff x="580292" y="3094892"/>
            <a:chExt cx="2470639" cy="218049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DA5A09-3966-4F77-88CD-33ED5EBED3B7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9D2F1F-02AA-4FEA-991D-803B6A55D7E0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bill_id.csv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A6258F-1868-4B8D-B6F4-4E25B39B1642}"/>
              </a:ext>
            </a:extLst>
          </p:cNvPr>
          <p:cNvGrpSpPr/>
          <p:nvPr/>
        </p:nvGrpSpPr>
        <p:grpSpPr>
          <a:xfrm>
            <a:off x="701739" y="3371255"/>
            <a:ext cx="1419955" cy="1258007"/>
            <a:chOff x="580292" y="3094892"/>
            <a:chExt cx="2470639" cy="21804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BA30F-F050-4C15-AF00-0B99C8E7E08F}"/>
                </a:ext>
              </a:extLst>
            </p:cNvPr>
            <p:cNvSpPr/>
            <p:nvPr/>
          </p:nvSpPr>
          <p:spPr>
            <a:xfrm>
              <a:off x="580292" y="3429000"/>
              <a:ext cx="2470639" cy="18463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537D84-EADF-40D8-9FAB-522695A101F3}"/>
                </a:ext>
              </a:extLst>
            </p:cNvPr>
            <p:cNvSpPr/>
            <p:nvPr/>
          </p:nvSpPr>
          <p:spPr>
            <a:xfrm>
              <a:off x="580292" y="3094892"/>
              <a:ext cx="2470639" cy="33410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clinical_data.csv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B748E08-0403-4206-AF41-A1045A05E012}"/>
              </a:ext>
            </a:extLst>
          </p:cNvPr>
          <p:cNvSpPr/>
          <p:nvPr/>
        </p:nvSpPr>
        <p:spPr>
          <a:xfrm>
            <a:off x="367463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621A3-472A-404F-888A-4EFCC7256CB2}"/>
              </a:ext>
            </a:extLst>
          </p:cNvPr>
          <p:cNvSpPr/>
          <p:nvPr/>
        </p:nvSpPr>
        <p:spPr>
          <a:xfrm>
            <a:off x="3771346" y="2111960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null 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0E0DBC-2D2B-499E-9B66-737C1624C2A5}"/>
              </a:ext>
            </a:extLst>
          </p:cNvPr>
          <p:cNvSpPr/>
          <p:nvPr/>
        </p:nvSpPr>
        <p:spPr>
          <a:xfrm>
            <a:off x="3771346" y="1723809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Guidelines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662AD1-B44D-49C5-8BB1-D42F72741037}"/>
              </a:ext>
            </a:extLst>
          </p:cNvPr>
          <p:cNvSpPr/>
          <p:nvPr/>
        </p:nvSpPr>
        <p:spPr>
          <a:xfrm>
            <a:off x="3771346" y="2884030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duplicated IDs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025CF2-9A80-4879-9E46-B18867EB8BD9}"/>
              </a:ext>
            </a:extLst>
          </p:cNvPr>
          <p:cNvSpPr/>
          <p:nvPr/>
        </p:nvSpPr>
        <p:spPr>
          <a:xfrm>
            <a:off x="3771346" y="3273978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C7E505-920A-4624-AB9F-0FFEEEBA60F3}"/>
              </a:ext>
            </a:extLst>
          </p:cNvPr>
          <p:cNvSpPr/>
          <p:nvPr/>
        </p:nvSpPr>
        <p:spPr>
          <a:xfrm>
            <a:off x="3771346" y="3708452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mislabelled categories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0D4770-388C-4E68-9038-CD95F6F18C1D}"/>
              </a:ext>
            </a:extLst>
          </p:cNvPr>
          <p:cNvSpPr/>
          <p:nvPr/>
        </p:nvSpPr>
        <p:spPr>
          <a:xfrm>
            <a:off x="3771346" y="4101925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Identify outliers for continuous variables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13DA7A-2C1E-43D9-8588-1FDAFEE65345}"/>
              </a:ext>
            </a:extLst>
          </p:cNvPr>
          <p:cNvSpPr/>
          <p:nvPr/>
        </p:nvSpPr>
        <p:spPr>
          <a:xfrm>
            <a:off x="3771346" y="2450840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missing values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C1896E-2B24-4ACE-B0E9-948EAA2D1B71}"/>
              </a:ext>
            </a:extLst>
          </p:cNvPr>
          <p:cNvSpPr/>
          <p:nvPr/>
        </p:nvSpPr>
        <p:spPr>
          <a:xfrm>
            <a:off x="5682576" y="1586761"/>
            <a:ext cx="1794727" cy="3114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41E65A-9F5A-4B85-8052-137967112FBE}"/>
              </a:ext>
            </a:extLst>
          </p:cNvPr>
          <p:cNvSpPr/>
          <p:nvPr/>
        </p:nvSpPr>
        <p:spPr>
          <a:xfrm>
            <a:off x="5773794" y="2109778"/>
            <a:ext cx="1613388" cy="3384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Replace null values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4770D8-5537-4F49-A91B-E32D25373510}"/>
              </a:ext>
            </a:extLst>
          </p:cNvPr>
          <p:cNvSpPr/>
          <p:nvPr/>
        </p:nvSpPr>
        <p:spPr>
          <a:xfrm>
            <a:off x="5773794" y="1721627"/>
            <a:ext cx="1613388" cy="388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Preprocessing Solutions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846693-AF8A-4D6D-A0E7-1C183CDBD1F3}"/>
              </a:ext>
            </a:extLst>
          </p:cNvPr>
          <p:cNvSpPr/>
          <p:nvPr/>
        </p:nvSpPr>
        <p:spPr>
          <a:xfrm>
            <a:off x="5773794" y="2881848"/>
            <a:ext cx="1613388" cy="387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Remove duplicate IDs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84E26B-05EF-4E38-8A5F-15A294C6E56F}"/>
              </a:ext>
            </a:extLst>
          </p:cNvPr>
          <p:cNvSpPr/>
          <p:nvPr/>
        </p:nvSpPr>
        <p:spPr>
          <a:xfrm>
            <a:off x="5773794" y="3271797"/>
            <a:ext cx="1613388" cy="4443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Identify categories in categoricals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AB9A9F-7447-45EF-A1B4-CB7F25AE4C6B}"/>
              </a:ext>
            </a:extLst>
          </p:cNvPr>
          <p:cNvSpPr/>
          <p:nvPr/>
        </p:nvSpPr>
        <p:spPr>
          <a:xfrm>
            <a:off x="5773794" y="3706271"/>
            <a:ext cx="1613388" cy="3934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 Rename mislabelled categories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204B9-23AE-4BD1-8467-479465769424}"/>
              </a:ext>
            </a:extLst>
          </p:cNvPr>
          <p:cNvSpPr/>
          <p:nvPr/>
        </p:nvSpPr>
        <p:spPr>
          <a:xfrm>
            <a:off x="5773794" y="4099743"/>
            <a:ext cx="1613388" cy="4506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Remove samples with outlier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AF4CE8-54ED-4F74-A7DF-BF86B12A701F}"/>
              </a:ext>
            </a:extLst>
          </p:cNvPr>
          <p:cNvSpPr/>
          <p:nvPr/>
        </p:nvSpPr>
        <p:spPr>
          <a:xfrm>
            <a:off x="5773794" y="2448658"/>
            <a:ext cx="1613388" cy="4331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Impute missing values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42E9BA-3ADC-4DF2-9E70-72F5900B6EB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03032" y="2770473"/>
            <a:ext cx="251681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04F159-E898-4275-B4F3-AD4227FFB694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242585" y="3204947"/>
            <a:ext cx="312128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B756C4-60D8-4CB3-A944-CDE6CE342522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39" y="3646451"/>
            <a:ext cx="359385" cy="58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961A67-A676-4CE4-85AE-E528F185F96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121693" y="4093696"/>
            <a:ext cx="433020" cy="29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0DD470A-EE22-4619-B89A-B3AAD566022C}"/>
              </a:ext>
            </a:extLst>
          </p:cNvPr>
          <p:cNvSpPr/>
          <p:nvPr/>
        </p:nvSpPr>
        <p:spPr>
          <a:xfrm>
            <a:off x="2541525" y="2048033"/>
            <a:ext cx="904511" cy="25761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" tIns="34290" rIns="18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050">
                <a:latin typeface="Muli" panose="020B0604020202020204" charset="0"/>
              </a:rPr>
              <a:t>Convert to DataFrame for easier processing 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707900BD-397C-42A4-9C88-79C6587CFE8B}"/>
              </a:ext>
            </a:extLst>
          </p:cNvPr>
          <p:cNvSpPr/>
          <p:nvPr/>
        </p:nvSpPr>
        <p:spPr>
          <a:xfrm>
            <a:off x="3446036" y="3118859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E447E9E-DC64-4CF6-88A2-7CF284A02650}"/>
              </a:ext>
            </a:extLst>
          </p:cNvPr>
          <p:cNvSpPr/>
          <p:nvPr/>
        </p:nvSpPr>
        <p:spPr>
          <a:xfrm>
            <a:off x="5453975" y="3113918"/>
            <a:ext cx="228600" cy="44435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E31B26E-AAC6-4BF5-B94A-290AFBD196BE}"/>
              </a:ext>
            </a:extLst>
          </p:cNvPr>
          <p:cNvSpPr/>
          <p:nvPr/>
        </p:nvSpPr>
        <p:spPr>
          <a:xfrm>
            <a:off x="7520844" y="3113918"/>
            <a:ext cx="348399" cy="3805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50">
              <a:latin typeface="Muli" panose="020B060402020202020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B7F5DE3-5FF3-46E1-AA63-8DC9208648CC}"/>
              </a:ext>
            </a:extLst>
          </p:cNvPr>
          <p:cNvSpPr/>
          <p:nvPr/>
        </p:nvSpPr>
        <p:spPr>
          <a:xfrm>
            <a:off x="7915822" y="2796765"/>
            <a:ext cx="925388" cy="9456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>
                <a:latin typeface="Muli" panose="020B0604020202020204" charset="0"/>
              </a:rPr>
              <a:t>Cleaned datasets</a:t>
            </a:r>
          </a:p>
        </p:txBody>
      </p:sp>
    </p:spTree>
    <p:extLst>
      <p:ext uri="{BB962C8B-B14F-4D97-AF65-F5344CB8AC3E}">
        <p14:creationId xmlns:p14="http://schemas.microsoft.com/office/powerpoint/2010/main" val="2887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Engineering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22E4F-4B91-4C50-96FC-2E39422FA70B}"/>
              </a:ext>
            </a:extLst>
          </p:cNvPr>
          <p:cNvGrpSpPr/>
          <p:nvPr/>
        </p:nvGrpSpPr>
        <p:grpSpPr>
          <a:xfrm>
            <a:off x="960371" y="2149239"/>
            <a:ext cx="1153252" cy="969330"/>
            <a:chOff x="400759" y="3827548"/>
            <a:chExt cx="1893273" cy="11421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9DE5F9-FE1E-4D6E-989E-B320B4879965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00">
                <a:latin typeface="Muli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5996-4E6B-4C61-9893-2A59E6A533E2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clinical_data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5FE31-D661-4401-9484-4C4CB6BEEB10}"/>
              </a:ext>
            </a:extLst>
          </p:cNvPr>
          <p:cNvGrpSpPr/>
          <p:nvPr/>
        </p:nvGrpSpPr>
        <p:grpSpPr>
          <a:xfrm>
            <a:off x="960371" y="3374633"/>
            <a:ext cx="1153252" cy="969330"/>
            <a:chOff x="400760" y="5151875"/>
            <a:chExt cx="1893273" cy="11421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13BD3-9088-48D7-A42D-57724F5280E0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720604-EF29-4156-A21B-AC3EA3FC2B99}"/>
                </a:ext>
              </a:extLst>
            </p:cNvPr>
            <p:cNvSpPr/>
            <p:nvPr/>
          </p:nvSpPr>
          <p:spPr>
            <a:xfrm>
              <a:off x="400760" y="5151875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demographics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FBFDFE-4023-4F02-B27A-7C7A44149561}"/>
              </a:ext>
            </a:extLst>
          </p:cNvPr>
          <p:cNvSpPr/>
          <p:nvPr/>
        </p:nvSpPr>
        <p:spPr>
          <a:xfrm>
            <a:off x="3843789" y="1775540"/>
            <a:ext cx="3365056" cy="2650603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2F8C8C-2EDE-40A2-9CBA-070A4DAA17AD}"/>
              </a:ext>
            </a:extLst>
          </p:cNvPr>
          <p:cNvSpPr/>
          <p:nvPr/>
        </p:nvSpPr>
        <p:spPr>
          <a:xfrm>
            <a:off x="3439980" y="2839464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2D179F-9E65-4FA2-AD50-16391919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03165"/>
              </p:ext>
            </p:extLst>
          </p:nvPr>
        </p:nvGraphicFramePr>
        <p:xfrm>
          <a:off x="4003760" y="1914961"/>
          <a:ext cx="3085748" cy="239010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01746">
                  <a:extLst>
                    <a:ext uri="{9D8B030D-6E8A-4147-A177-3AD203B41FA5}">
                      <a16:colId xmlns:a16="http://schemas.microsoft.com/office/drawing/2014/main" val="2500214991"/>
                    </a:ext>
                  </a:extLst>
                </a:gridCol>
                <a:gridCol w="2084002">
                  <a:extLst>
                    <a:ext uri="{9D8B030D-6E8A-4147-A177-3AD203B41FA5}">
                      <a16:colId xmlns:a16="http://schemas.microsoft.com/office/drawing/2014/main" val="3766374439"/>
                    </a:ext>
                  </a:extLst>
                </a:gridCol>
              </a:tblGrid>
              <a:tr h="232031"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Muli" panose="020B0604020202020204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42672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Discharge 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– 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23318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SUM(Pre-op Medication)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85736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Medical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SUM(Medical History)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36351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Number of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SUM(Symptoms)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23012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Weight/ Height</a:t>
                      </a:r>
                      <a:r>
                        <a:rPr lang="en-SG" sz="900" baseline="30000">
                          <a:latin typeface="Muli" panose="020B0604020202020204" charset="0"/>
                        </a:rPr>
                        <a:t>2</a:t>
                      </a:r>
                      <a:endParaRPr lang="en-SG" sz="900"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58394"/>
                  </a:ext>
                </a:extLst>
              </a:tr>
              <a:tr h="318009"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Muli" panose="020B0604020202020204" charset="0"/>
                        </a:rPr>
                        <a:t>Date of Admission (clinical_data)</a:t>
                      </a:r>
                    </a:p>
                    <a:p>
                      <a:r>
                        <a:rPr lang="en-SG" sz="900">
                          <a:latin typeface="Muli" panose="020B0604020202020204" charset="0"/>
                        </a:rPr>
                        <a:t>- Date of Birth (demographics)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8341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4453FB-8394-44E9-8499-78B05ADB291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113623" y="2742969"/>
            <a:ext cx="173106" cy="56038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9003F4-3F3A-4019-B0DE-3BCD6894D6D9}"/>
              </a:ext>
            </a:extLst>
          </p:cNvPr>
          <p:cNvGrpSpPr/>
          <p:nvPr/>
        </p:nvGrpSpPr>
        <p:grpSpPr>
          <a:xfrm>
            <a:off x="2286728" y="2671686"/>
            <a:ext cx="1153251" cy="1031262"/>
            <a:chOff x="400759" y="3827548"/>
            <a:chExt cx="1893273" cy="1142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64F374-64EA-4665-9FA8-04A2E3A7CA31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4BD2C8-8164-4BA3-A0E7-2BF3A31AA2F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joined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A2D0FF-BBC8-4E52-B45F-9E80B3D26FF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2113623" y="3303350"/>
            <a:ext cx="173106" cy="6650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03E756-1937-4787-A650-3CEB9EFDFC0C}"/>
              </a:ext>
            </a:extLst>
          </p:cNvPr>
          <p:cNvSpPr/>
          <p:nvPr/>
        </p:nvSpPr>
        <p:spPr>
          <a:xfrm>
            <a:off x="7288882" y="2929013"/>
            <a:ext cx="340306" cy="7099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uli" panose="020B060402020202020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4E767-A55C-4DB3-B239-098680C19A35}"/>
              </a:ext>
            </a:extLst>
          </p:cNvPr>
          <p:cNvGrpSpPr/>
          <p:nvPr/>
        </p:nvGrpSpPr>
        <p:grpSpPr>
          <a:xfrm>
            <a:off x="7629188" y="2787718"/>
            <a:ext cx="997420" cy="969331"/>
            <a:chOff x="400759" y="3827547"/>
            <a:chExt cx="1893273" cy="11421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46A9F1-332F-4340-91BB-ED92D6D85D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1BD98D-0ABD-4125-90C2-88BF30D95B34}"/>
                </a:ext>
              </a:extLst>
            </p:cNvPr>
            <p:cNvSpPr/>
            <p:nvPr/>
          </p:nvSpPr>
          <p:spPr>
            <a:xfrm>
              <a:off x="400759" y="3827547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Processing &amp; Merging </a:t>
            </a:r>
            <a:endParaRPr lang="en-SG" sz="1200">
              <a:latin typeface="Muli" panose="020B060402020202020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D3D441-72C6-4762-B614-EE532294076C}"/>
              </a:ext>
            </a:extLst>
          </p:cNvPr>
          <p:cNvGrpSpPr/>
          <p:nvPr/>
        </p:nvGrpSpPr>
        <p:grpSpPr>
          <a:xfrm>
            <a:off x="1433678" y="1986252"/>
            <a:ext cx="1165230" cy="800605"/>
            <a:chOff x="400759" y="3827548"/>
            <a:chExt cx="1893273" cy="11421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2AA29-BF6B-4981-BAD0-D2EE90939D3D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E0A2B4-A105-455A-ABEC-33162192ECEC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bill_amount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3F950B-FAE9-4FD2-A98D-1185078EAB6A}"/>
              </a:ext>
            </a:extLst>
          </p:cNvPr>
          <p:cNvGrpSpPr/>
          <p:nvPr/>
        </p:nvGrpSpPr>
        <p:grpSpPr>
          <a:xfrm>
            <a:off x="1433678" y="2946126"/>
            <a:ext cx="1165230" cy="800605"/>
            <a:chOff x="400760" y="5151875"/>
            <a:chExt cx="1893274" cy="11421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5632AD-71B2-461C-B7DD-38F6E4ADF69E}"/>
                </a:ext>
              </a:extLst>
            </p:cNvPr>
            <p:cNvSpPr/>
            <p:nvPr/>
          </p:nvSpPr>
          <p:spPr>
            <a:xfrm>
              <a:off x="400761" y="5408888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latin typeface="Muli" panose="020B060402020202020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E990BF-3627-4FC2-9543-A49832B8535A}"/>
                </a:ext>
              </a:extLst>
            </p:cNvPr>
            <p:cNvSpPr/>
            <p:nvPr/>
          </p:nvSpPr>
          <p:spPr>
            <a:xfrm>
              <a:off x="400760" y="5151875"/>
              <a:ext cx="1893274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>
                  <a:latin typeface="Muli" panose="020B0604020202020204" charset="0"/>
                </a:rPr>
                <a:t>bill_id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A539DFB-4567-483D-9F89-B4756F87379C}"/>
              </a:ext>
            </a:extLst>
          </p:cNvPr>
          <p:cNvSpPr/>
          <p:nvPr/>
        </p:nvSpPr>
        <p:spPr>
          <a:xfrm>
            <a:off x="4421529" y="1756326"/>
            <a:ext cx="2394288" cy="1680184"/>
          </a:xfrm>
          <a:prstGeom prst="roundRect">
            <a:avLst/>
          </a:prstGeom>
          <a:solidFill>
            <a:srgbClr val="55B8DB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AD573BC-601F-4C51-9017-45F3944D41A2}"/>
              </a:ext>
            </a:extLst>
          </p:cNvPr>
          <p:cNvSpPr/>
          <p:nvPr/>
        </p:nvSpPr>
        <p:spPr>
          <a:xfrm>
            <a:off x="4160599" y="2495483"/>
            <a:ext cx="260929" cy="4274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B7570F-AC72-41BD-9000-20D00654E925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>
            <a:off x="2598908" y="2476635"/>
            <a:ext cx="397389" cy="46816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4A943-51FA-4947-A9FC-44259F8AE874}"/>
              </a:ext>
            </a:extLst>
          </p:cNvPr>
          <p:cNvGrpSpPr/>
          <p:nvPr/>
        </p:nvGrpSpPr>
        <p:grpSpPr>
          <a:xfrm>
            <a:off x="2996296" y="2423084"/>
            <a:ext cx="1119243" cy="851757"/>
            <a:chOff x="400759" y="3827548"/>
            <a:chExt cx="1893273" cy="114212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80D8CE-5452-4C12-938D-25FC32E29EAA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43E5D7-A21F-4831-B080-D7DE61A5DA46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bill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098F33-6BBD-47F3-9686-4A84AC280BBD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2598908" y="2944798"/>
            <a:ext cx="397389" cy="49171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8307EA-D00A-4505-BA29-7679539FA851}"/>
              </a:ext>
            </a:extLst>
          </p:cNvPr>
          <p:cNvGrpSpPr/>
          <p:nvPr/>
        </p:nvGrpSpPr>
        <p:grpSpPr>
          <a:xfrm>
            <a:off x="5557863" y="3675601"/>
            <a:ext cx="1223712" cy="851757"/>
            <a:chOff x="400759" y="3827548"/>
            <a:chExt cx="1893273" cy="11421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0BEFAE-5421-439D-83C0-D21EC05A4FD9}"/>
                </a:ext>
              </a:extLst>
            </p:cNvPr>
            <p:cNvSpPr/>
            <p:nvPr/>
          </p:nvSpPr>
          <p:spPr>
            <a:xfrm>
              <a:off x="400760" y="4084561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>
                <a:latin typeface="Muli" panose="020B060402020202020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8360B3-860B-4B1F-968F-8D79475EE7D1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joined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BA423-36C0-47C9-A965-8CAC24CA5101}"/>
              </a:ext>
            </a:extLst>
          </p:cNvPr>
          <p:cNvSpPr/>
          <p:nvPr/>
        </p:nvSpPr>
        <p:spPr>
          <a:xfrm>
            <a:off x="4622443" y="2245536"/>
            <a:ext cx="2072153" cy="50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SUM bills for each patient ID on the same 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97B48F-19C2-47FF-8B54-945AD8BBA421}"/>
              </a:ext>
            </a:extLst>
          </p:cNvPr>
          <p:cNvSpPr/>
          <p:nvPr/>
        </p:nvSpPr>
        <p:spPr>
          <a:xfrm>
            <a:off x="4622443" y="1905978"/>
            <a:ext cx="2072153" cy="385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/>
              <a:t>Data Processing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B7C7A5-41AA-4C78-8708-4B4C04E3A4CC}"/>
              </a:ext>
            </a:extLst>
          </p:cNvPr>
          <p:cNvSpPr/>
          <p:nvPr/>
        </p:nvSpPr>
        <p:spPr>
          <a:xfrm>
            <a:off x="4622443" y="2747848"/>
            <a:ext cx="2072153" cy="539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bg1"/>
                </a:solidFill>
                <a:latin typeface="Muli" panose="020B0604020202020204" charset="0"/>
              </a:rPr>
              <a:t>Keep only first admission for each patient ID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D9019A-3AFB-45DC-9052-DE881C28A19D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6815817" y="2596418"/>
            <a:ext cx="258678" cy="84875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4C75BE-CFCD-49EE-A168-D08DF02C9959}"/>
              </a:ext>
            </a:extLst>
          </p:cNvPr>
          <p:cNvGrpSpPr/>
          <p:nvPr/>
        </p:nvGrpSpPr>
        <p:grpSpPr>
          <a:xfrm>
            <a:off x="7074494" y="2777935"/>
            <a:ext cx="1223711" cy="1089337"/>
            <a:chOff x="400759" y="3827548"/>
            <a:chExt cx="1893273" cy="11421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5BE85D-2062-4F55-9CC8-EC5CE77CFCDC}"/>
                </a:ext>
              </a:extLst>
            </p:cNvPr>
            <p:cNvSpPr/>
            <p:nvPr/>
          </p:nvSpPr>
          <p:spPr>
            <a:xfrm>
              <a:off x="400760" y="4084560"/>
              <a:ext cx="1893272" cy="8851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>
                  <a:latin typeface="Muli" panose="020B0604020202020204" charset="0"/>
                </a:rPr>
                <a:t>~3000 samples</a:t>
              </a:r>
            </a:p>
            <a:p>
              <a:endParaRPr lang="en-SG" sz="1200">
                <a:latin typeface="Muli" panose="020B060402020202020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D42B3A-90CE-4D1F-A124-FF4CD2134161}"/>
                </a:ext>
              </a:extLst>
            </p:cNvPr>
            <p:cNvSpPr/>
            <p:nvPr/>
          </p:nvSpPr>
          <p:spPr>
            <a:xfrm>
              <a:off x="400759" y="3827548"/>
              <a:ext cx="1893273" cy="257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latin typeface="Muli" panose="020B0604020202020204" charset="0"/>
                </a:rPr>
                <a:t>merged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FE3044-219E-4F63-AD50-497122830552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 flipV="1">
            <a:off x="6781575" y="3445170"/>
            <a:ext cx="292920" cy="75214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Univariate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53" name="Picture 52" descr="C:\Users\Asus\AppData\Local\Microsoft\Windows\INetCache\Content.MSO\2CC78555.tmp">
            <a:extLst>
              <a:ext uri="{FF2B5EF4-FFF2-40B4-BE49-F238E27FC236}">
                <a16:creationId xmlns:a16="http://schemas.microsoft.com/office/drawing/2014/main" id="{191A6D81-6A75-42FA-AF15-B249DBC1046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"/>
          <a:stretch/>
        </p:blipFill>
        <p:spPr bwMode="auto">
          <a:xfrm>
            <a:off x="6584138" y="1547515"/>
            <a:ext cx="2063863" cy="1512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4" name="Picture 53" descr="C:\Users\Asus\AppData\Local\Microsoft\Windows\INetCache\Content.MSO\24D6DF2D.tmp">
            <a:extLst>
              <a:ext uri="{FF2B5EF4-FFF2-40B4-BE49-F238E27FC236}">
                <a16:creationId xmlns:a16="http://schemas.microsoft.com/office/drawing/2014/main" id="{5D50546C-C1A0-440E-81D8-2CA2E71801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 bwMode="auto">
          <a:xfrm>
            <a:off x="4290638" y="1547515"/>
            <a:ext cx="2063863" cy="1512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5" name="Picture 54" descr="C:\Users\Asus\AppData\Local\Microsoft\Windows\INetCache\Content.MSO\1152F72B.tmp">
            <a:extLst>
              <a:ext uri="{FF2B5EF4-FFF2-40B4-BE49-F238E27FC236}">
                <a16:creationId xmlns:a16="http://schemas.microsoft.com/office/drawing/2014/main" id="{C5BB4D3D-81FF-4C8B-8CA7-E701BA82BBD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 bwMode="auto">
          <a:xfrm>
            <a:off x="4290638" y="3212656"/>
            <a:ext cx="2063863" cy="1512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6" name="Picture 55" descr="C:\Users\Asus\AppData\Local\Microsoft\Windows\INetCache\Content.MSO\94AFFAA4.tmp">
            <a:extLst>
              <a:ext uri="{FF2B5EF4-FFF2-40B4-BE49-F238E27FC236}">
                <a16:creationId xmlns:a16="http://schemas.microsoft.com/office/drawing/2014/main" id="{A391E52E-4F07-42FB-9DBD-A4A25137C18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6" b="5897"/>
          <a:stretch/>
        </p:blipFill>
        <p:spPr bwMode="auto">
          <a:xfrm>
            <a:off x="6584137" y="3212656"/>
            <a:ext cx="2063863" cy="1512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42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4" name="Picture 3" descr="C:\Users\Asus\AppData\Local\Microsoft\Windows\INetCache\Content.MSO\C9F399A7.tmp">
            <a:extLst>
              <a:ext uri="{FF2B5EF4-FFF2-40B4-BE49-F238E27FC236}">
                <a16:creationId xmlns:a16="http://schemas.microsoft.com/office/drawing/2014/main" id="{1F65D11F-9FAB-4F1F-AD8D-6B6FE37A38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6" y="1582297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4" descr="C:\Users\Asus\AppData\Local\Microsoft\Windows\INetCache\Content.MSO\7AA9D94D.tmp">
            <a:extLst>
              <a:ext uri="{FF2B5EF4-FFF2-40B4-BE49-F238E27FC236}">
                <a16:creationId xmlns:a16="http://schemas.microsoft.com/office/drawing/2014/main" id="{191CD6FA-9A7F-4D8C-9442-865E7525F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8" y="3100561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 descr="C:\Users\Asus\AppData\Local\Microsoft\Windows\INetCache\Content.MSO\4F5C030.tmp">
            <a:extLst>
              <a:ext uri="{FF2B5EF4-FFF2-40B4-BE49-F238E27FC236}">
                <a16:creationId xmlns:a16="http://schemas.microsoft.com/office/drawing/2014/main" id="{219B0BB6-A6F5-4E0D-AF58-8849A13AD1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8" y="1582297"/>
            <a:ext cx="2008888" cy="14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5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8" name="Picture 7" descr="C:\Users\Asus\AppData\Local\Microsoft\Windows\INetCache\Content.MSO\F638CC52.tmp">
            <a:extLst>
              <a:ext uri="{FF2B5EF4-FFF2-40B4-BE49-F238E27FC236}">
                <a16:creationId xmlns:a16="http://schemas.microsoft.com/office/drawing/2014/main" id="{BB403C86-F68C-47D3-9D05-D611D360E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1443343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 descr="C:\Users\Asus\AppData\Local\Microsoft\Windows\INetCache\Content.MSO\248EAC45.tmp">
            <a:extLst>
              <a:ext uri="{FF2B5EF4-FFF2-40B4-BE49-F238E27FC236}">
                <a16:creationId xmlns:a16="http://schemas.microsoft.com/office/drawing/2014/main" id="{3275EBED-CB29-4EF8-8441-8A07A09909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1443343"/>
            <a:ext cx="1614762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 descr="C:\Users\Asus\AppData\Local\Microsoft\Windows\INetCache\Content.MSO\6777A682.tmp">
            <a:extLst>
              <a:ext uri="{FF2B5EF4-FFF2-40B4-BE49-F238E27FC236}">
                <a16:creationId xmlns:a16="http://schemas.microsoft.com/office/drawing/2014/main" id="{13B81DEF-8EC8-479A-AFF7-FB5D1BBF91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443343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 descr="C:\Users\Asus\AppData\Local\Microsoft\Windows\INetCache\Content.MSO\180B62B4.tmp">
            <a:extLst>
              <a:ext uri="{FF2B5EF4-FFF2-40B4-BE49-F238E27FC236}">
                <a16:creationId xmlns:a16="http://schemas.microsoft.com/office/drawing/2014/main" id="{A1930244-7588-4DD6-9DEA-EE887238AD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3296298"/>
            <a:ext cx="1614761" cy="16723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2" descr="C:\Users\Asus\AppData\Local\Microsoft\Windows\INetCache\Content.MSO\BA763EE2.tmp">
            <a:extLst>
              <a:ext uri="{FF2B5EF4-FFF2-40B4-BE49-F238E27FC236}">
                <a16:creationId xmlns:a16="http://schemas.microsoft.com/office/drawing/2014/main" id="{FE973DEF-C75F-4BF9-9786-C7B704F808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5" y="3244718"/>
            <a:ext cx="1614761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Picture 13" descr="C:\Users\Asus\AppData\Local\Microsoft\Windows\INetCache\Content.MSO\C124594E.tmp">
            <a:extLst>
              <a:ext uri="{FF2B5EF4-FFF2-40B4-BE49-F238E27FC236}">
                <a16:creationId xmlns:a16="http://schemas.microsoft.com/office/drawing/2014/main" id="{EDCB5108-790F-4979-89D2-DFAF0E9492C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244718"/>
            <a:ext cx="1540510" cy="17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704FA7-760D-45D9-9DCE-7356CEAD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82216"/>
              </p:ext>
            </p:extLst>
          </p:nvPr>
        </p:nvGraphicFramePr>
        <p:xfrm>
          <a:off x="762949" y="1877254"/>
          <a:ext cx="2849268" cy="30025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222">
                  <a:extLst>
                    <a:ext uri="{9D8B030D-6E8A-4147-A177-3AD203B41FA5}">
                      <a16:colId xmlns:a16="http://schemas.microsoft.com/office/drawing/2014/main" val="2746292175"/>
                    </a:ext>
                  </a:extLst>
                </a:gridCol>
                <a:gridCol w="1660046">
                  <a:extLst>
                    <a:ext uri="{9D8B030D-6E8A-4147-A177-3AD203B41FA5}">
                      <a16:colId xmlns:a16="http://schemas.microsoft.com/office/drawing/2014/main" val="2191481791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Muli" panose="020B0604020202020204" charset="0"/>
                        </a:rPr>
                        <a:t>Pearson R-score (against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5045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55924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Inpatient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3889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50590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Lab Result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1543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-0.015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4568"/>
                  </a:ext>
                </a:extLst>
              </a:tr>
              <a:tr h="4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>
                          <a:latin typeface="Muli" panose="020B0604020202020204" charset="0"/>
                        </a:rPr>
                        <a:t>Lab Result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latin typeface="Muli" panose="020B0604020202020204" charset="0"/>
                        </a:rPr>
                        <a:t>0.0058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Bivariate Analysis</a:t>
            </a:r>
            <a:endParaRPr lang="en-SG" sz="1200">
              <a:latin typeface="Muli" panose="020B0604020202020204" charset="0"/>
            </a:endParaRPr>
          </a:p>
        </p:txBody>
      </p:sp>
      <p:pic>
        <p:nvPicPr>
          <p:cNvPr id="15" name="Picture 14" descr="C:\Users\Asus\AppData\Local\Microsoft\Windows\INetCache\Content.MSO\DCE7F87C.tmp">
            <a:extLst>
              <a:ext uri="{FF2B5EF4-FFF2-40B4-BE49-F238E27FC236}">
                <a16:creationId xmlns:a16="http://schemas.microsoft.com/office/drawing/2014/main" id="{A7172FF1-6DEE-4110-9A66-2FFC98E216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4023361"/>
            <a:ext cx="1658112" cy="10251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 descr="C:\Users\Asus\AppData\Local\Microsoft\Windows\INetCache\Content.MSO\B1A8FFEA.tmp">
            <a:extLst>
              <a:ext uri="{FF2B5EF4-FFF2-40B4-BE49-F238E27FC236}">
                <a16:creationId xmlns:a16="http://schemas.microsoft.com/office/drawing/2014/main" id="{4E6F799E-D5F3-48E2-B5C2-CD28EBBFD6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2859024"/>
            <a:ext cx="1658112" cy="11031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 descr="C:\Users\Asus\AppData\Local\Microsoft\Windows\INetCache\Content.MSO\685D09E0.tmp">
            <a:extLst>
              <a:ext uri="{FF2B5EF4-FFF2-40B4-BE49-F238E27FC236}">
                <a16:creationId xmlns:a16="http://schemas.microsoft.com/office/drawing/2014/main" id="{7602BE86-3F45-4EA7-A259-C581F554F8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4" y="1504523"/>
            <a:ext cx="1658112" cy="12933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9D560-A5C4-4DB1-A8A9-A162895282DF}"/>
              </a:ext>
            </a:extLst>
          </p:cNvPr>
          <p:cNvSpPr/>
          <p:nvPr/>
        </p:nvSpPr>
        <p:spPr>
          <a:xfrm>
            <a:off x="1812404" y="1628292"/>
            <a:ext cx="3165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Violin plots were plotted for all indicator categoricals: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Symptom 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Medical History</a:t>
            </a:r>
          </a:p>
          <a:p>
            <a:r>
              <a:rPr lang="en-SG">
                <a:solidFill>
                  <a:schemeClr val="accent4"/>
                </a:solidFill>
                <a:latin typeface="Muli" panose="020B0604020202020204" charset="0"/>
                <a:sym typeface="Wingdings" panose="05000000000000000000" pitchFamily="2" charset="2"/>
              </a:rPr>
              <a:t>Preop Medication</a:t>
            </a:r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B7760E-8108-422B-BE18-D7CBA6603C0A}"/>
              </a:ext>
            </a:extLst>
          </p:cNvPr>
          <p:cNvSpPr/>
          <p:nvPr/>
        </p:nvSpPr>
        <p:spPr>
          <a:xfrm>
            <a:off x="1806149" y="2866388"/>
            <a:ext cx="3774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chemeClr val="accent4"/>
                </a:solidFill>
                <a:latin typeface="Muli" panose="020B0604020202020204" charset="0"/>
              </a:rPr>
              <a:t>Out of 5 symptoms, 7 medical history and 6 preop medication prescription, only 3 categories showed a slight increase in patient bill cost when present:</a:t>
            </a:r>
          </a:p>
          <a:p>
            <a:endParaRPr lang="en-SG">
              <a:solidFill>
                <a:schemeClr val="accent4"/>
              </a:solidFill>
              <a:latin typeface="Muli" panose="020B0604020202020204" charset="0"/>
            </a:endParaRP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Symptom 5</a:t>
            </a:r>
          </a:p>
          <a:p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Medical History 1 </a:t>
            </a:r>
            <a:br>
              <a:rPr lang="en-SG" u="sng">
                <a:solidFill>
                  <a:schemeClr val="accent4"/>
                </a:solidFill>
                <a:latin typeface="Muli" panose="020B0604020202020204" charset="0"/>
              </a:rPr>
            </a:br>
            <a:r>
              <a:rPr lang="en-SG" u="sng">
                <a:solidFill>
                  <a:schemeClr val="accent4"/>
                </a:solidFill>
                <a:latin typeface="Muli" panose="020B0604020202020204" charset="0"/>
              </a:rPr>
              <a:t>Mediacal History 6 </a:t>
            </a:r>
          </a:p>
        </p:txBody>
      </p:sp>
    </p:spTree>
    <p:extLst>
      <p:ext uri="{BB962C8B-B14F-4D97-AF65-F5344CB8AC3E}">
        <p14:creationId xmlns:p14="http://schemas.microsoft.com/office/powerpoint/2010/main" val="302684487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403</Words>
  <Application>Microsoft Office PowerPoint</Application>
  <PresentationFormat>On-screen Show (16:9)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Nixie One</vt:lpstr>
      <vt:lpstr>Wingdings</vt:lpstr>
      <vt:lpstr>Muli</vt:lpstr>
      <vt:lpstr>Helvetica Neue</vt:lpstr>
      <vt:lpstr>Imogen template</vt:lpstr>
      <vt:lpstr>Evaluating the drivers of cost of care Wee Soon Nan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drivers of cost of care Wee Soon Nan </dc:title>
  <cp:lastModifiedBy>Soon Nan wee</cp:lastModifiedBy>
  <cp:revision>19</cp:revision>
  <dcterms:modified xsi:type="dcterms:W3CDTF">2018-06-07T08:39:48Z</dcterms:modified>
</cp:coreProperties>
</file>