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png" ContentType="image/png"/>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76" r:id="rId3"/>
    <p:sldId id="285" r:id="rId4"/>
    <p:sldId id="258" r:id="rId5"/>
    <p:sldId id="260" r:id="rId6"/>
    <p:sldId id="261" r:id="rId7"/>
    <p:sldId id="262" r:id="rId8"/>
    <p:sldId id="272" r:id="rId9"/>
    <p:sldId id="263" r:id="rId10"/>
    <p:sldId id="264" r:id="rId11"/>
    <p:sldId id="265" r:id="rId12"/>
    <p:sldId id="266" r:id="rId13"/>
    <p:sldId id="267" r:id="rId14"/>
    <p:sldId id="286" r:id="rId15"/>
    <p:sldId id="268" r:id="rId16"/>
    <p:sldId id="269" r:id="rId17"/>
    <p:sldId id="270" r:id="rId18"/>
    <p:sldId id="274" r:id="rId19"/>
    <p:sldId id="271" r:id="rId20"/>
    <p:sldId id="277" r:id="rId21"/>
    <p:sldId id="278" r:id="rId22"/>
    <p:sldId id="275" r:id="rId23"/>
    <p:sldId id="259" r:id="rId24"/>
    <p:sldId id="279" r:id="rId25"/>
    <p:sldId id="281" r:id="rId26"/>
    <p:sldId id="283"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0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5.xml" Id="rId26" /><Relationship Type="http://schemas.openxmlformats.org/officeDocument/2006/relationships/slide" Target="slides/slide2.xml" Id="rId3" /><Relationship Type="http://schemas.openxmlformats.org/officeDocument/2006/relationships/slide" Target="slides/slide20.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24.xml" Id="rId25" /><Relationship Type="http://schemas.openxmlformats.org/officeDocument/2006/relationships/tableStyles" Target="tableStyles.xml" Id="rId33"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notesMaster" Target="notesMasters/notesMaster1.xml" Id="rId29"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23.xml" Id="rId24" /><Relationship Type="http://schemas.openxmlformats.org/officeDocument/2006/relationships/theme" Target="theme/theme1.xml" Id="rId32"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slide" Target="slides/slide27.xml" Id="rId28"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viewProps" Target="viewProps.xml" Id="rId31"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slide" Target="slides/slide26.xml" Id="rId27" /><Relationship Type="http://schemas.openxmlformats.org/officeDocument/2006/relationships/presProps" Target="presProps.xml" Id="rId30"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7CFADD-2943-461E-BF2D-E30228AE0F19}" type="datetimeFigureOut">
              <a:rPr lang="en-US" smtClean="0"/>
              <a:pPr/>
              <a:t>1/12/2010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636357-440F-4916-8DF3-99241D5CE6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636357-440F-4916-8DF3-99241D5CE6B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636357-440F-4916-8DF3-99241D5CE6BA}"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AA6DF-475B-42F7-BCE9-AF79E9B1FEB7}" type="datetimeFigureOut">
              <a:rPr lang="en-US" smtClean="0"/>
              <a:pPr/>
              <a:t>1/12/2010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C277E-D13B-4F69-B707-9FC6DC9C2E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AA6DF-475B-42F7-BCE9-AF79E9B1FEB7}" type="datetimeFigureOut">
              <a:rPr lang="en-US" smtClean="0"/>
              <a:pPr/>
              <a:t>1/12/2010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C277E-D13B-4F69-B707-9FC6DC9C2E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AA6DF-475B-42F7-BCE9-AF79E9B1FEB7}" type="datetimeFigureOut">
              <a:rPr lang="en-US" smtClean="0"/>
              <a:pPr/>
              <a:t>1/12/2010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C277E-D13B-4F69-B707-9FC6DC9C2E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AA6DF-475B-42F7-BCE9-AF79E9B1FEB7}" type="datetimeFigureOut">
              <a:rPr lang="en-US" smtClean="0"/>
              <a:pPr/>
              <a:t>1/12/2010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C277E-D13B-4F69-B707-9FC6DC9C2E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AA6DF-475B-42F7-BCE9-AF79E9B1FEB7}" type="datetimeFigureOut">
              <a:rPr lang="en-US" smtClean="0"/>
              <a:pPr/>
              <a:t>1/12/2010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C277E-D13B-4F69-B707-9FC6DC9C2E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FAA6DF-475B-42F7-BCE9-AF79E9B1FEB7}" type="datetimeFigureOut">
              <a:rPr lang="en-US" smtClean="0"/>
              <a:pPr/>
              <a:t>1/12/2010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C277E-D13B-4F69-B707-9FC6DC9C2E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AA6DF-475B-42F7-BCE9-AF79E9B1FEB7}" type="datetimeFigureOut">
              <a:rPr lang="en-US" smtClean="0"/>
              <a:pPr/>
              <a:t>1/12/2010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CC277E-D13B-4F69-B707-9FC6DC9C2E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AA6DF-475B-42F7-BCE9-AF79E9B1FEB7}" type="datetimeFigureOut">
              <a:rPr lang="en-US" smtClean="0"/>
              <a:pPr/>
              <a:t>1/12/2010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CC277E-D13B-4F69-B707-9FC6DC9C2E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AA6DF-475B-42F7-BCE9-AF79E9B1FEB7}" type="datetimeFigureOut">
              <a:rPr lang="en-US" smtClean="0"/>
              <a:pPr/>
              <a:t>1/12/2010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CC277E-D13B-4F69-B707-9FC6DC9C2E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AA6DF-475B-42F7-BCE9-AF79E9B1FEB7}" type="datetimeFigureOut">
              <a:rPr lang="en-US" smtClean="0"/>
              <a:pPr/>
              <a:t>1/12/2010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C277E-D13B-4F69-B707-9FC6DC9C2E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AA6DF-475B-42F7-BCE9-AF79E9B1FEB7}" type="datetimeFigureOut">
              <a:rPr lang="en-US" smtClean="0"/>
              <a:pPr/>
              <a:t>1/12/2010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C277E-D13B-4F69-B707-9FC6DC9C2ED6}" type="slidenum">
              <a:rPr lang="en-US" smtClean="0"/>
              <a:pPr/>
              <a:t>‹#›</a:t>
            </a:fld>
            <a:endParaRPr lang="en-US"/>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slideLayouts/slideLayout8.xml" Id="rId8" /><Relationship Type="http://schemas.openxmlformats.org/officeDocument/2006/relationships/slideLayout" Target="../slideLayouts/slideLayout3.xml" Id="rId3" /><Relationship Type="http://schemas.openxmlformats.org/officeDocument/2006/relationships/slideLayout" Target="../slideLayouts/slideLayout7.xml" Id="rId7" /><Relationship Type="http://schemas.openxmlformats.org/officeDocument/2006/relationships/theme" Target="../theme/theme1.xml" Id="rId12" /><Relationship Type="http://schemas.openxmlformats.org/officeDocument/2006/relationships/slideLayout" Target="../slideLayouts/slideLayout2.xml" Id="rId2" /><Relationship Type="http://schemas.openxmlformats.org/officeDocument/2006/relationships/slideLayout" Target="../slideLayouts/slideLayout1.xml" Id="rId1" /><Relationship Type="http://schemas.openxmlformats.org/officeDocument/2006/relationships/slideLayout" Target="../slideLayouts/slideLayout6.xml" Id="rId6" /><Relationship Type="http://schemas.openxmlformats.org/officeDocument/2006/relationships/slideLayout" Target="../slideLayouts/slideLayout11.xml" Id="rId11" /><Relationship Type="http://schemas.openxmlformats.org/officeDocument/2006/relationships/slideLayout" Target="../slideLayouts/slideLayout5.xml" Id="rId5" /><Relationship Type="http://schemas.openxmlformats.org/officeDocument/2006/relationships/slideLayout" Target="../slideLayouts/slideLayout10.xml" Id="rId10" /><Relationship Type="http://schemas.openxmlformats.org/officeDocument/2006/relationships/slideLayout" Target="../slideLayouts/slideLayout4.xml" Id="rId4" /><Relationship Type="http://schemas.openxmlformats.org/officeDocument/2006/relationships/slideLayout" Target="../slideLayouts/slideLayout9.xml" Id="rId9" /><Relationship Type="http://schemas.openxmlformats.org/officeDocument/2006/relationships/image" Target="/ppt/media/image3.png" Id="rId13"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IPGWMV_P-1_T-3_U-00862E77" descr="IPGWMV_P-1_T-3_U-00862E77"/>
          <p:cNvSpPr/>
          <p:nvPr userDrawn="1"/>
        </p:nvSpPr>
        <p:spPr>
          <a:xfrm>
            <a:off x="0" y="0"/>
            <a:ext cx="9144000" cy="6858000"/>
          </a:xfrm>
          <a:prstGeom prst="rect"/>
          <a:blipFill dpi="0" rotWithShape="1">
            <a:blip r:embed="rId13" cstate="print">
              <a:alphaModFix amt="10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n>
                <a:noFill/>
              </a:ln>
              <a:noFill/>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AA6DF-475B-42F7-BCE9-AF79E9B1FEB7}" type="datetimeFigureOut">
              <a:rPr lang="en-US" smtClean="0"/>
              <a:pPr/>
              <a:t>1/12/2010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C277E-D13B-4F69-B707-9FC6DC9C2E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images.google.com/imgres?imgurl=http://chhs.sdsu.edu/images/sueimages/48-Attendees%20listening%20to%20speech_jpg.jpg&amp;imgrefurl=http://chhs.sdsu.edu/sue-earnest071009.php&amp;usg=__Ns70QouRcqf5gO7L5LNObPXE9G4=&amp;h=402&amp;w=605&amp;sz=62&amp;hl=en&amp;start=3&amp;um=1&amp;tbnid=UTsnC2aFxvHXRM:&amp;tbnh=90&amp;tbnw=135&amp;prev=/images?q=listening+to+speech&amp;hl=en&amp;rlz=1T4SKPB_enUS347MX349&amp;sa=N&amp;um=1"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05000"/>
            <a:ext cx="3886200" cy="1470025"/>
          </a:xfrm>
        </p:spPr>
        <p:txBody>
          <a:bodyPr>
            <a:normAutofit fontScale="90000"/>
          </a:bodyPr>
          <a:lstStyle/>
          <a:p>
            <a:r>
              <a:rPr lang="en-US" sz="3600" dirty="0" smtClean="0">
                <a:solidFill>
                  <a:schemeClr val="tx2"/>
                </a:solidFill>
                <a:latin typeface="Arial Rounded MT Bold" pitchFamily="34" charset="0"/>
              </a:rPr>
              <a:t>3. SPEECH RECOGNITION, ANALYSIS, AND SYNTHESIS</a:t>
            </a:r>
            <a:endParaRPr lang="en-US" sz="3600" dirty="0">
              <a:solidFill>
                <a:schemeClr val="tx2"/>
              </a:solidFill>
              <a:latin typeface="Arial Rounded MT Bold" pitchFamily="34" charset="0"/>
            </a:endParaRPr>
          </a:p>
        </p:txBody>
      </p:sp>
      <p:sp>
        <p:nvSpPr>
          <p:cNvPr id="3" name="Subtitle 2"/>
          <p:cNvSpPr>
            <a:spLocks noGrp="1"/>
          </p:cNvSpPr>
          <p:nvPr>
            <p:ph type="subTitle" idx="1"/>
          </p:nvPr>
        </p:nvSpPr>
        <p:spPr/>
        <p:txBody>
          <a:bodyPr/>
          <a:lstStyle/>
          <a:p>
            <a:endParaRPr lang="en-US" dirty="0"/>
          </a:p>
        </p:txBody>
      </p:sp>
      <p:sp>
        <p:nvSpPr>
          <p:cNvPr id="5" name="TextBox 4"/>
          <p:cNvSpPr txBox="1"/>
          <p:nvPr/>
        </p:nvSpPr>
        <p:spPr>
          <a:xfrm>
            <a:off x="228600" y="457200"/>
            <a:ext cx="8686800" cy="461665"/>
          </a:xfrm>
          <a:prstGeom prst="rect">
            <a:avLst/>
          </a:prstGeom>
          <a:noFill/>
        </p:spPr>
        <p:txBody>
          <a:bodyPr wrap="square" rtlCol="0">
            <a:spAutoFit/>
          </a:bodyPr>
          <a:lstStyle/>
          <a:p>
            <a:r>
              <a:rPr lang="en-US" sz="2400" dirty="0" smtClean="0">
                <a:solidFill>
                  <a:srgbClr val="C00000"/>
                </a:solidFill>
                <a:latin typeface="Arial Rounded MT Bold" pitchFamily="34" charset="0"/>
              </a:rPr>
              <a:t>MUSIC 318  MINI-COURSE ON SPEECH AND SINGING</a:t>
            </a:r>
            <a:endParaRPr lang="en-US" sz="2400" dirty="0">
              <a:solidFill>
                <a:srgbClr val="C00000"/>
              </a:solidFill>
              <a:latin typeface="Arial Rounded MT Bold" pitchFamily="34" charset="0"/>
            </a:endParaRPr>
          </a:p>
        </p:txBody>
      </p:sp>
      <p:sp>
        <p:nvSpPr>
          <p:cNvPr id="6" name="TextBox 5"/>
          <p:cNvSpPr txBox="1"/>
          <p:nvPr/>
        </p:nvSpPr>
        <p:spPr>
          <a:xfrm>
            <a:off x="2057400" y="5943600"/>
            <a:ext cx="6553200" cy="646331"/>
          </a:xfrm>
          <a:prstGeom prst="rect">
            <a:avLst/>
          </a:prstGeom>
          <a:noFill/>
        </p:spPr>
        <p:txBody>
          <a:bodyPr wrap="square" rtlCol="0">
            <a:spAutoFit/>
          </a:bodyPr>
          <a:lstStyle/>
          <a:p>
            <a:r>
              <a:rPr lang="en-US" i="1" dirty="0" smtClean="0">
                <a:solidFill>
                  <a:srgbClr val="C00000"/>
                </a:solidFill>
                <a:latin typeface="Arial Rounded MT Bold" pitchFamily="34" charset="0"/>
              </a:rPr>
              <a:t>Science of Sound, Chapter 16</a:t>
            </a:r>
          </a:p>
          <a:p>
            <a:r>
              <a:rPr lang="en-US" i="1" dirty="0" smtClean="0">
                <a:solidFill>
                  <a:srgbClr val="C00000"/>
                </a:solidFill>
                <a:latin typeface="Arial Rounded MT Bold" pitchFamily="34" charset="0"/>
              </a:rPr>
              <a:t>The Speech Chain</a:t>
            </a:r>
            <a:r>
              <a:rPr lang="en-US" i="1" smtClean="0">
                <a:solidFill>
                  <a:srgbClr val="C00000"/>
                </a:solidFill>
                <a:latin typeface="Arial Rounded MT Bold" pitchFamily="34" charset="0"/>
              </a:rPr>
              <a:t>, Chapters  7, 8</a:t>
            </a:r>
            <a:endParaRPr lang="en-US" i="1" dirty="0">
              <a:solidFill>
                <a:srgbClr val="C00000"/>
              </a:solidFill>
              <a:latin typeface="Arial Rounded MT Bold" pitchFamily="34" charset="0"/>
            </a:endParaRPr>
          </a:p>
        </p:txBody>
      </p:sp>
      <p:pic>
        <p:nvPicPr>
          <p:cNvPr id="9" name="Picture 8" descr="SPEECH SPECTROGRAM.png"/>
          <p:cNvPicPr>
            <a:picLocks noChangeAspect="1"/>
          </p:cNvPicPr>
          <p:nvPr/>
        </p:nvPicPr>
        <p:blipFill>
          <a:blip r:embed="rId2" cstate="print"/>
          <a:stretch>
            <a:fillRect/>
          </a:stretch>
        </p:blipFill>
        <p:spPr>
          <a:xfrm>
            <a:off x="3581400" y="1676400"/>
            <a:ext cx="5375465" cy="422676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B0F0"/>
                </a:solidFill>
              </a:rPr>
              <a:t>TRANSITIONS MAY OCCUR IN EITHER THE FIRST OR SECOND FORMANT</a:t>
            </a:r>
            <a:endParaRPr lang="en-US" sz="2800" b="1" dirty="0">
              <a:solidFill>
                <a:srgbClr val="00B0F0"/>
              </a:solidFill>
            </a:endParaRPr>
          </a:p>
        </p:txBody>
      </p:sp>
      <p:pic>
        <p:nvPicPr>
          <p:cNvPr id="3" name="Picture 2" descr="Fig._16.6.jpg"/>
          <p:cNvPicPr>
            <a:picLocks noChangeAspect="1"/>
          </p:cNvPicPr>
          <p:nvPr/>
        </p:nvPicPr>
        <p:blipFill>
          <a:blip r:embed="rId2" cstate="print"/>
          <a:stretch>
            <a:fillRect/>
          </a:stretch>
        </p:blipFill>
        <p:spPr>
          <a:xfrm>
            <a:off x="2819400" y="1676400"/>
            <a:ext cx="3657600" cy="3276600"/>
          </a:xfrm>
          <a:prstGeom prst="rect">
            <a:avLst/>
          </a:prstGeom>
        </p:spPr>
      </p:pic>
      <p:sp>
        <p:nvSpPr>
          <p:cNvPr id="4" name="TextBox 3"/>
          <p:cNvSpPr txBox="1"/>
          <p:nvPr/>
        </p:nvSpPr>
        <p:spPr>
          <a:xfrm>
            <a:off x="381000" y="5181600"/>
            <a:ext cx="8458200" cy="646331"/>
          </a:xfrm>
          <a:prstGeom prst="rect">
            <a:avLst/>
          </a:prstGeom>
          <a:noFill/>
        </p:spPr>
        <p:txBody>
          <a:bodyPr wrap="square" rtlCol="0">
            <a:spAutoFit/>
          </a:bodyPr>
          <a:lstStyle/>
          <a:p>
            <a:r>
              <a:rPr lang="en-US" b="1" dirty="0" smtClean="0">
                <a:latin typeface="Arial" pitchFamily="34" charset="0"/>
                <a:cs typeface="Arial" pitchFamily="34" charset="0"/>
              </a:rPr>
              <a:t>A</a:t>
            </a:r>
            <a:r>
              <a:rPr lang="en-US" dirty="0" smtClean="0">
                <a:latin typeface="Arial" pitchFamily="34" charset="0"/>
                <a:cs typeface="Arial" pitchFamily="34" charset="0"/>
              </a:rPr>
              <a:t> </a:t>
            </a:r>
            <a:r>
              <a:rPr lang="en-US" b="1" dirty="0" smtClean="0">
                <a:latin typeface="Arial" pitchFamily="34" charset="0"/>
                <a:cs typeface="Arial" pitchFamily="34" charset="0"/>
              </a:rPr>
              <a:t>FORMANT TRANSITION WHICH MAY PRODUCE /t/, /p/, OR </a:t>
            </a:r>
            <a:r>
              <a:rPr lang="en-US" b="1" dirty="0" smtClean="0">
                <a:latin typeface="Arial" pitchFamily="34" charset="0"/>
                <a:cs typeface="Arial" pitchFamily="34" charset="0"/>
              </a:rPr>
              <a:t>/k/ </a:t>
            </a:r>
            <a:r>
              <a:rPr lang="en-US" b="1" dirty="0" smtClean="0">
                <a:latin typeface="Arial" pitchFamily="34" charset="0"/>
                <a:cs typeface="Arial" pitchFamily="34" charset="0"/>
              </a:rPr>
              <a:t>DEPENDING ON THE VOWEL WHICH FOLLOWS</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7030A0"/>
                </a:solidFill>
              </a:rPr>
              <a:t>TRANSITIONS THAT APPEAR TO ORIGINATE FROM 1800 Hz</a:t>
            </a:r>
            <a:endParaRPr lang="en-US" sz="2800" b="1" dirty="0">
              <a:solidFill>
                <a:srgbClr val="7030A0"/>
              </a:solidFill>
            </a:endParaRPr>
          </a:p>
        </p:txBody>
      </p:sp>
      <p:pic>
        <p:nvPicPr>
          <p:cNvPr id="3" name="Picture 2" descr="Fig._16.7.jpg"/>
          <p:cNvPicPr>
            <a:picLocks noChangeAspect="1"/>
          </p:cNvPicPr>
          <p:nvPr/>
        </p:nvPicPr>
        <p:blipFill>
          <a:blip r:embed="rId2" cstate="print"/>
          <a:stretch>
            <a:fillRect/>
          </a:stretch>
        </p:blipFill>
        <p:spPr>
          <a:xfrm>
            <a:off x="3733800" y="1447800"/>
            <a:ext cx="5118100" cy="5410200"/>
          </a:xfrm>
          <a:prstGeom prst="rect">
            <a:avLst/>
          </a:prstGeom>
        </p:spPr>
      </p:pic>
      <p:sp>
        <p:nvSpPr>
          <p:cNvPr id="4" name="TextBox 3"/>
          <p:cNvSpPr txBox="1"/>
          <p:nvPr/>
        </p:nvSpPr>
        <p:spPr>
          <a:xfrm>
            <a:off x="152400" y="3962400"/>
            <a:ext cx="3657600" cy="1477328"/>
          </a:xfrm>
          <a:prstGeom prst="rect">
            <a:avLst/>
          </a:prstGeom>
          <a:noFill/>
        </p:spPr>
        <p:txBody>
          <a:bodyPr wrap="square" rtlCol="0">
            <a:spAutoFit/>
          </a:bodyPr>
          <a:lstStyle/>
          <a:p>
            <a:r>
              <a:rPr lang="en-US" b="1" dirty="0" smtClean="0">
                <a:latin typeface="Arial" pitchFamily="34" charset="0"/>
                <a:cs typeface="Arial" pitchFamily="34" charset="0"/>
              </a:rPr>
              <a:t>SECOND-FORMANT TRANSITIONS PERCEIVED AS THE SAME PLOSIVE CONSONANT /t/  (after </a:t>
            </a:r>
            <a:r>
              <a:rPr lang="en-US" b="1" dirty="0" err="1" smtClean="0">
                <a:latin typeface="Arial" pitchFamily="34" charset="0"/>
                <a:cs typeface="Arial" pitchFamily="34" charset="0"/>
              </a:rPr>
              <a:t>Delattre</a:t>
            </a:r>
            <a:r>
              <a:rPr lang="en-US" b="1" dirty="0" smtClean="0">
                <a:latin typeface="Arial" pitchFamily="34" charset="0"/>
                <a:cs typeface="Arial" pitchFamily="34" charset="0"/>
              </a:rPr>
              <a:t>, </a:t>
            </a:r>
            <a:r>
              <a:rPr lang="en-US" b="1" dirty="0" err="1" smtClean="0">
                <a:latin typeface="Arial" pitchFamily="34" charset="0"/>
                <a:cs typeface="Arial" pitchFamily="34" charset="0"/>
              </a:rPr>
              <a:t>Liberman</a:t>
            </a:r>
            <a:r>
              <a:rPr lang="en-US" b="1" dirty="0" smtClean="0">
                <a:latin typeface="Arial" pitchFamily="34" charset="0"/>
                <a:cs typeface="Arial" pitchFamily="34" charset="0"/>
              </a:rPr>
              <a:t>, and Cooper, 1955)</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7030A0"/>
                </a:solidFill>
              </a:rPr>
              <a:t>PATTERNS FOR SYNTHESIS OF /b/, /d/, /g/</a:t>
            </a:r>
            <a:endParaRPr lang="en-US" sz="2800" b="1" dirty="0">
              <a:solidFill>
                <a:srgbClr val="7030A0"/>
              </a:solidFill>
            </a:endParaRPr>
          </a:p>
        </p:txBody>
      </p:sp>
      <p:pic>
        <p:nvPicPr>
          <p:cNvPr id="3" name="Picture 2" descr="Fig._16.8.jpg"/>
          <p:cNvPicPr>
            <a:picLocks noChangeAspect="1"/>
          </p:cNvPicPr>
          <p:nvPr/>
        </p:nvPicPr>
        <p:blipFill>
          <a:blip r:embed="rId2" cstate="print"/>
          <a:stretch>
            <a:fillRect/>
          </a:stretch>
        </p:blipFill>
        <p:spPr>
          <a:xfrm>
            <a:off x="1371600" y="1600200"/>
            <a:ext cx="5715000" cy="4337050"/>
          </a:xfrm>
          <a:prstGeom prst="rect">
            <a:avLst/>
          </a:prstGeom>
        </p:spPr>
      </p:pic>
      <p:sp>
        <p:nvSpPr>
          <p:cNvPr id="4" name="TextBox 3"/>
          <p:cNvSpPr txBox="1"/>
          <p:nvPr/>
        </p:nvSpPr>
        <p:spPr>
          <a:xfrm>
            <a:off x="228600" y="6172200"/>
            <a:ext cx="8610600" cy="646331"/>
          </a:xfrm>
          <a:prstGeom prst="rect">
            <a:avLst/>
          </a:prstGeom>
          <a:noFill/>
        </p:spPr>
        <p:txBody>
          <a:bodyPr wrap="square" rtlCol="0">
            <a:spAutoFit/>
          </a:bodyPr>
          <a:lstStyle/>
          <a:p>
            <a:r>
              <a:rPr lang="en-US" b="1" dirty="0" smtClean="0">
                <a:latin typeface="Arial" pitchFamily="34" charset="0"/>
                <a:cs typeface="Arial" pitchFamily="34" charset="0"/>
              </a:rPr>
              <a:t>PATTERNS FFOR THE SYNTHESIS OF /b/, /d/, AND /g/ BEFORE VOWELS</a:t>
            </a:r>
          </a:p>
          <a:p>
            <a:r>
              <a:rPr lang="en-US" b="1" dirty="0" smtClean="0">
                <a:latin typeface="Arial" pitchFamily="34" charset="0"/>
                <a:cs typeface="Arial" pitchFamily="34" charset="0"/>
              </a:rPr>
              <a:t>(THE DASHED LINE SHOWS THE LOCUS FOR /d/)</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2800" b="1" dirty="0" smtClean="0">
                <a:solidFill>
                  <a:srgbClr val="C00000"/>
                </a:solidFill>
              </a:rPr>
              <a:t>PATTERNS FOR SYNTHESIZING /d/</a:t>
            </a:r>
            <a:endParaRPr lang="en-US" sz="2800" b="1" dirty="0">
              <a:solidFill>
                <a:srgbClr val="C00000"/>
              </a:solidFill>
            </a:endParaRPr>
          </a:p>
        </p:txBody>
      </p:sp>
      <p:pic>
        <p:nvPicPr>
          <p:cNvPr id="3" name="Picture 2" descr="Fig._16.9.jpg"/>
          <p:cNvPicPr>
            <a:picLocks noChangeAspect="1"/>
          </p:cNvPicPr>
          <p:nvPr/>
        </p:nvPicPr>
        <p:blipFill>
          <a:blip r:embed="rId2" cstate="print"/>
          <a:stretch>
            <a:fillRect/>
          </a:stretch>
        </p:blipFill>
        <p:spPr>
          <a:xfrm>
            <a:off x="745412" y="762000"/>
            <a:ext cx="6626463" cy="3810000"/>
          </a:xfrm>
          <a:prstGeom prst="rect">
            <a:avLst/>
          </a:prstGeom>
        </p:spPr>
      </p:pic>
      <p:sp>
        <p:nvSpPr>
          <p:cNvPr id="4" name="TextBox 3"/>
          <p:cNvSpPr txBox="1"/>
          <p:nvPr/>
        </p:nvSpPr>
        <p:spPr>
          <a:xfrm>
            <a:off x="0" y="4419600"/>
            <a:ext cx="4267200" cy="923330"/>
          </a:xfrm>
          <a:prstGeom prst="rect">
            <a:avLst/>
          </a:prstGeom>
          <a:noFill/>
        </p:spPr>
        <p:txBody>
          <a:bodyPr wrap="square" rtlCol="0">
            <a:spAutoFit/>
          </a:bodyPr>
          <a:lstStyle/>
          <a:p>
            <a:r>
              <a:rPr lang="en-US" b="1" dirty="0" smtClean="0">
                <a:latin typeface="Arial" pitchFamily="34" charset="0"/>
                <a:cs typeface="Arial" pitchFamily="34" charset="0"/>
              </a:rPr>
              <a:t>(a) SECOND FORMANT TRANSITIONS THAT START AT THE /d/-LOCUS</a:t>
            </a:r>
            <a:endParaRPr lang="en-US" b="1" dirty="0">
              <a:latin typeface="Arial" pitchFamily="34" charset="0"/>
              <a:cs typeface="Arial" pitchFamily="34" charset="0"/>
            </a:endParaRPr>
          </a:p>
        </p:txBody>
      </p:sp>
      <p:sp>
        <p:nvSpPr>
          <p:cNvPr id="5" name="TextBox 4"/>
          <p:cNvSpPr txBox="1"/>
          <p:nvPr/>
        </p:nvSpPr>
        <p:spPr>
          <a:xfrm>
            <a:off x="4572000" y="4495800"/>
            <a:ext cx="4572000" cy="646331"/>
          </a:xfrm>
          <a:prstGeom prst="rect">
            <a:avLst/>
          </a:prstGeom>
          <a:noFill/>
        </p:spPr>
        <p:txBody>
          <a:bodyPr wrap="square" rtlCol="0">
            <a:spAutoFit/>
          </a:bodyPr>
          <a:lstStyle/>
          <a:p>
            <a:r>
              <a:rPr lang="en-US" b="1" dirty="0" smtClean="0">
                <a:latin typeface="Arial" pitchFamily="34" charset="0"/>
                <a:cs typeface="Arial" pitchFamily="34" charset="0"/>
              </a:rPr>
              <a:t>(b) COMPARABLE TRANSITIONS THAT MERELY “POINT” AT THE /d/-LOCUS</a:t>
            </a:r>
            <a:endParaRPr lang="en-US" b="1" dirty="0">
              <a:latin typeface="Arial" pitchFamily="34" charset="0"/>
              <a:cs typeface="Arial" pitchFamily="34" charset="0"/>
            </a:endParaRPr>
          </a:p>
        </p:txBody>
      </p:sp>
      <p:sp>
        <p:nvSpPr>
          <p:cNvPr id="6" name="TextBox 5"/>
          <p:cNvSpPr txBox="1"/>
          <p:nvPr/>
        </p:nvSpPr>
        <p:spPr>
          <a:xfrm>
            <a:off x="0" y="5562600"/>
            <a:ext cx="8915400" cy="1200329"/>
          </a:xfrm>
          <a:prstGeom prst="rect">
            <a:avLst/>
          </a:prstGeom>
          <a:noFill/>
        </p:spPr>
        <p:txBody>
          <a:bodyPr wrap="square" rtlCol="0">
            <a:spAutoFit/>
          </a:bodyPr>
          <a:lstStyle/>
          <a:p>
            <a:r>
              <a:rPr lang="en-US" b="1" dirty="0" smtClean="0">
                <a:latin typeface="Arial" pitchFamily="34" charset="0"/>
                <a:cs typeface="Arial" pitchFamily="34" charset="0"/>
              </a:rPr>
              <a:t>TRANSITIONS IN (a) PRODUCE SYLLABLES BEGINNING WITH /b/, /d/, OR /g/ DEPENDING ON THE FREQUENCY LEVEL OF THE FORMANT;</a:t>
            </a:r>
          </a:p>
          <a:p>
            <a:endParaRPr lang="en-US" b="1" dirty="0" smtClean="0">
              <a:latin typeface="Arial" pitchFamily="34" charset="0"/>
              <a:cs typeface="Arial" pitchFamily="34" charset="0"/>
            </a:endParaRPr>
          </a:p>
          <a:p>
            <a:r>
              <a:rPr lang="en-US" b="1" dirty="0" smtClean="0">
                <a:latin typeface="Arial" pitchFamily="34" charset="0"/>
                <a:cs typeface="Arial" pitchFamily="34" charset="0"/>
              </a:rPr>
              <a:t>THOSE IN (b) PRODUCE ONLY SYLLABLES BEGINNING WITH /d/</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B050"/>
                </a:solidFill>
              </a:rPr>
              <a:t>SPEECH INTELLIGIBILITY </a:t>
            </a:r>
            <a:r>
              <a:rPr lang="en-US" sz="2800" b="1" dirty="0" err="1" smtClean="0">
                <a:solidFill>
                  <a:srgbClr val="00B050"/>
                </a:solidFill>
              </a:rPr>
              <a:t>vs</a:t>
            </a:r>
            <a:r>
              <a:rPr lang="en-US" sz="2800" b="1" dirty="0" smtClean="0">
                <a:solidFill>
                  <a:srgbClr val="00B050"/>
                </a:solidFill>
              </a:rPr>
              <a:t> SPL</a:t>
            </a:r>
            <a:endParaRPr lang="en-US" sz="2800" b="1" dirty="0">
              <a:solidFill>
                <a:srgbClr val="00B050"/>
              </a:solidFill>
            </a:endParaRPr>
          </a:p>
        </p:txBody>
      </p:sp>
      <p:pic>
        <p:nvPicPr>
          <p:cNvPr id="1026" name="Picture 2" descr="C:\Users\Tom\AppData\Local\Microsoft\Windows\Temporary Internet Files\Low\Content.IE5\XFBEC7QU\Fig._8.1[1].jpg"/>
          <p:cNvPicPr>
            <a:picLocks noChangeAspect="1" noChangeArrowheads="1"/>
          </p:cNvPicPr>
          <p:nvPr/>
        </p:nvPicPr>
        <p:blipFill>
          <a:blip r:embed="rId2" cstate="print"/>
          <a:srcRect/>
          <a:stretch>
            <a:fillRect/>
          </a:stretch>
        </p:blipFill>
        <p:spPr bwMode="auto">
          <a:xfrm>
            <a:off x="1143000" y="1387738"/>
            <a:ext cx="7467600" cy="547026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b="1" dirty="0" smtClean="0">
                <a:solidFill>
                  <a:srgbClr val="C00000"/>
                </a:solidFill>
                <a:latin typeface="Arial" pitchFamily="34" charset="0"/>
                <a:cs typeface="Arial" pitchFamily="34" charset="0"/>
              </a:rPr>
              <a:t>FILTERED SPEECH</a:t>
            </a:r>
            <a:endParaRPr lang="en-US" sz="2800" b="1" dirty="0">
              <a:solidFill>
                <a:srgbClr val="C00000"/>
              </a:solidFill>
              <a:latin typeface="Arial" pitchFamily="34" charset="0"/>
              <a:cs typeface="Arial" pitchFamily="34" charset="0"/>
            </a:endParaRPr>
          </a:p>
        </p:txBody>
      </p:sp>
      <p:pic>
        <p:nvPicPr>
          <p:cNvPr id="3" name="Picture 2" descr="Fig._16.10.jpg"/>
          <p:cNvPicPr>
            <a:picLocks noChangeAspect="1"/>
          </p:cNvPicPr>
          <p:nvPr/>
        </p:nvPicPr>
        <p:blipFill>
          <a:blip r:embed="rId2" cstate="print"/>
          <a:stretch>
            <a:fillRect/>
          </a:stretch>
        </p:blipFill>
        <p:spPr>
          <a:xfrm>
            <a:off x="4343400" y="2895600"/>
            <a:ext cx="4800600" cy="3962400"/>
          </a:xfrm>
          <a:prstGeom prst="rect">
            <a:avLst/>
          </a:prstGeom>
        </p:spPr>
      </p:pic>
      <p:sp>
        <p:nvSpPr>
          <p:cNvPr id="4" name="TextBox 3"/>
          <p:cNvSpPr txBox="1"/>
          <p:nvPr/>
        </p:nvSpPr>
        <p:spPr>
          <a:xfrm>
            <a:off x="304800" y="1295400"/>
            <a:ext cx="8686800" cy="1477328"/>
          </a:xfrm>
          <a:prstGeom prst="rect">
            <a:avLst/>
          </a:prstGeom>
          <a:noFill/>
        </p:spPr>
        <p:txBody>
          <a:bodyPr wrap="square" rtlCol="0">
            <a:spAutoFit/>
          </a:bodyPr>
          <a:lstStyle/>
          <a:p>
            <a:r>
              <a:rPr lang="en-US" b="1" dirty="0" smtClean="0"/>
              <a:t>FILTERS MAY HAVE HIGH-PASS, LOW-PASS, BAND-PASS, OR BAND-REJECT CHARACTERISTICS.</a:t>
            </a:r>
          </a:p>
          <a:p>
            <a:endParaRPr lang="en-US" b="1" dirty="0" smtClean="0"/>
          </a:p>
          <a:p>
            <a:r>
              <a:rPr lang="en-US" b="1" dirty="0" smtClean="0"/>
              <a:t>SPEECH INTELLIGIBILITY IS USUALLY MEASURED BY ARTICULATION TESTS IN WHICH A SET OF WORDS IS SPOKEN AND LISTENERS ARE ASKED TO IDENTIFY THEM.</a:t>
            </a:r>
            <a:endParaRPr lang="en-US" b="1" dirty="0"/>
          </a:p>
        </p:txBody>
      </p:sp>
      <p:sp>
        <p:nvSpPr>
          <p:cNvPr id="5" name="TextBox 4"/>
          <p:cNvSpPr txBox="1"/>
          <p:nvPr/>
        </p:nvSpPr>
        <p:spPr>
          <a:xfrm>
            <a:off x="304800" y="3200400"/>
            <a:ext cx="3886200" cy="2585323"/>
          </a:xfrm>
          <a:prstGeom prst="rect">
            <a:avLst/>
          </a:prstGeom>
          <a:noFill/>
        </p:spPr>
        <p:txBody>
          <a:bodyPr wrap="square" rtlCol="0">
            <a:spAutoFit/>
          </a:bodyPr>
          <a:lstStyle/>
          <a:p>
            <a:r>
              <a:rPr lang="en-US" b="1" dirty="0" smtClean="0"/>
              <a:t>ARTICULATION SCORES FOR SPEECH FILTERED WITH HIGH-PASS AND LOW-PASS FILTERS.  THE CURVES CROSS </a:t>
            </a:r>
            <a:r>
              <a:rPr lang="en-US" b="1" dirty="0" smtClean="0"/>
              <a:t>OVER </a:t>
            </a:r>
            <a:r>
              <a:rPr lang="en-US" b="1" dirty="0" smtClean="0"/>
              <a:t>AT 1800 Hz WHERE THE ARTICULATION SCORES FOR BOTH ARE 67%.  NORMAL SPEECH IS INTELLIGIBLE WITH BOTH TYPES OF FILTERS ALTHOUGH THE QUALITY CHANGES.</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Arial" pitchFamily="34" charset="0"/>
                <a:cs typeface="Arial" pitchFamily="34" charset="0"/>
              </a:rPr>
              <a:t>WAVEFORM DISTORTION</a:t>
            </a:r>
            <a:endParaRPr lang="en-US" sz="2800" b="1" dirty="0">
              <a:solidFill>
                <a:srgbClr val="0070C0"/>
              </a:solidFill>
              <a:latin typeface="Arial" pitchFamily="34" charset="0"/>
              <a:cs typeface="Arial" pitchFamily="34" charset="0"/>
            </a:endParaRPr>
          </a:p>
        </p:txBody>
      </p:sp>
      <p:pic>
        <p:nvPicPr>
          <p:cNvPr id="3" name="Picture 2" descr="Fig._16.11.jpg"/>
          <p:cNvPicPr>
            <a:picLocks noChangeAspect="1"/>
          </p:cNvPicPr>
          <p:nvPr/>
        </p:nvPicPr>
        <p:blipFill>
          <a:blip r:embed="rId2" cstate="print"/>
          <a:stretch>
            <a:fillRect/>
          </a:stretch>
        </p:blipFill>
        <p:spPr>
          <a:xfrm>
            <a:off x="1939925" y="2813050"/>
            <a:ext cx="5264150" cy="1231900"/>
          </a:xfrm>
          <a:prstGeom prst="rect">
            <a:avLst/>
          </a:prstGeom>
        </p:spPr>
      </p:pic>
      <p:sp>
        <p:nvSpPr>
          <p:cNvPr id="4" name="TextBox 3"/>
          <p:cNvSpPr txBox="1"/>
          <p:nvPr/>
        </p:nvSpPr>
        <p:spPr>
          <a:xfrm>
            <a:off x="304800" y="1676400"/>
            <a:ext cx="8153400" cy="646331"/>
          </a:xfrm>
          <a:prstGeom prst="rect">
            <a:avLst/>
          </a:prstGeom>
          <a:noFill/>
        </p:spPr>
        <p:txBody>
          <a:bodyPr wrap="square" rtlCol="0">
            <a:spAutoFit/>
          </a:bodyPr>
          <a:lstStyle/>
          <a:p>
            <a:r>
              <a:rPr lang="en-US" b="1" dirty="0" smtClean="0"/>
              <a:t>PEAK CLIPPING IS A TYPE OF DISTORTION THAT RESULTS FROM OVERDRIVING AN AUDIO AMPLIFIER.  IT IS SOMETIMES USED DELIBERATELY TO REDUCE BANDWIDTH</a:t>
            </a:r>
            <a:endParaRPr lang="en-US" b="1" dirty="0"/>
          </a:p>
        </p:txBody>
      </p:sp>
      <p:sp>
        <p:nvSpPr>
          <p:cNvPr id="11" name="TextBox 10"/>
          <p:cNvSpPr txBox="1"/>
          <p:nvPr/>
        </p:nvSpPr>
        <p:spPr>
          <a:xfrm>
            <a:off x="1981200" y="4038600"/>
            <a:ext cx="6705600" cy="338554"/>
          </a:xfrm>
          <a:prstGeom prst="rect">
            <a:avLst/>
          </a:prstGeom>
          <a:noFill/>
        </p:spPr>
        <p:txBody>
          <a:bodyPr wrap="square" rtlCol="0">
            <a:spAutoFit/>
          </a:bodyPr>
          <a:lstStyle/>
          <a:p>
            <a:r>
              <a:rPr lang="en-US" sz="1600" b="1" dirty="0" smtClean="0"/>
              <a:t>ORIGINAL SPEECH       MODERATE CLIPPING         SEVERE CLIPPING</a:t>
            </a:r>
            <a:endParaRPr lang="en-US" sz="1600" b="1" dirty="0"/>
          </a:p>
        </p:txBody>
      </p:sp>
      <p:sp>
        <p:nvSpPr>
          <p:cNvPr id="12" name="TextBox 11"/>
          <p:cNvSpPr txBox="1"/>
          <p:nvPr/>
        </p:nvSpPr>
        <p:spPr>
          <a:xfrm>
            <a:off x="457200" y="5029200"/>
            <a:ext cx="8153400" cy="646331"/>
          </a:xfrm>
          <a:prstGeom prst="rect">
            <a:avLst/>
          </a:prstGeom>
          <a:noFill/>
        </p:spPr>
        <p:txBody>
          <a:bodyPr wrap="square" rtlCol="0">
            <a:spAutoFit/>
          </a:bodyPr>
          <a:lstStyle/>
          <a:p>
            <a:r>
              <a:rPr lang="en-US" b="1" dirty="0" smtClean="0"/>
              <a:t>EVEN AFTER SEVERE CLIPPING IN (c)  THE INTELLIGIBILITY REMAINS 50-90% DEPENDING ON THE LISTENER</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1143000"/>
          </a:xfrm>
        </p:spPr>
        <p:txBody>
          <a:bodyPr>
            <a:normAutofit/>
          </a:bodyPr>
          <a:lstStyle/>
          <a:p>
            <a:r>
              <a:rPr lang="en-US" sz="2800" b="1" dirty="0" smtClean="0">
                <a:solidFill>
                  <a:srgbClr val="0070C0"/>
                </a:solidFill>
                <a:latin typeface="Arial" pitchFamily="34" charset="0"/>
                <a:cs typeface="Arial" pitchFamily="34" charset="0"/>
              </a:rPr>
              <a:t>EFFECT OF NOISE ON SPEECH INTELLIGIBILITY</a:t>
            </a:r>
            <a:endParaRPr lang="en-US" sz="2800" b="1" dirty="0">
              <a:solidFill>
                <a:srgbClr val="0070C0"/>
              </a:solidFill>
              <a:latin typeface="Arial" pitchFamily="34" charset="0"/>
              <a:cs typeface="Arial" pitchFamily="34" charset="0"/>
            </a:endParaRPr>
          </a:p>
        </p:txBody>
      </p:sp>
      <p:pic>
        <p:nvPicPr>
          <p:cNvPr id="3" name="Picture 2" descr="Fig._16.12.jpg"/>
          <p:cNvPicPr>
            <a:picLocks noChangeAspect="1"/>
          </p:cNvPicPr>
          <p:nvPr/>
        </p:nvPicPr>
        <p:blipFill>
          <a:blip r:embed="rId2" cstate="print"/>
          <a:stretch>
            <a:fillRect/>
          </a:stretch>
        </p:blipFill>
        <p:spPr>
          <a:xfrm>
            <a:off x="3089275" y="2003425"/>
            <a:ext cx="2965450" cy="2851150"/>
          </a:xfrm>
          <a:prstGeom prst="rect">
            <a:avLst/>
          </a:prstGeom>
        </p:spPr>
      </p:pic>
      <p:sp>
        <p:nvSpPr>
          <p:cNvPr id="4" name="TextBox 3"/>
          <p:cNvSpPr txBox="1"/>
          <p:nvPr/>
        </p:nvSpPr>
        <p:spPr>
          <a:xfrm>
            <a:off x="304800" y="5562600"/>
            <a:ext cx="8458200" cy="646331"/>
          </a:xfrm>
          <a:prstGeom prst="rect">
            <a:avLst/>
          </a:prstGeom>
          <a:noFill/>
        </p:spPr>
        <p:txBody>
          <a:bodyPr wrap="square" rtlCol="0">
            <a:spAutoFit/>
          </a:bodyPr>
          <a:lstStyle/>
          <a:p>
            <a:r>
              <a:rPr lang="en-US" b="1" dirty="0" smtClean="0"/>
              <a:t>THE THRESHOLDS OF INTELLIGIBILITY AND DETECTABILITY AS FUNCTIONS OF NOISE LEVEL</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B0F0"/>
                </a:solidFill>
              </a:rPr>
              <a:t>CATEGORICAL PERCEPTION </a:t>
            </a:r>
            <a:endParaRPr lang="en-US" sz="2800" b="1" dirty="0">
              <a:solidFill>
                <a:srgbClr val="00B0F0"/>
              </a:solidFill>
            </a:endParaRPr>
          </a:p>
        </p:txBody>
      </p:sp>
      <p:pic>
        <p:nvPicPr>
          <p:cNvPr id="4" name="Content Placeholder 3" descr="Table_8.1.jpg"/>
          <p:cNvPicPr>
            <a:picLocks noGrp="1" noChangeAspect="1"/>
          </p:cNvPicPr>
          <p:nvPr>
            <p:ph idx="1"/>
          </p:nvPr>
        </p:nvPicPr>
        <p:blipFill>
          <a:blip r:embed="rId2" cstate="print"/>
          <a:stretch>
            <a:fillRect/>
          </a:stretch>
        </p:blipFill>
        <p:spPr>
          <a:xfrm>
            <a:off x="1724025" y="2701131"/>
            <a:ext cx="5695950" cy="2324100"/>
          </a:xfrm>
        </p:spPr>
      </p:pic>
      <p:sp>
        <p:nvSpPr>
          <p:cNvPr id="5" name="TextBox 4"/>
          <p:cNvSpPr txBox="1"/>
          <p:nvPr/>
        </p:nvSpPr>
        <p:spPr>
          <a:xfrm>
            <a:off x="457200" y="1447800"/>
            <a:ext cx="8229600" cy="646331"/>
          </a:xfrm>
          <a:prstGeom prst="rect">
            <a:avLst/>
          </a:prstGeom>
          <a:noFill/>
        </p:spPr>
        <p:txBody>
          <a:bodyPr wrap="square" rtlCol="0">
            <a:spAutoFit/>
          </a:bodyPr>
          <a:lstStyle/>
          <a:p>
            <a:r>
              <a:rPr lang="en-US" b="1" dirty="0" smtClean="0"/>
              <a:t>OUR EXPECTATIONS INFLUENCE OUR ABILITY TO PERCEIVE SPEECH.   EXPECTATIONS ARE STRONGER WHEN THE TEST VOCABULARY HAS FEWER WORDS</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FF0000"/>
                </a:solidFill>
              </a:rPr>
              <a:t>SYNTHESIS OF SPEECH</a:t>
            </a:r>
            <a:endParaRPr lang="en-US" sz="2800" b="1" dirty="0">
              <a:solidFill>
                <a:srgbClr val="FF0000"/>
              </a:solidFill>
            </a:endParaRPr>
          </a:p>
        </p:txBody>
      </p:sp>
      <p:pic>
        <p:nvPicPr>
          <p:cNvPr id="3" name="Picture 2" descr="Fig._16.13.jpg"/>
          <p:cNvPicPr>
            <a:picLocks noChangeAspect="1"/>
          </p:cNvPicPr>
          <p:nvPr/>
        </p:nvPicPr>
        <p:blipFill>
          <a:blip r:embed="rId3" cstate="print"/>
          <a:stretch>
            <a:fillRect/>
          </a:stretch>
        </p:blipFill>
        <p:spPr>
          <a:xfrm>
            <a:off x="2895600" y="2895600"/>
            <a:ext cx="6248400" cy="3962400"/>
          </a:xfrm>
          <a:prstGeom prst="rect">
            <a:avLst/>
          </a:prstGeom>
        </p:spPr>
      </p:pic>
      <p:sp>
        <p:nvSpPr>
          <p:cNvPr id="4" name="TextBox 3"/>
          <p:cNvSpPr txBox="1"/>
          <p:nvPr/>
        </p:nvSpPr>
        <p:spPr>
          <a:xfrm>
            <a:off x="304800" y="4953000"/>
            <a:ext cx="3276600" cy="1200329"/>
          </a:xfrm>
          <a:prstGeom prst="rect">
            <a:avLst/>
          </a:prstGeom>
          <a:noFill/>
        </p:spPr>
        <p:txBody>
          <a:bodyPr wrap="square" rtlCol="0">
            <a:spAutoFit/>
          </a:bodyPr>
          <a:lstStyle/>
          <a:p>
            <a:r>
              <a:rPr lang="en-US" b="1" dirty="0" smtClean="0">
                <a:latin typeface="Arial" pitchFamily="34" charset="0"/>
                <a:cs typeface="Arial" pitchFamily="34" charset="0"/>
              </a:rPr>
              <a:t>WHEATSTONE’S RECONSTRUCTION OF KEMPELEN’S TALKING MACHINE</a:t>
            </a:r>
            <a:endParaRPr lang="en-US" b="1" dirty="0">
              <a:latin typeface="Arial" pitchFamily="34" charset="0"/>
              <a:cs typeface="Arial" pitchFamily="34" charset="0"/>
            </a:endParaRPr>
          </a:p>
        </p:txBody>
      </p:sp>
      <p:sp>
        <p:nvSpPr>
          <p:cNvPr id="5" name="TextBox 4"/>
          <p:cNvSpPr txBox="1"/>
          <p:nvPr/>
        </p:nvSpPr>
        <p:spPr>
          <a:xfrm>
            <a:off x="228600" y="1295400"/>
            <a:ext cx="8686800" cy="1477328"/>
          </a:xfrm>
          <a:prstGeom prst="rect">
            <a:avLst/>
          </a:prstGeom>
          <a:noFill/>
        </p:spPr>
        <p:txBody>
          <a:bodyPr wrap="square" rtlCol="0">
            <a:spAutoFit/>
          </a:bodyPr>
          <a:lstStyle/>
          <a:p>
            <a:r>
              <a:rPr lang="en-US" b="1" dirty="0" smtClean="0"/>
              <a:t>AN EARLY ATTEMPT (1791) TO SYNTHESIZE SPEECH WAS VON KEMPELEN’S “TALKING MACHINE.”  A BELLOWS SUPPLIES AIR TO A REED  WHICH SERVES AS THE VOICE SOURCE.</a:t>
            </a:r>
          </a:p>
          <a:p>
            <a:r>
              <a:rPr lang="en-US" b="1" dirty="0" smtClean="0"/>
              <a:t>A LEATHER “VOCAL TRACT” IS SHAPED BY THE FINGERS OF ONE HAND.  </a:t>
            </a:r>
          </a:p>
          <a:p>
            <a:r>
              <a:rPr lang="en-US" b="1" dirty="0" smtClean="0"/>
              <a:t>CONSONANTS ARE SIMULATED BY FOUR CONSTRICTED PASSAGES CONTROLLED BY THE FINGERS OF THE OTHEER HAND.</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B050"/>
                </a:solidFill>
              </a:rPr>
              <a:t>SPEECH RECOGNITION</a:t>
            </a:r>
            <a:endParaRPr lang="en-US" sz="2800" b="1" dirty="0">
              <a:solidFill>
                <a:srgbClr val="00B050"/>
              </a:solidFill>
            </a:endParaRPr>
          </a:p>
        </p:txBody>
      </p:sp>
      <p:sp>
        <p:nvSpPr>
          <p:cNvPr id="3" name="Content Placeholder 2"/>
          <p:cNvSpPr>
            <a:spLocks noGrp="1"/>
          </p:cNvSpPr>
          <p:nvPr>
            <p:ph idx="1"/>
          </p:nvPr>
        </p:nvSpPr>
        <p:spPr>
          <a:xfrm>
            <a:off x="304800" y="1600200"/>
            <a:ext cx="8229600" cy="4525963"/>
          </a:xfrm>
        </p:spPr>
        <p:txBody>
          <a:bodyPr>
            <a:normAutofit/>
          </a:bodyPr>
          <a:lstStyle/>
          <a:p>
            <a:pPr>
              <a:buNone/>
            </a:pPr>
            <a:r>
              <a:rPr lang="en-US" sz="1800" b="1" dirty="0" smtClean="0">
                <a:latin typeface="Arial" pitchFamily="34" charset="0"/>
                <a:cs typeface="Arial" pitchFamily="34" charset="0"/>
              </a:rPr>
              <a:t>OUR ABILITY TO RECOGNIZE THE SOUNDS OF LANGUAGE IS TRULY PHENOMENAL. WE CAN RECOGNIZE MORE THAN 30 PHONEMES PER SECOND</a:t>
            </a:r>
          </a:p>
          <a:p>
            <a:pPr>
              <a:buNone/>
            </a:pPr>
            <a:r>
              <a:rPr lang="en-US" sz="1800" b="1" dirty="0" smtClean="0">
                <a:latin typeface="Arial" pitchFamily="34" charset="0"/>
                <a:cs typeface="Arial" pitchFamily="34" charset="0"/>
              </a:rPr>
              <a:t>SPEECH CAN BE UNDERSTOOD </a:t>
            </a:r>
          </a:p>
          <a:p>
            <a:pPr>
              <a:buNone/>
            </a:pPr>
            <a:r>
              <a:rPr lang="en-US" sz="1800" b="1" dirty="0" smtClean="0">
                <a:latin typeface="Arial" pitchFamily="34" charset="0"/>
                <a:cs typeface="Arial" pitchFamily="34" charset="0"/>
              </a:rPr>
              <a:t>AT RATES AS HIGH AS</a:t>
            </a:r>
          </a:p>
          <a:p>
            <a:pPr>
              <a:buNone/>
            </a:pPr>
            <a:r>
              <a:rPr lang="en-US" sz="1800" b="1" dirty="0" smtClean="0">
                <a:latin typeface="Arial" pitchFamily="34" charset="0"/>
                <a:cs typeface="Arial" pitchFamily="34" charset="0"/>
              </a:rPr>
              <a:t> 400 WORDS PER MINUTE.</a:t>
            </a:r>
          </a:p>
          <a:p>
            <a:pPr>
              <a:buNone/>
            </a:pPr>
            <a:endParaRPr lang="en-US" sz="1800" b="1" dirty="0" smtClean="0">
              <a:latin typeface="Arial" pitchFamily="34" charset="0"/>
              <a:cs typeface="Arial" pitchFamily="34" charset="0"/>
            </a:endParaRPr>
          </a:p>
          <a:p>
            <a:pPr>
              <a:buNone/>
            </a:pPr>
            <a:endParaRPr lang="en-US" sz="1800" b="1" dirty="0">
              <a:latin typeface="Arial" pitchFamily="34" charset="0"/>
              <a:cs typeface="Arial" pitchFamily="34" charset="0"/>
            </a:endParaRPr>
          </a:p>
        </p:txBody>
      </p:sp>
      <p:pic>
        <p:nvPicPr>
          <p:cNvPr id="28674" name="Picture 2" descr="http://cache3.asset-cache.net/xc/50392026.jpg?v=1&amp;c=IWSAsset&amp;k=2&amp;d=4996399091E831864712F94B93746C610B6AE4F903F69820"/>
          <p:cNvPicPr>
            <a:picLocks noChangeAspect="1" noChangeArrowheads="1"/>
          </p:cNvPicPr>
          <p:nvPr/>
        </p:nvPicPr>
        <p:blipFill>
          <a:blip r:embed="rId2" cstate="print"/>
          <a:srcRect/>
          <a:stretch>
            <a:fillRect/>
          </a:stretch>
        </p:blipFill>
        <p:spPr bwMode="auto">
          <a:xfrm>
            <a:off x="4354782" y="2743200"/>
            <a:ext cx="4789218" cy="3886200"/>
          </a:xfrm>
          <a:prstGeom prst="rect">
            <a:avLst/>
          </a:prstGeom>
          <a:noFill/>
        </p:spPr>
      </p:pic>
      <p:pic>
        <p:nvPicPr>
          <p:cNvPr id="28676" name="Picture 4" descr="http://t3.gstatic.com/images?q=tbn:UTsnC2aFxvHXRM%3Ahttp://chhs.sdsu.edu/images/sueimages/48-Attendees%2520listening%2520to%2520speech_jpg.jpg">
            <a:hlinkClick r:id="rId3"/>
          </p:cNvPr>
          <p:cNvPicPr>
            <a:picLocks noChangeAspect="1" noChangeArrowheads="1"/>
          </p:cNvPicPr>
          <p:nvPr/>
        </p:nvPicPr>
        <p:blipFill>
          <a:blip r:embed="rId4" cstate="print"/>
          <a:srcRect/>
          <a:stretch>
            <a:fillRect/>
          </a:stretch>
        </p:blipFill>
        <p:spPr bwMode="auto">
          <a:xfrm>
            <a:off x="0" y="4267200"/>
            <a:ext cx="3343275" cy="2228853"/>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FF0000"/>
                </a:solidFill>
              </a:rPr>
              <a:t>SPEECH SYNTHESIS</a:t>
            </a:r>
            <a:endParaRPr lang="en-US" sz="2800" b="1" dirty="0">
              <a:solidFill>
                <a:srgbClr val="FF0000"/>
              </a:solidFill>
            </a:endParaRPr>
          </a:p>
        </p:txBody>
      </p:sp>
      <p:sp>
        <p:nvSpPr>
          <p:cNvPr id="3" name="TextBox 2"/>
          <p:cNvSpPr txBox="1"/>
          <p:nvPr/>
        </p:nvSpPr>
        <p:spPr>
          <a:xfrm>
            <a:off x="304800" y="1447800"/>
            <a:ext cx="8458200" cy="4247317"/>
          </a:xfrm>
          <a:prstGeom prst="rect">
            <a:avLst/>
          </a:prstGeom>
          <a:noFill/>
        </p:spPr>
        <p:txBody>
          <a:bodyPr wrap="square" rtlCol="0">
            <a:spAutoFit/>
          </a:bodyPr>
          <a:lstStyle/>
          <a:p>
            <a:r>
              <a:rPr lang="en-US" b="1" dirty="0" smtClean="0"/>
              <a:t>ACOUSTIC SYNTHESIZERS—MECHANICAL DEVICES BY VON KEMPELEN, WHEATSTONE, KRATZENSTEIN, VON HELMHOLTZ, etc.  </a:t>
            </a:r>
          </a:p>
          <a:p>
            <a:endParaRPr lang="en-US" b="1" dirty="0" smtClean="0"/>
          </a:p>
          <a:p>
            <a:r>
              <a:rPr lang="en-US" b="1" dirty="0" smtClean="0"/>
              <a:t>CHANNEL VOCODERS (voice coders)---CHANGES IN INTENSITY IN NARROW BANDS IS TRANSMITTED AND USED TO REGENERATE SPEECH SPECTRA IN THESE BANDS.</a:t>
            </a:r>
          </a:p>
          <a:p>
            <a:r>
              <a:rPr lang="en-US" b="1" dirty="0" smtClean="0"/>
              <a:t>FORMANT SYNTHESIZERS---USES A BUZZ GENERATOR (FOR VOICED SOUNDS) AND A HISS GENERATOR (FOR UNVOICED SOUNDS) ALONG WITH A SERIES OF ELECTRICAL RESONATORS (TO SIMULATE FORMANTS).</a:t>
            </a:r>
          </a:p>
          <a:p>
            <a:endParaRPr lang="en-US" b="1" dirty="0" smtClean="0"/>
          </a:p>
          <a:p>
            <a:r>
              <a:rPr lang="en-US" b="1" dirty="0" smtClean="0"/>
              <a:t>LINEAR PREDICTIVE CODING (LPC)---TEN </a:t>
            </a:r>
            <a:r>
              <a:rPr lang="en-US" b="1" dirty="0" smtClean="0"/>
              <a:t>OR </a:t>
            </a:r>
            <a:r>
              <a:rPr lang="en-US" b="1" dirty="0" smtClean="0"/>
              <a:t>TWELVE </a:t>
            </a:r>
            <a:r>
              <a:rPr lang="en-US" b="1" dirty="0" smtClean="0"/>
              <a:t>COEFFICIENTS ARE </a:t>
            </a:r>
            <a:r>
              <a:rPr lang="en-US" b="1" dirty="0" smtClean="0"/>
              <a:t>CALCULATED FROM SHORT SEGMENTS OF SPEECH AND USED TO PREDICT NEW SPEECH SAMPLES USING A DIGITAL COMPUTER</a:t>
            </a:r>
          </a:p>
          <a:p>
            <a:endParaRPr lang="en-US" b="1" dirty="0" smtClean="0"/>
          </a:p>
          <a:p>
            <a:r>
              <a:rPr lang="en-US" b="1" dirty="0" smtClean="0"/>
              <a:t>HMM-BASED SYNTHESIS OR STATISTICAL PARAMETRIC SYNTHESIS---BASED ON  HIDDEN MARKOV MODELS.  USES MAXIMUM LIKELIHOOD TO COMPUTE WAVEFORMS</a:t>
            </a:r>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rPr>
              <a:t>AUTOMATIC SPEECH RECOGNITION BY COMPUTER</a:t>
            </a:r>
            <a:endParaRPr lang="en-US" sz="2800" b="1" dirty="0">
              <a:solidFill>
                <a:srgbClr val="0070C0"/>
              </a:solidFill>
            </a:endParaRPr>
          </a:p>
        </p:txBody>
      </p:sp>
      <p:sp>
        <p:nvSpPr>
          <p:cNvPr id="3" name="TextBox 2"/>
          <p:cNvSpPr txBox="1"/>
          <p:nvPr/>
        </p:nvSpPr>
        <p:spPr>
          <a:xfrm>
            <a:off x="152400" y="1447800"/>
            <a:ext cx="8763000" cy="4247317"/>
          </a:xfrm>
          <a:prstGeom prst="rect">
            <a:avLst/>
          </a:prstGeom>
          <a:noFill/>
        </p:spPr>
        <p:txBody>
          <a:bodyPr wrap="square" rtlCol="0">
            <a:spAutoFit/>
          </a:bodyPr>
          <a:lstStyle/>
          <a:p>
            <a:r>
              <a:rPr lang="en-US" b="1" dirty="0" smtClean="0"/>
              <a:t>AUTOMATIC SPEECH RECOGNITION IS THE “HOLY GRAIL” OF COMPUTER SPEECH RESEARCH</a:t>
            </a:r>
          </a:p>
          <a:p>
            <a:endParaRPr lang="en-US" b="1" dirty="0" smtClean="0"/>
          </a:p>
          <a:p>
            <a:r>
              <a:rPr lang="en-US" b="1" dirty="0" smtClean="0"/>
              <a:t>HUMAN LISTENERS HAVE LEARNED TO UNDERSTAND DIFFERENT DIALECTS, ACCENTS, VOICE INFLECTIONS, AND EVEN SPEECH OF RATHER LOW QUALITY FROM TALKING COMPUTERS.  IT IS STILL DIFFICULT FOR COMPUTERS TO DO THIS.</a:t>
            </a:r>
          </a:p>
          <a:p>
            <a:endParaRPr lang="en-US" b="1" dirty="0" smtClean="0"/>
          </a:p>
          <a:p>
            <a:r>
              <a:rPr lang="en-US" b="1" dirty="0" smtClean="0"/>
              <a:t>A COMMON STRATEGY FOR RECOGNIZING INDIVIDUAL WORDS IS </a:t>
            </a:r>
            <a:r>
              <a:rPr lang="en-US" b="1" i="1" dirty="0" smtClean="0"/>
              <a:t>TEMPLATE MATCHING.</a:t>
            </a:r>
            <a:r>
              <a:rPr lang="en-US" b="1" dirty="0" smtClean="0"/>
              <a:t> TEMPLATES ARE CREATED FOR THE WORDS IN THE DESIRED VOCABULARY AS SPOKEN BY SELECTED SPEAKERS.  SPOKEN WORDS ARE THEN MATCHED TO THESE TEMPLATES, AND THE CLOSEST MATCH IS ASSUMED TO BE THE WORD SPOKEN.</a:t>
            </a:r>
          </a:p>
          <a:p>
            <a:endParaRPr lang="en-US" b="1" dirty="0" smtClean="0"/>
          </a:p>
          <a:p>
            <a:r>
              <a:rPr lang="en-US" b="1" dirty="0" smtClean="0"/>
              <a:t>CONTINUOUS SPEECH RECOGNITION IS MUCH MORE DIFFICULT THAN INDIVIDUAL WORDS BECAUSE IT IS DIFFICULT TO RECOGNIZE THE BEGINNING AND END OF WORDS, SYLLABLES, AND PHONEMES.</a:t>
            </a:r>
          </a:p>
          <a:p>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C00000"/>
                </a:solidFill>
              </a:rPr>
              <a:t>RECOGNIZING WORD BOUNDARIES</a:t>
            </a:r>
            <a:endParaRPr lang="en-US" sz="2800" b="1" dirty="0">
              <a:solidFill>
                <a:srgbClr val="C00000"/>
              </a:solidFill>
            </a:endParaRPr>
          </a:p>
        </p:txBody>
      </p:sp>
      <p:pic>
        <p:nvPicPr>
          <p:cNvPr id="3" name="Picture 2" descr="fig._11.1_denes.jpg"/>
          <p:cNvPicPr>
            <a:picLocks noChangeAspect="1"/>
          </p:cNvPicPr>
          <p:nvPr/>
        </p:nvPicPr>
        <p:blipFill>
          <a:blip r:embed="rId2" cstate="print"/>
          <a:stretch>
            <a:fillRect/>
          </a:stretch>
        </p:blipFill>
        <p:spPr>
          <a:xfrm>
            <a:off x="4572000" y="1664208"/>
            <a:ext cx="4389120" cy="5193792"/>
          </a:xfrm>
          <a:prstGeom prst="rect">
            <a:avLst/>
          </a:prstGeom>
        </p:spPr>
      </p:pic>
      <p:sp>
        <p:nvSpPr>
          <p:cNvPr id="4" name="TextBox 3"/>
          <p:cNvSpPr txBox="1"/>
          <p:nvPr/>
        </p:nvSpPr>
        <p:spPr>
          <a:xfrm>
            <a:off x="304800" y="1828800"/>
            <a:ext cx="4114800" cy="923330"/>
          </a:xfrm>
          <a:prstGeom prst="rect">
            <a:avLst/>
          </a:prstGeom>
          <a:noFill/>
        </p:spPr>
        <p:txBody>
          <a:bodyPr wrap="square" rtlCol="0">
            <a:spAutoFit/>
          </a:bodyPr>
          <a:lstStyle/>
          <a:p>
            <a:r>
              <a:rPr lang="en-US" b="1" dirty="0" smtClean="0"/>
              <a:t>“THE SPACE NEARBY”</a:t>
            </a:r>
          </a:p>
          <a:p>
            <a:r>
              <a:rPr lang="en-US" b="1" dirty="0" smtClean="0"/>
              <a:t>WORD BOUNDARIES CAN BE LOCATED BY THE INITIAL OR FINAL CONSONANTS</a:t>
            </a:r>
            <a:endParaRPr lang="en-US" b="1" dirty="0"/>
          </a:p>
        </p:txBody>
      </p:sp>
      <p:sp>
        <p:nvSpPr>
          <p:cNvPr id="5" name="TextBox 4"/>
          <p:cNvSpPr txBox="1"/>
          <p:nvPr/>
        </p:nvSpPr>
        <p:spPr>
          <a:xfrm>
            <a:off x="381000" y="5410200"/>
            <a:ext cx="4114800" cy="923330"/>
          </a:xfrm>
          <a:prstGeom prst="rect">
            <a:avLst/>
          </a:prstGeom>
          <a:noFill/>
        </p:spPr>
        <p:txBody>
          <a:bodyPr wrap="square" rtlCol="0">
            <a:spAutoFit/>
          </a:bodyPr>
          <a:lstStyle/>
          <a:p>
            <a:r>
              <a:rPr lang="en-US" b="1" dirty="0" smtClean="0"/>
              <a:t>“THE AREA AROUND”</a:t>
            </a:r>
          </a:p>
          <a:p>
            <a:r>
              <a:rPr lang="en-US" b="1" dirty="0" smtClean="0"/>
              <a:t>WORD BOUNDARIES ARE DIFFICULT TO LOCATE</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rPr>
              <a:t>HIDDEN MARKOV MODELS (HMMs)</a:t>
            </a:r>
            <a:endParaRPr lang="en-US" sz="2800" b="1" dirty="0">
              <a:solidFill>
                <a:srgbClr val="0070C0"/>
              </a:solidFill>
            </a:endParaRPr>
          </a:p>
        </p:txBody>
      </p:sp>
      <p:pic>
        <p:nvPicPr>
          <p:cNvPr id="4" name="Content Placeholder 3" descr="hidden_Markov_model Denes.jpg"/>
          <p:cNvPicPr>
            <a:picLocks noGrp="1" noChangeAspect="1"/>
          </p:cNvPicPr>
          <p:nvPr>
            <p:ph idx="1"/>
          </p:nvPr>
        </p:nvPicPr>
        <p:blipFill>
          <a:blip r:embed="rId3" cstate="print"/>
          <a:stretch>
            <a:fillRect/>
          </a:stretch>
        </p:blipFill>
        <p:spPr>
          <a:xfrm>
            <a:off x="2438400" y="2590800"/>
            <a:ext cx="4535424" cy="2895600"/>
          </a:xfrm>
        </p:spPr>
      </p:pic>
      <p:sp>
        <p:nvSpPr>
          <p:cNvPr id="5" name="TextBox 4"/>
          <p:cNvSpPr txBox="1"/>
          <p:nvPr/>
        </p:nvSpPr>
        <p:spPr>
          <a:xfrm>
            <a:off x="228600" y="5486400"/>
            <a:ext cx="8610600" cy="1200329"/>
          </a:xfrm>
          <a:prstGeom prst="rect">
            <a:avLst/>
          </a:prstGeom>
          <a:noFill/>
        </p:spPr>
        <p:txBody>
          <a:bodyPr wrap="square" rtlCol="0">
            <a:spAutoFit/>
          </a:bodyPr>
          <a:lstStyle/>
          <a:p>
            <a:r>
              <a:rPr lang="en-US" b="1" dirty="0" smtClean="0"/>
              <a:t>HIDDEN MARKOV MODEL REFPRESENTATION. (a) Example of a word represented by four internal states 1,2,3,4.  (b) Abstract representation of (a) snowing states 1-4 sequential transition </a:t>
            </a:r>
            <a:r>
              <a:rPr lang="en-US" b="1" dirty="0" err="1" smtClean="0"/>
              <a:t>probabilites</a:t>
            </a:r>
            <a:r>
              <a:rPr lang="en-US" b="1" dirty="0" smtClean="0"/>
              <a:t> </a:t>
            </a:r>
            <a:r>
              <a:rPr lang="en-US" b="1" i="1" dirty="0" smtClean="0"/>
              <a:t>a</a:t>
            </a:r>
            <a:r>
              <a:rPr lang="en-US" b="1" i="1" baseline="-25000" dirty="0" smtClean="0"/>
              <a:t>1.</a:t>
            </a:r>
            <a:r>
              <a:rPr lang="en-US" b="1" i="1" dirty="0" smtClean="0"/>
              <a:t> . . .a</a:t>
            </a:r>
            <a:r>
              <a:rPr lang="en-US" b="1" i="1" baseline="-25000" dirty="0" smtClean="0"/>
              <a:t>4;</a:t>
            </a:r>
            <a:r>
              <a:rPr lang="en-US" b="1" i="1" dirty="0" smtClean="0"/>
              <a:t> </a:t>
            </a:r>
            <a:r>
              <a:rPr lang="en-US" b="1" dirty="0" smtClean="0"/>
              <a:t>self-transition probabilities </a:t>
            </a:r>
            <a:r>
              <a:rPr lang="en-US" b="1" i="1" dirty="0" smtClean="0"/>
              <a:t>d</a:t>
            </a:r>
            <a:r>
              <a:rPr lang="en-US" b="1" i="1" baseline="-25000" dirty="0" smtClean="0"/>
              <a:t>1</a:t>
            </a:r>
            <a:r>
              <a:rPr lang="en-US" b="1" i="1" dirty="0" smtClean="0"/>
              <a:t> ….d</a:t>
            </a:r>
            <a:r>
              <a:rPr lang="en-US" b="1" i="1" baseline="-25000" dirty="0" smtClean="0"/>
              <a:t>4</a:t>
            </a:r>
            <a:r>
              <a:rPr lang="en-US" b="1" i="1" dirty="0" smtClean="0"/>
              <a:t>;</a:t>
            </a:r>
            <a:r>
              <a:rPr lang="en-US" b="1" dirty="0" smtClean="0"/>
              <a:t> and within-state probability distribution </a:t>
            </a:r>
            <a:r>
              <a:rPr lang="en-US" b="1" i="1" dirty="0" smtClean="0"/>
              <a:t>p</a:t>
            </a:r>
            <a:r>
              <a:rPr lang="en-US" b="1" i="1" baseline="-25000" dirty="0" smtClean="0"/>
              <a:t>1</a:t>
            </a:r>
            <a:r>
              <a:rPr lang="en-US" b="1" i="1" dirty="0" smtClean="0"/>
              <a:t> . . .p</a:t>
            </a:r>
            <a:r>
              <a:rPr lang="en-US" b="1" i="1" baseline="-25000" dirty="0" smtClean="0"/>
              <a:t>4   </a:t>
            </a:r>
            <a:r>
              <a:rPr lang="en-US" b="1" i="1" dirty="0" smtClean="0"/>
              <a:t>  </a:t>
            </a:r>
            <a:r>
              <a:rPr lang="en-US" b="1" dirty="0" smtClean="0"/>
              <a:t>(DENES et al.)</a:t>
            </a:r>
            <a:endParaRPr lang="en-US" b="1" dirty="0"/>
          </a:p>
        </p:txBody>
      </p:sp>
      <p:sp>
        <p:nvSpPr>
          <p:cNvPr id="6" name="TextBox 5"/>
          <p:cNvSpPr txBox="1"/>
          <p:nvPr/>
        </p:nvSpPr>
        <p:spPr>
          <a:xfrm>
            <a:off x="381000" y="1447800"/>
            <a:ext cx="8534400" cy="923330"/>
          </a:xfrm>
          <a:prstGeom prst="rect">
            <a:avLst/>
          </a:prstGeom>
          <a:noFill/>
        </p:spPr>
        <p:txBody>
          <a:bodyPr wrap="square" rtlCol="0">
            <a:spAutoFit/>
          </a:bodyPr>
          <a:lstStyle/>
          <a:p>
            <a:r>
              <a:rPr lang="en-US" b="1" dirty="0" smtClean="0"/>
              <a:t>INVENTED (IN THE EARLY 1900s) BY RUSSIAN MATHEMATICIAN A.A. MARKOV DURING HIS STUDIES OF WORD STATISTICS IN LITERARY TEXTS.  DURING THE 1980s HMMs BECAME THE MOST POPULAR SPEECH RECOGNITION METHOD.</a:t>
            </a: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FF0000"/>
                </a:solidFill>
              </a:rPr>
              <a:t>SPEAKER IDENTIFICATION: VOICEPRINTS</a:t>
            </a:r>
            <a:endParaRPr lang="en-US" sz="2800" b="1" dirty="0">
              <a:solidFill>
                <a:srgbClr val="FF0000"/>
              </a:solidFill>
            </a:endParaRPr>
          </a:p>
        </p:txBody>
      </p:sp>
      <p:sp>
        <p:nvSpPr>
          <p:cNvPr id="3" name="TextBox 2"/>
          <p:cNvSpPr txBox="1"/>
          <p:nvPr/>
        </p:nvSpPr>
        <p:spPr>
          <a:xfrm>
            <a:off x="533400" y="1752600"/>
            <a:ext cx="8229600" cy="2031325"/>
          </a:xfrm>
          <a:prstGeom prst="rect">
            <a:avLst/>
          </a:prstGeom>
          <a:noFill/>
        </p:spPr>
        <p:txBody>
          <a:bodyPr wrap="square" rtlCol="0">
            <a:spAutoFit/>
          </a:bodyPr>
          <a:lstStyle/>
          <a:p>
            <a:r>
              <a:rPr lang="en-US" b="1" dirty="0" smtClean="0"/>
              <a:t>SPEECH SPECTROGRAMS PORTRAY SHORT-TERM VARIATIONS IN INTENSITY AND FREQUENCY IN GRAPHICAL FORM.  THUS THEY GIVE MUCH USEFUL INFORMATION ABOUT SPEECH ARTICULATION.  </a:t>
            </a:r>
          </a:p>
          <a:p>
            <a:endParaRPr lang="en-US" b="1" dirty="0" smtClean="0"/>
          </a:p>
          <a:p>
            <a:r>
              <a:rPr lang="en-US" b="1" dirty="0" smtClean="0"/>
              <a:t>WHEN TWO PERSONS SPEAK THE SAME WORD, THEIR ARTICULATION IS SIMILAR BUT NOT IDENTICAL.  THUS SPECTROGRAMS OF THEIR SPEECH WILL SHOW SIMILARITIES BUT ALSO DIFFERENCES.</a:t>
            </a:r>
            <a:endParaRPr 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524000" y="0"/>
            <a:ext cx="5715000" cy="4505325"/>
          </a:xfrm>
          <a:prstGeom prst="rect">
            <a:avLst/>
          </a:prstGeom>
          <a:noFill/>
          <a:ln w="9525">
            <a:noFill/>
            <a:miter lim="800000"/>
            <a:headEnd/>
            <a:tailEnd/>
          </a:ln>
        </p:spPr>
      </p:pic>
      <p:sp>
        <p:nvSpPr>
          <p:cNvPr id="3" name="TextBox 2"/>
          <p:cNvSpPr txBox="1"/>
          <p:nvPr/>
        </p:nvSpPr>
        <p:spPr>
          <a:xfrm>
            <a:off x="304800" y="4724400"/>
            <a:ext cx="8534400" cy="646331"/>
          </a:xfrm>
          <a:prstGeom prst="rect">
            <a:avLst/>
          </a:prstGeom>
          <a:noFill/>
        </p:spPr>
        <p:txBody>
          <a:bodyPr wrap="square" rtlCol="0">
            <a:spAutoFit/>
          </a:bodyPr>
          <a:lstStyle/>
          <a:p>
            <a:r>
              <a:rPr lang="en-US" b="1" dirty="0" smtClean="0"/>
              <a:t>SPECTROGRAMS OF THE SPOKEN WORD “SCIENCE.”  WHICH TWO SPECTROGRAMS WERE MADE BY THE SAME SPEAKER?</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524000" y="0"/>
            <a:ext cx="5715000" cy="4505325"/>
          </a:xfrm>
          <a:prstGeom prst="rect">
            <a:avLst/>
          </a:prstGeom>
          <a:noFill/>
          <a:ln w="9525">
            <a:noFill/>
            <a:miter lim="800000"/>
            <a:headEnd/>
            <a:tailEnd/>
          </a:ln>
        </p:spPr>
      </p:pic>
      <p:sp>
        <p:nvSpPr>
          <p:cNvPr id="3" name="TextBox 2"/>
          <p:cNvSpPr txBox="1"/>
          <p:nvPr/>
        </p:nvSpPr>
        <p:spPr>
          <a:xfrm>
            <a:off x="304800" y="4724400"/>
            <a:ext cx="8534400" cy="646331"/>
          </a:xfrm>
          <a:prstGeom prst="rect">
            <a:avLst/>
          </a:prstGeom>
          <a:noFill/>
        </p:spPr>
        <p:txBody>
          <a:bodyPr wrap="square" rtlCol="0">
            <a:spAutoFit/>
          </a:bodyPr>
          <a:lstStyle/>
          <a:p>
            <a:r>
              <a:rPr lang="en-US" b="1" dirty="0" smtClean="0"/>
              <a:t>THE TWO SPECTROGRAMS AT THE TOP WERE MADE BY THE SAME SPEAKER.  </a:t>
            </a:r>
          </a:p>
          <a:p>
            <a:r>
              <a:rPr lang="en-US" b="1" dirty="0" smtClean="0"/>
              <a:t>THE TWO SPECTROGRAMS AT THE BOTTOM WERE MADE BY TWO OTHER SPEAKERS</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rPr>
              <a:t>FROM THE WINTER 2010 ISSUE OF </a:t>
            </a:r>
            <a:r>
              <a:rPr lang="en-US" sz="2800" b="1" i="1" dirty="0" smtClean="0">
                <a:solidFill>
                  <a:srgbClr val="FF0000"/>
                </a:solidFill>
              </a:rPr>
              <a:t>ECHOES</a:t>
            </a:r>
            <a:endParaRPr lang="en-US" sz="2800" b="1" dirty="0">
              <a:solidFill>
                <a:srgbClr val="FF0000"/>
              </a:solidFill>
            </a:endParaRPr>
          </a:p>
        </p:txBody>
      </p:sp>
      <p:sp>
        <p:nvSpPr>
          <p:cNvPr id="3" name="TextBox 2"/>
          <p:cNvSpPr txBox="1"/>
          <p:nvPr/>
        </p:nvSpPr>
        <p:spPr>
          <a:xfrm>
            <a:off x="228600" y="1447800"/>
            <a:ext cx="8610600" cy="4524315"/>
          </a:xfrm>
          <a:prstGeom prst="rect">
            <a:avLst/>
          </a:prstGeom>
          <a:noFill/>
        </p:spPr>
        <p:txBody>
          <a:bodyPr wrap="square" rtlCol="0">
            <a:spAutoFit/>
          </a:bodyPr>
          <a:lstStyle/>
          <a:p>
            <a:r>
              <a:rPr lang="en-US" b="1" dirty="0" smtClean="0"/>
              <a:t>SPEECH RECOGNITION CAN BE IMPOROVED BY JOINT ANALYSIS OF THROAT AND ACOUSTIC MICROPHONE RECORDINGS, ACCORDING TO A PAPER IN THE SEPTEMBER ISSUE OF </a:t>
            </a:r>
            <a:r>
              <a:rPr lang="en-US" b="1" i="1" dirty="0" smtClean="0"/>
              <a:t>IEEE TRANSACTION ON AUDIO. SPEECH, AND LANGUAGE PROCESSING. </a:t>
            </a:r>
            <a:r>
              <a:rPr lang="en-US" b="1" dirty="0" smtClean="0"/>
              <a:t>  A PROPOSED MULTIMODAL SYSTEM IMPROVES PHONEME RECOGNITION RATE.</a:t>
            </a:r>
          </a:p>
          <a:p>
            <a:endParaRPr lang="en-US" b="1" dirty="0" smtClean="0"/>
          </a:p>
          <a:p>
            <a:r>
              <a:rPr lang="en-US" b="1" dirty="0" smtClean="0"/>
              <a:t>A PAPER IN THE NOVEMBER 2010 ISSUE OF </a:t>
            </a:r>
            <a:r>
              <a:rPr lang="en-US" b="1" i="1" dirty="0" smtClean="0"/>
              <a:t>NATURE</a:t>
            </a:r>
            <a:r>
              <a:rPr lang="en-US" b="1" dirty="0" smtClean="0"/>
              <a:t> PROPOSES THAT THE AMINO ACID COMPOSITION IN THE GENE FOXP2 </a:t>
            </a:r>
            <a:r>
              <a:rPr lang="en-US" b="1" smtClean="0"/>
              <a:t>HAS UNDERGONE </a:t>
            </a:r>
            <a:r>
              <a:rPr lang="en-US" b="1" dirty="0" smtClean="0"/>
              <a:t>ACCELERATED EVOLUTION,, AND THIS TWO-AMINO-ACID CHANGE OCCURRED AROUND THE TIME OF LANGUAGE EMERGENCE IN HUMANS AND MAY HAVE PLAYED AN IMPORTANT ROLE.</a:t>
            </a:r>
          </a:p>
          <a:p>
            <a:endParaRPr lang="en-US" b="1" dirty="0" smtClean="0"/>
          </a:p>
          <a:p>
            <a:r>
              <a:rPr lang="en-US" b="1" dirty="0" smtClean="0"/>
              <a:t>HUMANS USE TACTILE INFORMATION DURING AUDITORY SPEECH PERCEPTION, ACCORDING TO A PAPER IN THE 26</a:t>
            </a:r>
            <a:r>
              <a:rPr lang="en-US" b="1" baseline="30000" dirty="0" smtClean="0"/>
              <a:t>TH</a:t>
            </a:r>
            <a:r>
              <a:rPr lang="en-US" b="1" dirty="0" smtClean="0"/>
              <a:t> NOVEMBER ISSUE OF </a:t>
            </a:r>
            <a:r>
              <a:rPr lang="en-US" b="1" i="1" dirty="0" smtClean="0"/>
              <a:t>NATURE.</a:t>
            </a:r>
            <a:r>
              <a:rPr lang="en-US" b="1" dirty="0" smtClean="0"/>
              <a:t>  APPLYING TINY BURSTS OF ASPIRATION (SUCH AS WOULD BE PRODUCED BY PLOSIVE CONSONANT &lt;p&gt; TO THE RIGHT HAND OR THE NECK MADE THE SYLLABLES MORE APT TO BE HEARD AS SPIRATED (&lt;p&gt; RATHER THAN &lt;b&gt;, FOR EXAMPLE).</a:t>
            </a:r>
          </a:p>
          <a:p>
            <a:endParaRPr lang="en-US" b="1" dirty="0"/>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smtClean="0">
                <a:solidFill>
                  <a:srgbClr val="0070C0"/>
                </a:solidFill>
              </a:rPr>
              <a:t>ARTICULATION TESTS</a:t>
            </a:r>
            <a:endParaRPr lang="en-US" sz="2800" b="1" dirty="0">
              <a:solidFill>
                <a:srgbClr val="0070C0"/>
              </a:solidFill>
            </a:endParaRPr>
          </a:p>
        </p:txBody>
      </p:sp>
      <p:sp>
        <p:nvSpPr>
          <p:cNvPr id="5" name="TextBox 4"/>
          <p:cNvSpPr txBox="1"/>
          <p:nvPr/>
        </p:nvSpPr>
        <p:spPr>
          <a:xfrm>
            <a:off x="228600" y="1524000"/>
            <a:ext cx="8610600" cy="3416320"/>
          </a:xfrm>
          <a:prstGeom prst="rect">
            <a:avLst/>
          </a:prstGeom>
          <a:noFill/>
        </p:spPr>
        <p:txBody>
          <a:bodyPr wrap="square" rtlCol="0">
            <a:spAutoFit/>
          </a:bodyPr>
          <a:lstStyle/>
          <a:p>
            <a:r>
              <a:rPr lang="en-US" b="1" dirty="0" smtClean="0"/>
              <a:t>A SET OF SPOKEN WORDS IS PRESENTED AND A LISTENER OR GROUP OF LISTENERS WRITES DOWN WHAT THEY HEAR.  THE PERCENTAGE OF WORDS CORRECTLY HEARD IS CALLED THE ARTICULATION SCORE.  </a:t>
            </a:r>
          </a:p>
          <a:p>
            <a:endParaRPr lang="en-US" b="1" dirty="0" smtClean="0"/>
          </a:p>
          <a:p>
            <a:r>
              <a:rPr lang="en-US" b="1" dirty="0" smtClean="0"/>
              <a:t>ARTICULATION SCORES DEPEND UPON THE TEST WORDS USED.  ONE TYPE OF WORD LIST CONSISTS OF SINGLE SYLLABLE WORDS </a:t>
            </a:r>
            <a:r>
              <a:rPr lang="en-US" b="1" dirty="0" smtClean="0"/>
              <a:t>S</a:t>
            </a:r>
            <a:r>
              <a:rPr lang="en-US" b="1" dirty="0" smtClean="0"/>
              <a:t>ELECTED </a:t>
            </a:r>
            <a:r>
              <a:rPr lang="en-US" b="1" dirty="0" smtClean="0"/>
              <a:t>SO THAT SPEECH SOUNDS IN THE LISTS OCCUR WITH THE SAME RELATIVE FREQUENCY AS THEY DO IN SPOKEN ENGLISH.  THESE ARE THE SO-CALLED </a:t>
            </a:r>
            <a:r>
              <a:rPr lang="en-US" b="1" i="1" dirty="0" smtClean="0"/>
              <a:t>PHONETICALLY BALANCED  </a:t>
            </a:r>
            <a:r>
              <a:rPr lang="en-US" b="1" dirty="0" smtClean="0"/>
              <a:t>OR</a:t>
            </a:r>
            <a:r>
              <a:rPr lang="en-US" b="1" i="1" dirty="0" smtClean="0"/>
              <a:t> PB </a:t>
            </a:r>
            <a:r>
              <a:rPr lang="en-US" b="1" dirty="0" smtClean="0"/>
              <a:t>LISTS.</a:t>
            </a:r>
          </a:p>
          <a:p>
            <a:endParaRPr lang="en-US" b="1" dirty="0" smtClean="0"/>
          </a:p>
          <a:p>
            <a:r>
              <a:rPr lang="en-US" b="1" dirty="0" smtClean="0"/>
              <a:t>ANOTHER TYPE OF WORD LIST IS MADE UP OF TWO-SYLLABLE WORDS LIKE “ARMCHAIR,” “SHOTGUN,” OR “RAILROAD” IN WHICH EACH WORD IS PRONOUNCED WITH EQUAL STRESS ON BOTH SYLLABLES.</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0070C0"/>
                </a:solidFill>
                <a:latin typeface="Arial" pitchFamily="34" charset="0"/>
                <a:cs typeface="Arial" pitchFamily="34" charset="0"/>
              </a:rPr>
              <a:t>ANALYSIS OF SPEECH</a:t>
            </a:r>
            <a:endParaRPr lang="en-US" sz="2400" b="1" dirty="0">
              <a:solidFill>
                <a:srgbClr val="0070C0"/>
              </a:solidFill>
              <a:latin typeface="Arial" pitchFamily="34" charset="0"/>
              <a:cs typeface="Arial" pitchFamily="34" charset="0"/>
            </a:endParaRPr>
          </a:p>
        </p:txBody>
      </p:sp>
      <p:pic>
        <p:nvPicPr>
          <p:cNvPr id="4" name="Content Placeholder 3" descr="Fig_16.1.jpg"/>
          <p:cNvPicPr>
            <a:picLocks noGrp="1" noChangeAspect="1"/>
          </p:cNvPicPr>
          <p:nvPr>
            <p:ph idx="1"/>
          </p:nvPr>
        </p:nvPicPr>
        <p:blipFill>
          <a:blip r:embed="rId2" cstate="print"/>
          <a:stretch>
            <a:fillRect/>
          </a:stretch>
        </p:blipFill>
        <p:spPr>
          <a:xfrm>
            <a:off x="3124200" y="1676400"/>
            <a:ext cx="2706624" cy="2633472"/>
          </a:xfrm>
        </p:spPr>
      </p:pic>
      <p:sp>
        <p:nvSpPr>
          <p:cNvPr id="5" name="TextBox 4"/>
          <p:cNvSpPr txBox="1"/>
          <p:nvPr/>
        </p:nvSpPr>
        <p:spPr>
          <a:xfrm>
            <a:off x="685800" y="4724400"/>
            <a:ext cx="8153400" cy="646331"/>
          </a:xfrm>
          <a:prstGeom prst="rect">
            <a:avLst/>
          </a:prstGeom>
          <a:noFill/>
        </p:spPr>
        <p:txBody>
          <a:bodyPr wrap="square" rtlCol="0">
            <a:spAutoFit/>
          </a:bodyPr>
          <a:lstStyle/>
          <a:p>
            <a:r>
              <a:rPr lang="en-US" b="1" dirty="0" smtClean="0">
                <a:latin typeface="Arial" pitchFamily="34" charset="0"/>
                <a:cs typeface="Arial" pitchFamily="34" charset="0"/>
              </a:rPr>
              <a:t>THREE-DIMENSIONAL DISPLAY OF SOUND LEVEL VERSUS FREQUENCY AND TIME</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C00000"/>
                </a:solidFill>
                <a:latin typeface="Arial" pitchFamily="34" charset="0"/>
                <a:cs typeface="Arial" pitchFamily="34" charset="0"/>
              </a:rPr>
              <a:t>SPEECH SPECTROGRAPH</a:t>
            </a:r>
            <a:endParaRPr lang="en-US" sz="2800" b="1" dirty="0">
              <a:solidFill>
                <a:srgbClr val="C00000"/>
              </a:solidFill>
              <a:latin typeface="Arial" pitchFamily="34" charset="0"/>
              <a:cs typeface="Arial" pitchFamily="34" charset="0"/>
            </a:endParaRPr>
          </a:p>
        </p:txBody>
      </p:sp>
      <p:pic>
        <p:nvPicPr>
          <p:cNvPr id="3" name="Picture 2" descr="Fig._16.2.jpg"/>
          <p:cNvPicPr>
            <a:picLocks noChangeAspect="1"/>
          </p:cNvPicPr>
          <p:nvPr/>
        </p:nvPicPr>
        <p:blipFill>
          <a:blip r:embed="rId2" cstate="print"/>
          <a:stretch>
            <a:fillRect/>
          </a:stretch>
        </p:blipFill>
        <p:spPr>
          <a:xfrm>
            <a:off x="974725" y="1308100"/>
            <a:ext cx="7194550" cy="4241800"/>
          </a:xfrm>
          <a:prstGeom prst="rect">
            <a:avLst/>
          </a:prstGeom>
        </p:spPr>
      </p:pic>
      <p:sp>
        <p:nvSpPr>
          <p:cNvPr id="4" name="TextBox 3"/>
          <p:cNvSpPr txBox="1"/>
          <p:nvPr/>
        </p:nvSpPr>
        <p:spPr>
          <a:xfrm>
            <a:off x="533400" y="5638800"/>
            <a:ext cx="3429000" cy="646331"/>
          </a:xfrm>
          <a:prstGeom prst="rect">
            <a:avLst/>
          </a:prstGeom>
          <a:noFill/>
        </p:spPr>
        <p:txBody>
          <a:bodyPr wrap="square" rtlCol="0">
            <a:spAutoFit/>
          </a:bodyPr>
          <a:lstStyle/>
          <a:p>
            <a:r>
              <a:rPr lang="en-US" b="1" dirty="0" smtClean="0">
                <a:latin typeface="Arial" pitchFamily="34" charset="0"/>
                <a:cs typeface="Arial" pitchFamily="34" charset="0"/>
              </a:rPr>
              <a:t>AS DEVELOPED AT BELL LABORATORIES (1945)</a:t>
            </a:r>
            <a:endParaRPr lang="en-US" b="1" dirty="0">
              <a:latin typeface="Arial" pitchFamily="34" charset="0"/>
              <a:cs typeface="Arial" pitchFamily="34" charset="0"/>
            </a:endParaRPr>
          </a:p>
        </p:txBody>
      </p:sp>
      <p:sp>
        <p:nvSpPr>
          <p:cNvPr id="5" name="TextBox 4"/>
          <p:cNvSpPr txBox="1"/>
          <p:nvPr/>
        </p:nvSpPr>
        <p:spPr>
          <a:xfrm flipH="1">
            <a:off x="5257800" y="5791200"/>
            <a:ext cx="3581400" cy="369332"/>
          </a:xfrm>
          <a:prstGeom prst="rect">
            <a:avLst/>
          </a:prstGeom>
          <a:noFill/>
        </p:spPr>
        <p:txBody>
          <a:bodyPr wrap="square" rtlCol="0">
            <a:spAutoFit/>
          </a:bodyPr>
          <a:lstStyle/>
          <a:p>
            <a:r>
              <a:rPr lang="en-US" b="1" dirty="0" smtClean="0">
                <a:latin typeface="Arial" pitchFamily="34" charset="0"/>
                <a:cs typeface="Arial" pitchFamily="34" charset="0"/>
              </a:rPr>
              <a:t>DIGITAL VERSION</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00B050"/>
                </a:solidFill>
                <a:latin typeface="Arial" pitchFamily="34" charset="0"/>
                <a:cs typeface="Arial" pitchFamily="34" charset="0"/>
              </a:rPr>
              <a:t>SPEECH SPECTROGRAM</a:t>
            </a:r>
            <a:endParaRPr lang="en-US" sz="2400" b="1" dirty="0">
              <a:solidFill>
                <a:srgbClr val="00B050"/>
              </a:solidFill>
              <a:latin typeface="Arial" pitchFamily="34" charset="0"/>
              <a:cs typeface="Arial" pitchFamily="34" charset="0"/>
            </a:endParaRPr>
          </a:p>
        </p:txBody>
      </p:sp>
      <p:pic>
        <p:nvPicPr>
          <p:cNvPr id="3" name="Picture 2" descr="Fig_16.3.jpg"/>
          <p:cNvPicPr>
            <a:picLocks noChangeAspect="1"/>
          </p:cNvPicPr>
          <p:nvPr/>
        </p:nvPicPr>
        <p:blipFill>
          <a:blip r:embed="rId2" cstate="print"/>
          <a:stretch>
            <a:fillRect/>
          </a:stretch>
        </p:blipFill>
        <p:spPr>
          <a:xfrm>
            <a:off x="0" y="1600200"/>
            <a:ext cx="8991600" cy="5257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C00000"/>
                </a:solidFill>
                <a:latin typeface="Arial" pitchFamily="34" charset="0"/>
                <a:cs typeface="Arial" pitchFamily="34" charset="0"/>
              </a:rPr>
              <a:t>SPEECH SPECTROGRAM OF A SENTENCE: </a:t>
            </a:r>
            <a:r>
              <a:rPr lang="en-US" sz="2400" b="1" dirty="0" smtClean="0">
                <a:latin typeface="Arial" pitchFamily="34" charset="0"/>
                <a:cs typeface="Arial" pitchFamily="34" charset="0"/>
              </a:rPr>
              <a:t/>
            </a:r>
            <a:br>
              <a:rPr lang="en-US" sz="2400" b="1" dirty="0" smtClean="0">
                <a:latin typeface="Arial" pitchFamily="34" charset="0"/>
                <a:cs typeface="Arial" pitchFamily="34" charset="0"/>
              </a:rPr>
            </a:br>
            <a:r>
              <a:rPr lang="en-US" sz="2400" b="1" dirty="0" smtClean="0">
                <a:solidFill>
                  <a:srgbClr val="00B050"/>
                </a:solidFill>
                <a:latin typeface="Arial" pitchFamily="34" charset="0"/>
                <a:cs typeface="Arial" pitchFamily="34" charset="0"/>
              </a:rPr>
              <a:t>This is a speech spectrogram</a:t>
            </a:r>
            <a:endParaRPr lang="en-US" sz="2400" b="1" dirty="0">
              <a:solidFill>
                <a:srgbClr val="00B050"/>
              </a:solidFill>
              <a:latin typeface="Arial" pitchFamily="34" charset="0"/>
              <a:cs typeface="Arial" pitchFamily="34" charset="0"/>
            </a:endParaRPr>
          </a:p>
        </p:txBody>
      </p:sp>
      <p:pic>
        <p:nvPicPr>
          <p:cNvPr id="3" name="Picture 2" descr="Fig._16.4.jpg"/>
          <p:cNvPicPr>
            <a:picLocks noChangeAspect="1"/>
          </p:cNvPicPr>
          <p:nvPr/>
        </p:nvPicPr>
        <p:blipFill>
          <a:blip r:embed="rId2" cstate="print"/>
          <a:stretch>
            <a:fillRect/>
          </a:stretch>
        </p:blipFill>
        <p:spPr>
          <a:xfrm>
            <a:off x="0" y="1447800"/>
            <a:ext cx="8915400" cy="4572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7030A0"/>
                </a:solidFill>
                <a:latin typeface="Arial" pitchFamily="34" charset="0"/>
                <a:cs typeface="Arial" pitchFamily="34" charset="0"/>
              </a:rPr>
              <a:t>SPEECH SPECTROGRAM WITH COLOR</a:t>
            </a:r>
            <a:endParaRPr lang="en-US" sz="2800" b="1" dirty="0">
              <a:solidFill>
                <a:srgbClr val="7030A0"/>
              </a:solidFill>
              <a:latin typeface="Arial" pitchFamily="34" charset="0"/>
              <a:cs typeface="Arial" pitchFamily="34" charset="0"/>
            </a:endParaRPr>
          </a:p>
        </p:txBody>
      </p:sp>
      <p:pic>
        <p:nvPicPr>
          <p:cNvPr id="4" name="Picture 3" descr="SPEECH SPECTROGRAM.png"/>
          <p:cNvPicPr>
            <a:picLocks noChangeAspect="1"/>
          </p:cNvPicPr>
          <p:nvPr/>
        </p:nvPicPr>
        <p:blipFill>
          <a:blip r:embed="rId2" cstate="print"/>
          <a:stretch>
            <a:fillRect/>
          </a:stretch>
        </p:blipFill>
        <p:spPr>
          <a:xfrm>
            <a:off x="2971800" y="1676399"/>
            <a:ext cx="5985065" cy="4706099"/>
          </a:xfrm>
          <a:prstGeom prst="rect">
            <a:avLst/>
          </a:prstGeom>
        </p:spPr>
      </p:pic>
      <p:sp>
        <p:nvSpPr>
          <p:cNvPr id="5" name="TextBox 4"/>
          <p:cNvSpPr txBox="1"/>
          <p:nvPr/>
        </p:nvSpPr>
        <p:spPr>
          <a:xfrm>
            <a:off x="228600" y="1981200"/>
            <a:ext cx="3124200" cy="646331"/>
          </a:xfrm>
          <a:prstGeom prst="rect">
            <a:avLst/>
          </a:prstGeom>
          <a:noFill/>
        </p:spPr>
        <p:txBody>
          <a:bodyPr wrap="square" rtlCol="0">
            <a:spAutoFit/>
          </a:bodyPr>
          <a:lstStyle/>
          <a:p>
            <a:r>
              <a:rPr lang="en-US" b="1" dirty="0" smtClean="0"/>
              <a:t>ADDING COLOR ADDS ADDITIONAL INFORMATION</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FF0000"/>
                </a:solidFill>
              </a:rPr>
              <a:t>PATTERN PLAYBACK MACHINE</a:t>
            </a:r>
            <a:endParaRPr lang="en-US" sz="2800" b="1" dirty="0">
              <a:solidFill>
                <a:srgbClr val="FF0000"/>
              </a:solidFill>
            </a:endParaRPr>
          </a:p>
        </p:txBody>
      </p:sp>
      <p:sp>
        <p:nvSpPr>
          <p:cNvPr id="4" name="TextBox 3"/>
          <p:cNvSpPr txBox="1"/>
          <p:nvPr/>
        </p:nvSpPr>
        <p:spPr>
          <a:xfrm>
            <a:off x="0" y="6172200"/>
            <a:ext cx="8610600" cy="369332"/>
          </a:xfrm>
          <a:prstGeom prst="rect">
            <a:avLst/>
          </a:prstGeom>
          <a:noFill/>
        </p:spPr>
        <p:txBody>
          <a:bodyPr wrap="square" rtlCol="0">
            <a:spAutoFit/>
          </a:bodyPr>
          <a:lstStyle/>
          <a:p>
            <a:r>
              <a:rPr lang="en-US" b="1" dirty="0" smtClean="0">
                <a:latin typeface="Arial" pitchFamily="34" charset="0"/>
                <a:cs typeface="Arial" pitchFamily="34" charset="0"/>
              </a:rPr>
              <a:t>STIMULUS PATTERN FOR PRODUCING /t/, /k/, AND  /p/ SOUNDS </a:t>
            </a:r>
            <a:endParaRPr lang="en-US" b="1" dirty="0">
              <a:latin typeface="Arial" pitchFamily="34" charset="0"/>
              <a:cs typeface="Arial" pitchFamily="34" charset="0"/>
            </a:endParaRPr>
          </a:p>
        </p:txBody>
      </p:sp>
      <p:sp>
        <p:nvSpPr>
          <p:cNvPr id="5" name="TextBox 4"/>
          <p:cNvSpPr txBox="1"/>
          <p:nvPr/>
        </p:nvSpPr>
        <p:spPr>
          <a:xfrm>
            <a:off x="457200" y="1447800"/>
            <a:ext cx="8305800" cy="2585323"/>
          </a:xfrm>
          <a:prstGeom prst="rect">
            <a:avLst/>
          </a:prstGeom>
          <a:noFill/>
        </p:spPr>
        <p:txBody>
          <a:bodyPr wrap="square" rtlCol="0">
            <a:spAutoFit/>
          </a:bodyPr>
          <a:lstStyle/>
          <a:p>
            <a:r>
              <a:rPr lang="en-US" b="1" dirty="0" smtClean="0"/>
              <a:t>CONSONANT SOUNDS, CHANGE VERY RAPIDLY, ARE DIFFICULT TO ANALYZE.</a:t>
            </a:r>
          </a:p>
          <a:p>
            <a:r>
              <a:rPr lang="en-US" b="1" dirty="0" smtClean="0"/>
              <a:t>THE SOUND CUES, BY WHICH THEY ARE RECOGNIZED, OFTEN OCCUR IN THE FIRST FEW MILLISECONDS.</a:t>
            </a:r>
          </a:p>
          <a:p>
            <a:r>
              <a:rPr lang="en-US" b="1" dirty="0" smtClean="0"/>
              <a:t>MUCH EARLY KNOWLEDGE ABOUT THE RECOGNITION OF CONSONANTS RESULTED FROM THE PATTERN PLAYBACK MACHINE, DEVELOPED AT THE HASKINS </a:t>
            </a:r>
            <a:r>
              <a:rPr lang="en-US" b="1" dirty="0" smtClean="0"/>
              <a:t>LABORATORY, </a:t>
            </a:r>
            <a:r>
              <a:rPr lang="en-US" b="1" dirty="0" smtClean="0"/>
              <a:t>WHICH WORKS LIKE A SPEECH SPECTROGRAPH IN REVERSE.</a:t>
            </a:r>
          </a:p>
          <a:p>
            <a:r>
              <a:rPr lang="en-US" b="1" dirty="0" smtClean="0"/>
              <a:t>PATTERNS MAY BE PRINTED ON PLASTIC BELTS IN ORDER TO STUDY THE EFFECTS OF VARYING THE FEATURES OF SPEECH ONE BY ONE.</a:t>
            </a:r>
          </a:p>
          <a:p>
            <a:r>
              <a:rPr lang="en-US" b="1" dirty="0" smtClean="0"/>
              <a:t>A DOT PRODUCES A “POP” LIKE A PLOSIVE CONSTANT</a:t>
            </a:r>
            <a:endParaRPr lang="en-US" b="1" dirty="0"/>
          </a:p>
        </p:txBody>
      </p:sp>
      <p:pic>
        <p:nvPicPr>
          <p:cNvPr id="6" name="Picture 5" descr="Fig._16.5.jpg"/>
          <p:cNvPicPr>
            <a:picLocks noChangeAspect="1"/>
          </p:cNvPicPr>
          <p:nvPr/>
        </p:nvPicPr>
        <p:blipFill>
          <a:blip r:embed="rId2" cstate="print"/>
          <a:stretch>
            <a:fillRect/>
          </a:stretch>
        </p:blipFill>
        <p:spPr>
          <a:xfrm>
            <a:off x="1066800" y="4114800"/>
            <a:ext cx="7010400" cy="1955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7704</TotalTime>
  <Words>1405</Words>
  <Application>Microsoft Office PowerPoint</Application>
  <PresentationFormat>On-screen Show (4:3)</PresentationFormat>
  <Paragraphs>103</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3. SPEECH RECOGNITION, ANALYSIS, AND SYNTHESIS</vt:lpstr>
      <vt:lpstr>SPEECH RECOGNITION</vt:lpstr>
      <vt:lpstr>ARTICULATION TESTS</vt:lpstr>
      <vt:lpstr>ANALYSIS OF SPEECH</vt:lpstr>
      <vt:lpstr>SPEECH SPECTROGRAPH</vt:lpstr>
      <vt:lpstr>SPEECH SPECTROGRAM</vt:lpstr>
      <vt:lpstr>SPEECH SPECTROGRAM OF A SENTENCE:  This is a speech spectrogram</vt:lpstr>
      <vt:lpstr>SPEECH SPECTROGRAM WITH COLOR</vt:lpstr>
      <vt:lpstr>PATTERN PLAYBACK MACHINE</vt:lpstr>
      <vt:lpstr>TRANSITIONS MAY OCCUR IN EITHER THE FIRST OR SECOND FORMANT</vt:lpstr>
      <vt:lpstr>TRANSITIONS THAT APPEAR TO ORIGINATE FROM 1800 Hz</vt:lpstr>
      <vt:lpstr>PATTERNS FOR SYNTHESIS OF /b/, /d/, /g/</vt:lpstr>
      <vt:lpstr>PATTERNS FOR SYNTHESIZING /d/</vt:lpstr>
      <vt:lpstr>SPEECH INTELLIGIBILITY vs SPL</vt:lpstr>
      <vt:lpstr>FILTERED SPEECH</vt:lpstr>
      <vt:lpstr>WAVEFORM DISTORTION</vt:lpstr>
      <vt:lpstr>EFFECT OF NOISE ON SPEECH INTELLIGIBILITY</vt:lpstr>
      <vt:lpstr>CATEGORICAL PERCEPTION </vt:lpstr>
      <vt:lpstr>SYNTHESIS OF SPEECH</vt:lpstr>
      <vt:lpstr>SPEECH SYNTHESIS</vt:lpstr>
      <vt:lpstr>AUTOMATIC SPEECH RECOGNITION BY COMPUTER</vt:lpstr>
      <vt:lpstr>RECOGNIZING WORD BOUNDARIES</vt:lpstr>
      <vt:lpstr>HIDDEN MARKOV MODELS (HMMs)</vt:lpstr>
      <vt:lpstr>SPEAKER IDENTIFICATION: VOICEPRINTS</vt:lpstr>
      <vt:lpstr>Slide 25</vt:lpstr>
      <vt:lpstr>Slide 26</vt:lpstr>
      <vt:lpstr>FROM THE WINTER 2010 ISSUE OF ECHOES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SPEECH RECOGNITION, ANALYSIS, AND SYNTHESIS</dc:title>
  <dc:creator>Tom</dc:creator>
  <cp:lastModifiedBy>Tom</cp:lastModifiedBy>
  <cp:revision>25</cp:revision>
  <dcterms:created xsi:type="dcterms:W3CDTF">2009-12-11T23:45:45Z</dcterms:created>
  <dcterms:modified xsi:type="dcterms:W3CDTF">2010-01-13T00:25:54Z</dcterms:modified>
</cp:coreProperties>
</file>