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17"/>
  </p:notesMasterIdLst>
  <p:sldIdLst>
    <p:sldId id="275" r:id="rId2"/>
    <p:sldId id="256" r:id="rId3"/>
    <p:sldId id="277" r:id="rId4"/>
    <p:sldId id="278" r:id="rId5"/>
    <p:sldId id="284" r:id="rId6"/>
    <p:sldId id="279" r:id="rId7"/>
    <p:sldId id="282" r:id="rId8"/>
    <p:sldId id="283" r:id="rId9"/>
    <p:sldId id="285" r:id="rId10"/>
    <p:sldId id="286" r:id="rId11"/>
    <p:sldId id="287" r:id="rId12"/>
    <p:sldId id="288" r:id="rId13"/>
    <p:sldId id="289" r:id="rId14"/>
    <p:sldId id="290" r:id="rId15"/>
    <p:sldId id="291" r:id="rId16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FF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0" autoAdjust="0"/>
    <p:restoredTop sz="83919" autoAdjust="0"/>
  </p:normalViewPr>
  <p:slideViewPr>
    <p:cSldViewPr>
      <p:cViewPr varScale="1">
        <p:scale>
          <a:sx n="80" d="100"/>
          <a:sy n="80" d="100"/>
        </p:scale>
        <p:origin x="990" y="78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2019/5/5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Python/407313?fr=aladdi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xpath/index.asp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2019/5/5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810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百度百科：</a:t>
            </a:r>
            <a:r>
              <a:rPr lang="en-US" altLang="zh-CN" dirty="0">
                <a:hlinkClick r:id="rId3"/>
              </a:rPr>
              <a:t>https://baike.baidu.com/item/Python/407313?fr=aladdin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2019/5/5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19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sz="1200" dirty="0"/>
              <a:t>Python</a:t>
            </a:r>
            <a:r>
              <a:rPr kumimoji="1" lang="zh-CN" altLang="en-US" sz="1200" dirty="0"/>
              <a:t>已经获得了这个称号，因为与其他所有语言相比，它在</a:t>
            </a:r>
            <a:r>
              <a:rPr kumimoji="1" lang="en-US" altLang="zh-CN" sz="1200" dirty="0"/>
              <a:t>2018</a:t>
            </a:r>
            <a:r>
              <a:rPr kumimoji="1" lang="zh-CN" altLang="en-US" sz="1200" dirty="0"/>
              <a:t>年获得了最多的排名。</a:t>
            </a:r>
            <a:r>
              <a:rPr kumimoji="1" lang="en-US" altLang="zh-CN" sz="1200" dirty="0"/>
              <a:t>Python</a:t>
            </a:r>
            <a:r>
              <a:rPr kumimoji="1" lang="zh-CN" altLang="en-US" sz="1200" dirty="0"/>
              <a:t>语言赢得了</a:t>
            </a:r>
            <a:r>
              <a:rPr kumimoji="1" lang="en-US" altLang="zh-CN" sz="1200" dirty="0"/>
              <a:t>3.62</a:t>
            </a:r>
            <a:r>
              <a:rPr kumimoji="1" lang="zh-CN" altLang="en-US" sz="1200" dirty="0"/>
              <a:t>％，</a:t>
            </a:r>
            <a:r>
              <a:rPr kumimoji="1" lang="en-US" altLang="zh-CN" sz="1200" dirty="0"/>
              <a:t>Python</a:t>
            </a:r>
            <a:r>
              <a:rPr kumimoji="1" lang="zh-CN" altLang="en-US" sz="1200" dirty="0"/>
              <a:t>现在已经成为大型编程语言的一部分。近</a:t>
            </a:r>
            <a:r>
              <a:rPr kumimoji="1" lang="en-US" altLang="zh-CN" sz="1200" dirty="0"/>
              <a:t>20</a:t>
            </a:r>
            <a:r>
              <a:rPr kumimoji="1" lang="zh-CN" altLang="en-US" sz="1200" dirty="0"/>
              <a:t>年来，</a:t>
            </a:r>
            <a:r>
              <a:rPr kumimoji="1" lang="en-US" altLang="zh-CN" sz="1200" dirty="0"/>
              <a:t>C</a:t>
            </a:r>
            <a:r>
              <a:rPr kumimoji="1" lang="zh-CN" altLang="en-US" sz="1200" dirty="0"/>
              <a:t>，</a:t>
            </a:r>
            <a:r>
              <a:rPr kumimoji="1" lang="en-US" altLang="zh-CN" sz="1200" dirty="0"/>
              <a:t>C ++</a:t>
            </a:r>
            <a:r>
              <a:rPr kumimoji="1" lang="zh-CN" altLang="en-US" sz="1200" dirty="0"/>
              <a:t>和</a:t>
            </a:r>
            <a:r>
              <a:rPr kumimoji="1" lang="en-US" altLang="zh-CN" sz="1200" dirty="0"/>
              <a:t>Java</a:t>
            </a:r>
            <a:r>
              <a:rPr kumimoji="1" lang="zh-CN" altLang="en-US" sz="1200" dirty="0"/>
              <a:t>一直位居前三，远远领先于其他公司。</a:t>
            </a:r>
            <a:r>
              <a:rPr kumimoji="1" lang="en-US" altLang="zh-CN" sz="1200" dirty="0"/>
              <a:t>Python</a:t>
            </a:r>
            <a:r>
              <a:rPr kumimoji="1" lang="zh-CN" altLang="en-US" sz="1200" dirty="0"/>
              <a:t>现在正在加入这三种语言。它是当今大学中最常用的第一语言；</a:t>
            </a:r>
            <a:endParaRPr kumimoji="1" lang="en-US" altLang="zh-CN" sz="1200" dirty="0"/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除此之外，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还在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编程和科学计算领域处于领先地位（仅举几个其他领域）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2019/5/5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730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推荐：使用 </a:t>
            </a:r>
            <a:r>
              <a:rPr lang="en-US" altLang="zh-CN" dirty="0"/>
              <a:t>Anaconda </a:t>
            </a:r>
            <a:r>
              <a:rPr lang="zh-CN" altLang="en-US" dirty="0"/>
              <a:t>进行安装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2019/5/5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388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数据分析推荐使用 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学习笔记推荐使用 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2019/5/5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96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2019/5/5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466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XPath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使用路径表达式来选取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XML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文档中的节点或节点集。节点是通过沿着路径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(path)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或者步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(steps)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来选取的。</a:t>
            </a:r>
            <a:r>
              <a:rPr lang="en-US" altLang="zh-CN" dirty="0">
                <a:hlinkClick r:id="rId3"/>
              </a:rPr>
              <a:t>http://www.w3school.com.cn/xpath/index.asp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2019/5/5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96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2019/5/5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2019/5/5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2019/5/5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2019/5/5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2019/5/5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2019/5/5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2019/5/5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2019/5/5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2019/5/5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2019/5/5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2019/5/5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repo.continuum.io/archiv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sublimetext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1619672" y="1150113"/>
            <a:ext cx="6336704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48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Python</a:t>
            </a:r>
            <a:r>
              <a:rPr lang="zh-CN" altLang="en-US" sz="48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网络爬虫实战</a:t>
            </a:r>
            <a:endParaRPr lang="zh-CN" altLang="en-US" sz="4800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EFF80D2-2691-4DB6-B958-50AB2B9A3E8F}"/>
              </a:ext>
            </a:extLst>
          </p:cNvPr>
          <p:cNvGrpSpPr/>
          <p:nvPr/>
        </p:nvGrpSpPr>
        <p:grpSpPr>
          <a:xfrm>
            <a:off x="1370534" y="2501831"/>
            <a:ext cx="6801866" cy="786168"/>
            <a:chOff x="758864" y="3114885"/>
            <a:chExt cx="6801866" cy="786168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1E0DE9-DA63-421D-8009-EBD02201FBD3}"/>
                </a:ext>
              </a:extLst>
            </p:cNvPr>
            <p:cNvSpPr txBox="1"/>
            <p:nvPr/>
          </p:nvSpPr>
          <p:spPr>
            <a:xfrm>
              <a:off x="758864" y="3292526"/>
              <a:ext cx="599875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rPr>
                <a:t>--- </a:t>
              </a:r>
              <a:r>
                <a:rPr kumimoji="1"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rPr>
                <a:t>我们不生产数据，我们只是互联网的搬运工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53A38EE-182E-4E52-A661-3774E8BDE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935" y="3114885"/>
              <a:ext cx="871795" cy="786168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99E9019A-FDD6-4F29-92C1-6FD41FAF4F93}"/>
              </a:ext>
            </a:extLst>
          </p:cNvPr>
          <p:cNvSpPr txBox="1"/>
          <p:nvPr/>
        </p:nvSpPr>
        <p:spPr>
          <a:xfrm>
            <a:off x="3721204" y="3624055"/>
            <a:ext cx="18774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主讲：徐文渊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B3AEB-C286-41F3-946D-8257F4DD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三、网络爬虫实操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37509-04E2-4745-BED5-FCA0344D7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731640"/>
          </a:xfrm>
        </p:spPr>
        <p:txBody>
          <a:bodyPr/>
          <a:lstStyle/>
          <a:p>
            <a:r>
              <a:rPr lang="zh-CN" altLang="en-US" dirty="0"/>
              <a:t>知识点：数据提取</a:t>
            </a:r>
            <a:r>
              <a:rPr lang="en-US" altLang="zh-CN" dirty="0"/>
              <a:t>-</a:t>
            </a:r>
            <a:r>
              <a:rPr lang="zh-CN" altLang="en-US" dirty="0"/>
              <a:t>解析</a:t>
            </a:r>
            <a:endParaRPr lang="en-US" altLang="zh-CN" dirty="0"/>
          </a:p>
          <a:p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Requests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Xpath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4583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B3AEB-C286-41F3-946D-8257F4DD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三、网络爬虫实操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37509-04E2-4745-BED5-FCA0344D7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1630"/>
            <a:ext cx="8229600" cy="194766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招投标网信息爬取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人人网自动登陆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网络学院教学视频爬取</a:t>
            </a:r>
          </a:p>
        </p:txBody>
      </p:sp>
    </p:spTree>
    <p:extLst>
      <p:ext uri="{BB962C8B-B14F-4D97-AF65-F5344CB8AC3E}">
        <p14:creationId xmlns:p14="http://schemas.microsoft.com/office/powerpoint/2010/main" val="651751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B3AEB-C286-41F3-946D-8257F4DD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软研院</a:t>
            </a:r>
            <a:r>
              <a:rPr lang="en-US" altLang="zh-CN" dirty="0"/>
              <a:t>Python</a:t>
            </a:r>
            <a:r>
              <a:rPr lang="zh-CN" altLang="en-US" dirty="0"/>
              <a:t>爱好者</a:t>
            </a:r>
            <a:r>
              <a:rPr lang="en-US" altLang="zh-CN" dirty="0"/>
              <a:t> </a:t>
            </a:r>
            <a:r>
              <a:rPr lang="zh-CN" altLang="en-US" dirty="0"/>
              <a:t>微信群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37509-04E2-4745-BED5-FCA0344D7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062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B3AEB-C286-41F3-946D-8257F4DD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网盘地址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37509-04E2-4745-BED5-FCA0344D7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502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EB155-C89A-4D52-8921-3FC0DF21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/>
          <a:lstStyle/>
          <a:p>
            <a:r>
              <a:rPr lang="en-US" altLang="zh-CN" dirty="0"/>
              <a:t>THE  END …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52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EB155-C89A-4D52-8921-3FC0DF21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0" y="1995686"/>
            <a:ext cx="8075240" cy="1152128"/>
          </a:xfrm>
        </p:spPr>
        <p:txBody>
          <a:bodyPr/>
          <a:lstStyle/>
          <a:p>
            <a:r>
              <a:rPr lang="en-US" altLang="zh-CN" dirty="0"/>
              <a:t>TO BE CONTINUED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58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914400" y="1698092"/>
            <a:ext cx="8229600" cy="508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212121"/>
                </a:solidFill>
                <a:cs typeface="Times New Roman" charset="0"/>
              </a:rPr>
              <a:t>Python</a:t>
            </a:r>
            <a:r>
              <a:rPr lang="zh-CN" altLang="en-US" sz="2400" dirty="0">
                <a:solidFill>
                  <a:srgbClr val="212121"/>
                </a:solidFill>
                <a:cs typeface="Times New Roman" charset="0"/>
              </a:rPr>
              <a:t>网络爬虫</a:t>
            </a:r>
            <a:r>
              <a:rPr lang="en-US" altLang="zh-CN" sz="24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4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导论</a:t>
            </a:r>
            <a:endParaRPr lang="en-US" altLang="zh-CN" sz="24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4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928109" y="3044353"/>
            <a:ext cx="6624736" cy="4308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2200" b="1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2.</a:t>
            </a:r>
            <a:r>
              <a:rPr lang="zh-CN" altLang="en-US" sz="2200" b="1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网络爬虫简介</a:t>
            </a:r>
            <a:endParaRPr lang="en-US" altLang="zh-CN" sz="2200" b="1" u="none" strike="noStrike" kern="1200" cap="none" spc="0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928109" y="3653031"/>
            <a:ext cx="8219256" cy="4308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4572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3.</a:t>
            </a:r>
            <a:r>
              <a:rPr lang="zh-CN" altLang="en-US" sz="2200" b="1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网络爬虫实操</a:t>
            </a: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10225" y="577473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课程提纲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3648" y="2424224"/>
            <a:ext cx="26682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1. Python</a:t>
            </a:r>
            <a:r>
              <a:rPr kumimoji="1"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128942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1510"/>
            <a:ext cx="8229600" cy="857250"/>
          </a:xfrm>
        </p:spPr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Python</a:t>
            </a:r>
            <a:r>
              <a:rPr lang="zh-CN" altLang="en-US" dirty="0"/>
              <a:t>语言简介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399" y="1257515"/>
            <a:ext cx="20463653" cy="3690499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kumimoji="1" lang="zh-CN" altLang="en-US" sz="2200" dirty="0"/>
              <a:t>为什么是</a:t>
            </a:r>
            <a:r>
              <a:rPr kumimoji="1" lang="en-US" altLang="zh-CN" sz="2200" dirty="0"/>
              <a:t>python</a:t>
            </a:r>
          </a:p>
          <a:p>
            <a:pPr indent="0">
              <a:lnSpc>
                <a:spcPct val="200000"/>
              </a:lnSpc>
              <a:spcBef>
                <a:spcPts val="0"/>
              </a:spcBef>
            </a:pPr>
            <a:r>
              <a:rPr kumimoji="1" lang="zh-CN" altLang="en-US" b="0" i="1" dirty="0"/>
              <a:t>视频短片</a:t>
            </a:r>
            <a:endParaRPr kumimoji="1" lang="en-US" altLang="zh-CN" b="0" i="1" dirty="0"/>
          </a:p>
          <a:p>
            <a:pPr marL="457200" indent="-457200">
              <a:lnSpc>
                <a:spcPct val="200000"/>
              </a:lnSpc>
              <a:buAutoNum type="arabicPeriod" startAt="2"/>
            </a:pPr>
            <a:r>
              <a:rPr kumimoji="1" lang="en-US" altLang="zh-CN" sz="2200" dirty="0"/>
              <a:t>Python</a:t>
            </a:r>
            <a:r>
              <a:rPr kumimoji="1" lang="zh-CN" altLang="en-US" sz="2200" dirty="0"/>
              <a:t>安装</a:t>
            </a:r>
            <a:endParaRPr kumimoji="1" lang="en-US" altLang="zh-CN" sz="2200" dirty="0"/>
          </a:p>
          <a:p>
            <a:pPr marL="457200" indent="-457200">
              <a:lnSpc>
                <a:spcPct val="200000"/>
              </a:lnSpc>
              <a:buFont typeface="Arial" pitchFamily="34" charset="0"/>
              <a:buAutoNum type="arabicPeriod" startAt="2"/>
            </a:pPr>
            <a:r>
              <a:rPr kumimoji="1" lang="en-US" altLang="zh-CN" sz="2200" dirty="0"/>
              <a:t>Python</a:t>
            </a:r>
            <a:r>
              <a:rPr kumimoji="1" lang="zh-CN" altLang="en-US" sz="2200" dirty="0"/>
              <a:t>常用开发工具</a:t>
            </a:r>
            <a:endParaRPr kumimoji="1" lang="en-US" altLang="zh-CN" sz="2200" dirty="0"/>
          </a:p>
          <a:p>
            <a:pPr marL="0" indent="0">
              <a:lnSpc>
                <a:spcPct val="200000"/>
              </a:lnSpc>
              <a:buNone/>
            </a:pPr>
            <a:endParaRPr kumimoji="1" lang="en-US" altLang="zh-CN" sz="2200" dirty="0"/>
          </a:p>
          <a:p>
            <a:pPr marL="457200" indent="-457200">
              <a:lnSpc>
                <a:spcPct val="200000"/>
              </a:lnSpc>
              <a:buAutoNum type="arabicPeriod" startAt="2"/>
            </a:pPr>
            <a:endParaRPr kumimoji="1" lang="en-US" altLang="zh-CN" sz="2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5DF8B6-CECC-4504-9AA6-ECF9EDE058F5}"/>
              </a:ext>
            </a:extLst>
          </p:cNvPr>
          <p:cNvSpPr txBox="1"/>
          <p:nvPr/>
        </p:nvSpPr>
        <p:spPr>
          <a:xfrm>
            <a:off x="1331640" y="4092986"/>
            <a:ext cx="4464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PyCharm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Jupyter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Sublime Text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99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857250"/>
          </a:xfrm>
        </p:spPr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年最新编程语言排行榜出炉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7654"/>
            <a:ext cx="5328592" cy="2376264"/>
          </a:xfrm>
        </p:spPr>
        <p:txBody>
          <a:bodyPr/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kumimoji="1" lang="en-US" altLang="zh-CN" sz="1600" dirty="0"/>
              <a:t>Python</a:t>
            </a:r>
            <a:r>
              <a:rPr kumimoji="1" lang="zh-CN" altLang="en-US" sz="1600" dirty="0"/>
              <a:t>编程语言赢得了“年度编程语言”的称号！</a:t>
            </a:r>
            <a:endParaRPr kumimoji="1" lang="en-US" altLang="zh-CN" sz="1600" dirty="0"/>
          </a:p>
          <a:p>
            <a:pPr indent="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dirty="0"/>
              <a:t> 在统计领域排名第一 ；</a:t>
            </a:r>
            <a:endParaRPr kumimoji="1" lang="en-US" altLang="zh-CN" sz="1600" dirty="0"/>
          </a:p>
          <a:p>
            <a:pPr indent="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dirty="0"/>
              <a:t> 在</a:t>
            </a:r>
            <a:r>
              <a:rPr kumimoji="1" lang="en-US" altLang="zh-CN" sz="1600" dirty="0"/>
              <a:t>AI</a:t>
            </a:r>
            <a:r>
              <a:rPr kumimoji="1" lang="zh-CN" altLang="en-US" sz="1600" dirty="0"/>
              <a:t>编程中排名第一 ；</a:t>
            </a:r>
            <a:endParaRPr kumimoji="1" lang="en-US" altLang="zh-CN" sz="1600" dirty="0"/>
          </a:p>
          <a:p>
            <a:pPr indent="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dirty="0"/>
              <a:t> 在编写脚本时排名第一 ；</a:t>
            </a:r>
            <a:endParaRPr kumimoji="1" lang="en-US" altLang="zh-CN" sz="1600" dirty="0"/>
          </a:p>
          <a:p>
            <a:pPr indent="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dirty="0"/>
              <a:t> 在编写系统测试时排名第一</a:t>
            </a:r>
          </a:p>
          <a:p>
            <a:pPr marL="0" indent="457200">
              <a:lnSpc>
                <a:spcPct val="200000"/>
              </a:lnSpc>
              <a:buNone/>
            </a:pPr>
            <a:endParaRPr kumimoji="1" lang="en-US" altLang="zh-CN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B209CD-BD13-4AF8-AF6B-52B38186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2205955"/>
            <a:ext cx="44196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8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B3AEB-C286-41F3-946D-8257F4DD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37509-04E2-4745-BED5-FCA0344D7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309886"/>
            <a:ext cx="7258000" cy="2811760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官网下载安装：</a:t>
            </a:r>
            <a:r>
              <a:rPr lang="en-US" altLang="zh-CN" dirty="0">
                <a:hlinkClick r:id="rId3"/>
              </a:rPr>
              <a:t>https://www.python.org/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Anaconda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2B2B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https://repo.continuum.io/archive/</a:t>
            </a:r>
            <a:endParaRPr lang="zh-CN" altLang="en-US" dirty="0">
              <a:solidFill>
                <a:srgbClr val="2B2BFF"/>
              </a:solidFill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443FDF-64AB-49C7-8D9A-748BB2993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2715766"/>
            <a:ext cx="2790825" cy="8860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7A9BFC-376A-44D0-BB3A-3E5B30244F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8329" y="2715766"/>
            <a:ext cx="19335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9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B33E955-EC1C-4480-B25A-9D541E63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开发工具</a:t>
            </a:r>
            <a:r>
              <a:rPr lang="en-US" altLang="zh-CN" dirty="0"/>
              <a:t>(1/3)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A17EED3-72B5-4F69-AC01-9B878F9E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063624"/>
            <a:ext cx="6453661" cy="381642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25C1386-CE65-42E8-8603-E9FC62123A43}"/>
              </a:ext>
            </a:extLst>
          </p:cNvPr>
          <p:cNvSpPr/>
          <p:nvPr/>
        </p:nvSpPr>
        <p:spPr>
          <a:xfrm>
            <a:off x="3635896" y="1203598"/>
            <a:ext cx="3721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https://www.jetbrains.com/pycharm/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2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>
            <a:extLst>
              <a:ext uri="{FF2B5EF4-FFF2-40B4-BE49-F238E27FC236}">
                <a16:creationId xmlns:a16="http://schemas.microsoft.com/office/drawing/2014/main" id="{D6F5275E-BC91-4B6A-999D-B1F00A9E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开发工具</a:t>
            </a:r>
            <a:r>
              <a:rPr lang="en-US" altLang="zh-CN" dirty="0"/>
              <a:t>(2/3)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57B3983-341D-42A5-A8C8-4BAA27FB73F5}"/>
              </a:ext>
            </a:extLst>
          </p:cNvPr>
          <p:cNvGrpSpPr/>
          <p:nvPr/>
        </p:nvGrpSpPr>
        <p:grpSpPr>
          <a:xfrm>
            <a:off x="1331640" y="1302105"/>
            <a:ext cx="7505172" cy="2714923"/>
            <a:chOff x="1331640" y="1302105"/>
            <a:chExt cx="7505172" cy="271492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F6F1F47-EBA0-41D3-AD4F-292122DED0BF}"/>
                </a:ext>
              </a:extLst>
            </p:cNvPr>
            <p:cNvSpPr/>
            <p:nvPr/>
          </p:nvSpPr>
          <p:spPr>
            <a:xfrm>
              <a:off x="1331640" y="2508923"/>
              <a:ext cx="7505172" cy="15081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&gt; </a:t>
              </a:r>
              <a:r>
                <a:rPr lang="zh-CN" altLang="en-US" sz="2000" dirty="0"/>
                <a:t> </a:t>
              </a:r>
              <a:r>
                <a:rPr lang="zh-CN" altLang="en-US" sz="2000" b="1" dirty="0"/>
                <a:t>jupyter notebook</a:t>
              </a:r>
            </a:p>
            <a:p>
              <a:r>
                <a:rPr lang="zh-CN" altLang="en-US" sz="1200" dirty="0"/>
                <a:t>[I 21:12:11.262 NotebookApp] [nb_conda_kernels] enabled, 3 kernels found</a:t>
              </a:r>
            </a:p>
            <a:p>
              <a:r>
                <a:rPr lang="zh-CN" altLang="en-US" sz="1200" dirty="0"/>
                <a:t>[I 21:12:12.531 NotebookApp] [jupyter_nbextensions_configurator] enabled 0.4.0</a:t>
              </a:r>
            </a:p>
            <a:p>
              <a:r>
                <a:rPr lang="zh-CN" altLang="en-US" sz="1200" dirty="0"/>
                <a:t>[I 21:12:13.277 NotebookApp] Serving notebooks from local directory: D:\python\jupyter_notebook</a:t>
              </a:r>
            </a:p>
            <a:p>
              <a:r>
                <a:rPr lang="zh-CN" altLang="en-US" sz="1200" dirty="0"/>
                <a:t>[I 21:12:13.278 NotebookApp] 0 active kernels</a:t>
              </a:r>
            </a:p>
            <a:p>
              <a:r>
                <a:rPr lang="zh-CN" altLang="en-US" sz="1200" dirty="0"/>
                <a:t>[I 21:12:13.279 NotebookApp] The Jupyter Notebook is running at: http://localhost:8888/</a:t>
              </a:r>
            </a:p>
            <a:p>
              <a:r>
                <a:rPr lang="zh-CN" altLang="en-US" sz="1200" dirty="0"/>
                <a:t>[I 21:12:13.279 NotebookApp] Use Control-C to stop this server and shut down all kernels (twice to skip confirmation).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BEE337D-A626-4D8E-8FA9-0CD1CCEDBACC}"/>
                </a:ext>
              </a:extLst>
            </p:cNvPr>
            <p:cNvSpPr/>
            <p:nvPr/>
          </p:nvSpPr>
          <p:spPr>
            <a:xfrm>
              <a:off x="3347864" y="2107257"/>
              <a:ext cx="20201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hlinkClick r:id="rId3"/>
                </a:rPr>
                <a:t>https://jupyter.org/</a:t>
              </a:r>
              <a:endParaRPr lang="zh-CN" altLang="en-US" dirty="0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391C76F6-66E0-4103-8995-B3F799E97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27784" y="1302105"/>
              <a:ext cx="3176868" cy="857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974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>
            <a:extLst>
              <a:ext uri="{FF2B5EF4-FFF2-40B4-BE49-F238E27FC236}">
                <a16:creationId xmlns:a16="http://schemas.microsoft.com/office/drawing/2014/main" id="{159EBFCC-25A6-49CF-82D1-60BE398D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开发工具</a:t>
            </a:r>
            <a:r>
              <a:rPr lang="en-US" altLang="zh-CN" dirty="0"/>
              <a:t>(3/3)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13567B-87A0-4F1B-A4D4-EDAC63C1C5F0}"/>
              </a:ext>
            </a:extLst>
          </p:cNvPr>
          <p:cNvSpPr/>
          <p:nvPr/>
        </p:nvSpPr>
        <p:spPr>
          <a:xfrm>
            <a:off x="2627784" y="4825529"/>
            <a:ext cx="3009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/>
              </a:rPr>
              <a:t>http://www.sublimetext.com/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030F0C0-697A-4AD1-A580-E85B59416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33" y="987574"/>
            <a:ext cx="7555934" cy="387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84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B3AEB-C286-41F3-946D-8257F4DD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二、网络爬虫简介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37509-04E2-4745-BED5-FCA0344D7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/>
          <a:lstStyle/>
          <a:p>
            <a:r>
              <a:rPr lang="zh-CN" altLang="en-US" dirty="0"/>
              <a:t>一、搜索引擎的重要组成部分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dirty="0"/>
              <a:t>    1.google</a:t>
            </a:r>
          </a:p>
          <a:p>
            <a:pPr marL="0" indent="0">
              <a:buNone/>
            </a:pPr>
            <a:r>
              <a:rPr lang="en-US" altLang="zh-CN" b="0" dirty="0"/>
              <a:t>    2.</a:t>
            </a:r>
            <a:r>
              <a:rPr lang="zh-CN" altLang="en-US" b="0" dirty="0"/>
              <a:t>百度</a:t>
            </a:r>
            <a:endParaRPr lang="en-US" altLang="zh-CN" b="0" dirty="0"/>
          </a:p>
          <a:p>
            <a:pPr marL="0" indent="0">
              <a:buNone/>
            </a:pPr>
            <a:r>
              <a:rPr lang="en-US" altLang="zh-CN" b="0" dirty="0"/>
              <a:t>    3.</a:t>
            </a:r>
            <a:r>
              <a:rPr lang="zh-CN" altLang="en-US" b="0" dirty="0"/>
              <a:t>今日头条</a:t>
            </a:r>
            <a:endParaRPr lang="en-US" altLang="zh-CN" b="0" dirty="0"/>
          </a:p>
          <a:p>
            <a:pPr marL="0" indent="0">
              <a:buNone/>
            </a:pPr>
            <a:r>
              <a:rPr lang="en-US" altLang="zh-CN" b="0" dirty="0"/>
              <a:t>    ……</a:t>
            </a:r>
          </a:p>
          <a:p>
            <a:r>
              <a:rPr lang="zh-CN" altLang="en-US" dirty="0"/>
              <a:t>二、数据获取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dirty="0"/>
              <a:t>    …..</a:t>
            </a:r>
          </a:p>
          <a:p>
            <a:pPr marL="0" indent="0">
              <a:buNone/>
            </a:pPr>
            <a:r>
              <a:rPr lang="en-US" altLang="zh-CN" b="0" dirty="0"/>
              <a:t>    …..</a:t>
            </a:r>
          </a:p>
          <a:p>
            <a:r>
              <a:rPr lang="zh-CN" altLang="en-US" dirty="0"/>
              <a:t>三、仿真（模拟人的操作）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- </a:t>
            </a:r>
            <a:r>
              <a:rPr lang="zh-CN" altLang="en-US" b="0" dirty="0"/>
              <a:t>自动完成特定的任务</a:t>
            </a:r>
          </a:p>
        </p:txBody>
      </p:sp>
    </p:spTree>
    <p:extLst>
      <p:ext uri="{BB962C8B-B14F-4D97-AF65-F5344CB8AC3E}">
        <p14:creationId xmlns:p14="http://schemas.microsoft.com/office/powerpoint/2010/main" val="1816351861"/>
      </p:ext>
    </p:extLst>
  </p:cSld>
  <p:clrMapOvr>
    <a:masterClrMapping/>
  </p:clrMapOvr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1301</TotalTime>
  <Words>632</Words>
  <Application>Microsoft Office PowerPoint</Application>
  <PresentationFormat>全屏显示(16:9)</PresentationFormat>
  <Paragraphs>89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微软雅黑</vt:lpstr>
      <vt:lpstr>Arial</vt:lpstr>
      <vt:lpstr>Calibri</vt:lpstr>
      <vt:lpstr>Wingdings</vt:lpstr>
      <vt:lpstr>讲师ppt模板20141215</vt:lpstr>
      <vt:lpstr>PowerPoint 演示文稿</vt:lpstr>
      <vt:lpstr>PowerPoint 演示文稿</vt:lpstr>
      <vt:lpstr>一、Python语言简介</vt:lpstr>
      <vt:lpstr>2019年最新编程语言排行榜出炉</vt:lpstr>
      <vt:lpstr>Python安装</vt:lpstr>
      <vt:lpstr>Python开发工具(1/3)</vt:lpstr>
      <vt:lpstr>Python开发工具(2/3)</vt:lpstr>
      <vt:lpstr>Python开发工具(3/3)</vt:lpstr>
      <vt:lpstr>二、网络爬虫简介</vt:lpstr>
      <vt:lpstr>三、网络爬虫实操</vt:lpstr>
      <vt:lpstr>三、网络爬虫实操</vt:lpstr>
      <vt:lpstr>软研院Python爱好者 微信群</vt:lpstr>
      <vt:lpstr>网盘地址</vt:lpstr>
      <vt:lpstr>THE  END … </vt:lpstr>
      <vt:lpstr>TO BE CONTINUED …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 </cp:lastModifiedBy>
  <cp:revision>78</cp:revision>
  <dcterms:created xsi:type="dcterms:W3CDTF">2016-04-25T01:54:29Z</dcterms:created>
  <dcterms:modified xsi:type="dcterms:W3CDTF">2019-05-05T07:32:57Z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