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
  </p:notesMasterIdLst>
  <p:sldIdLst>
    <p:sldId id="292" r:id="rId3"/>
    <p:sldId id="293" r:id="rId4"/>
    <p:sldId id="270" r:id="rId5"/>
    <p:sldId id="271"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92"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D1EAD-55FB-4070-B8CD-5C3105FB806C}" type="datetimeFigureOut">
              <a:rPr lang="fr-FR" smtClean="0"/>
              <a:t>28/02/2022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8E7AB0-2C0A-42F8-A3C8-6A4F51641036}" type="slidenum">
              <a:rPr lang="fr-FR" smtClean="0"/>
              <a:t>‹N°›</a:t>
            </a:fld>
            <a:endParaRPr lang="fr-FR"/>
          </a:p>
        </p:txBody>
      </p:sp>
    </p:spTree>
    <p:extLst>
      <p:ext uri="{BB962C8B-B14F-4D97-AF65-F5344CB8AC3E}">
        <p14:creationId xmlns:p14="http://schemas.microsoft.com/office/powerpoint/2010/main" val="819726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figure montre une application constituée de plusieurs contrôleurs, chaque contrôleur étant lui-même constitué d’un ensemble d’actions.</a:t>
            </a:r>
          </a:p>
          <a:p>
            <a:r>
              <a:rPr lang="fr-FR" dirty="0"/>
              <a:t>La première caractéristique de cette organisation est donc de structurer hiérarchiquement une application. Dans les cas simples, un seul contrôleur suffit, contenant l’ensemble des actions qui constituent l’application Web.</a:t>
            </a:r>
          </a:p>
          <a:p>
            <a:r>
              <a:rPr lang="fr-FR" dirty="0"/>
              <a:t>Chaque requête HTTP est analysée par le </a:t>
            </a:r>
            <a:r>
              <a:rPr lang="fr-FR" i="1" dirty="0" err="1"/>
              <a:t>framework</a:t>
            </a:r>
            <a:r>
              <a:rPr lang="fr-FR" dirty="0"/>
              <a:t> qui détermine alors quel sont le contrôleur et l’action concernés. Il existe un </a:t>
            </a:r>
            <a:r>
              <a:rPr lang="fr-FR" i="1" dirty="0"/>
              <a:t>contrôleur frontal</a:t>
            </a:r>
            <a:r>
              <a:rPr lang="fr-FR" dirty="0"/>
              <a:t> (intégré au </a:t>
            </a:r>
            <a:r>
              <a:rPr lang="fr-FR" i="1" dirty="0" err="1"/>
              <a:t>framework</a:t>
            </a:r>
            <a:r>
              <a:rPr lang="fr-FR" dirty="0"/>
              <a:t> et donc transparent pour le programmeur), chargé de recevoir les requêtes HTTP.</a:t>
            </a:r>
          </a:p>
          <a:p>
            <a:r>
              <a:rPr lang="fr-FR" dirty="0"/>
              <a:t>Hibernate : mappage et abstraction</a:t>
            </a:r>
          </a:p>
          <a:p>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Tuto </a:t>
            </a:r>
            <a:r>
              <a:rPr kumimoji="0" lang="fr-FR" sz="1200" b="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Thymeleaf</a:t>
            </a: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 https://gayerie.dev/docs/spring/spring/thymeleaf.html</a:t>
            </a: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3A14DE-251B-43F2-9117-712805D1AF12}"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08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&lt;click&gt; Model</a:t>
            </a:r>
          </a:p>
          <a:p>
            <a:endParaRPr lang="fr-FR" dirty="0"/>
          </a:p>
        </p:txBody>
      </p:sp>
      <p:sp>
        <p:nvSpPr>
          <p:cNvPr id="4" name="Espace réservé du numéro de diapositive 3"/>
          <p:cNvSpPr>
            <a:spLocks noGrp="1"/>
          </p:cNvSpPr>
          <p:nvPr>
            <p:ph type="sldNum" sz="quarter" idx="5"/>
          </p:nvPr>
        </p:nvSpPr>
        <p:spPr/>
        <p:txBody>
          <a:bodyPr/>
          <a:lstStyle/>
          <a:p>
            <a:fld id="{3F8E7AB0-2C0A-42F8-A3C8-6A4F51641036}" type="slidenum">
              <a:rPr lang="fr-FR" smtClean="0"/>
              <a:t>4</a:t>
            </a:fld>
            <a:endParaRPr lang="fr-FR"/>
          </a:p>
        </p:txBody>
      </p:sp>
    </p:spTree>
    <p:extLst>
      <p:ext uri="{BB962C8B-B14F-4D97-AF65-F5344CB8AC3E}">
        <p14:creationId xmlns:p14="http://schemas.microsoft.com/office/powerpoint/2010/main" val="2483317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FE4344-FF91-4197-A598-792BD0B0C55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9FA9F8D-2023-4946-BAAB-4494EB1180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6BB3AAB-40C8-42AE-BA28-CA07D5F7114D}"/>
              </a:ext>
            </a:extLst>
          </p:cNvPr>
          <p:cNvSpPr>
            <a:spLocks noGrp="1"/>
          </p:cNvSpPr>
          <p:nvPr>
            <p:ph type="dt" sz="half" idx="10"/>
          </p:nvPr>
        </p:nvSpPr>
        <p:spPr/>
        <p:txBody>
          <a:bodyPr/>
          <a:lstStyle/>
          <a:p>
            <a:fld id="{8CB1F4E7-AE17-4D28-AF29-EF9458D82455}" type="datetimeFigureOut">
              <a:rPr lang="fr-FR" smtClean="0"/>
              <a:t>28/02/2022</a:t>
            </a:fld>
            <a:endParaRPr lang="fr-FR"/>
          </a:p>
        </p:txBody>
      </p:sp>
      <p:sp>
        <p:nvSpPr>
          <p:cNvPr id="5" name="Espace réservé du pied de page 4">
            <a:extLst>
              <a:ext uri="{FF2B5EF4-FFF2-40B4-BE49-F238E27FC236}">
                <a16:creationId xmlns:a16="http://schemas.microsoft.com/office/drawing/2014/main" id="{6A706D9C-0AFB-4CEC-80BE-D82A5A3229B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959173A-357D-4869-97AF-E4665410081B}"/>
              </a:ext>
            </a:extLst>
          </p:cNvPr>
          <p:cNvSpPr>
            <a:spLocks noGrp="1"/>
          </p:cNvSpPr>
          <p:nvPr>
            <p:ph type="sldNum" sz="quarter" idx="12"/>
          </p:nvPr>
        </p:nvSpPr>
        <p:spPr/>
        <p:txBody>
          <a:bodyPr/>
          <a:lstStyle/>
          <a:p>
            <a:fld id="{04BEDD90-9B67-424C-B007-E763925B8278}" type="slidenum">
              <a:rPr lang="fr-FR" smtClean="0"/>
              <a:t>‹N°›</a:t>
            </a:fld>
            <a:endParaRPr lang="fr-FR"/>
          </a:p>
        </p:txBody>
      </p:sp>
    </p:spTree>
    <p:extLst>
      <p:ext uri="{BB962C8B-B14F-4D97-AF65-F5344CB8AC3E}">
        <p14:creationId xmlns:p14="http://schemas.microsoft.com/office/powerpoint/2010/main" val="89340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C5D0A-2A00-4CD1-99BC-480B8EE5C71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ECDFA81-2DAA-411A-8346-63AD1FD021D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C0AB2C6-06A7-42B9-8829-BBDBC8CB3EF4}"/>
              </a:ext>
            </a:extLst>
          </p:cNvPr>
          <p:cNvSpPr>
            <a:spLocks noGrp="1"/>
          </p:cNvSpPr>
          <p:nvPr>
            <p:ph type="dt" sz="half" idx="10"/>
          </p:nvPr>
        </p:nvSpPr>
        <p:spPr/>
        <p:txBody>
          <a:bodyPr/>
          <a:lstStyle/>
          <a:p>
            <a:fld id="{8CB1F4E7-AE17-4D28-AF29-EF9458D82455}" type="datetimeFigureOut">
              <a:rPr lang="fr-FR" smtClean="0"/>
              <a:t>28/02/2022</a:t>
            </a:fld>
            <a:endParaRPr lang="fr-FR"/>
          </a:p>
        </p:txBody>
      </p:sp>
      <p:sp>
        <p:nvSpPr>
          <p:cNvPr id="5" name="Espace réservé du pied de page 4">
            <a:extLst>
              <a:ext uri="{FF2B5EF4-FFF2-40B4-BE49-F238E27FC236}">
                <a16:creationId xmlns:a16="http://schemas.microsoft.com/office/drawing/2014/main" id="{244F4D38-2954-40A5-81AF-DD387694328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99702F-0617-44D7-A3D9-9592E4CA4CE0}"/>
              </a:ext>
            </a:extLst>
          </p:cNvPr>
          <p:cNvSpPr>
            <a:spLocks noGrp="1"/>
          </p:cNvSpPr>
          <p:nvPr>
            <p:ph type="sldNum" sz="quarter" idx="12"/>
          </p:nvPr>
        </p:nvSpPr>
        <p:spPr/>
        <p:txBody>
          <a:bodyPr/>
          <a:lstStyle/>
          <a:p>
            <a:fld id="{04BEDD90-9B67-424C-B007-E763925B8278}" type="slidenum">
              <a:rPr lang="fr-FR" smtClean="0"/>
              <a:t>‹N°›</a:t>
            </a:fld>
            <a:endParaRPr lang="fr-FR"/>
          </a:p>
        </p:txBody>
      </p:sp>
    </p:spTree>
    <p:extLst>
      <p:ext uri="{BB962C8B-B14F-4D97-AF65-F5344CB8AC3E}">
        <p14:creationId xmlns:p14="http://schemas.microsoft.com/office/powerpoint/2010/main" val="213803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22EC329-D670-4224-A871-032A460AF00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649AE93-2591-4B14-B813-533EFCB8B08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252130-A063-465F-8850-5D6578D3A01B}"/>
              </a:ext>
            </a:extLst>
          </p:cNvPr>
          <p:cNvSpPr>
            <a:spLocks noGrp="1"/>
          </p:cNvSpPr>
          <p:nvPr>
            <p:ph type="dt" sz="half" idx="10"/>
          </p:nvPr>
        </p:nvSpPr>
        <p:spPr/>
        <p:txBody>
          <a:bodyPr/>
          <a:lstStyle/>
          <a:p>
            <a:fld id="{8CB1F4E7-AE17-4D28-AF29-EF9458D82455}" type="datetimeFigureOut">
              <a:rPr lang="fr-FR" smtClean="0"/>
              <a:t>28/02/2022</a:t>
            </a:fld>
            <a:endParaRPr lang="fr-FR"/>
          </a:p>
        </p:txBody>
      </p:sp>
      <p:sp>
        <p:nvSpPr>
          <p:cNvPr id="5" name="Espace réservé du pied de page 4">
            <a:extLst>
              <a:ext uri="{FF2B5EF4-FFF2-40B4-BE49-F238E27FC236}">
                <a16:creationId xmlns:a16="http://schemas.microsoft.com/office/drawing/2014/main" id="{63E3CE81-E1A9-4F16-906B-990C41720F2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E8FC67D-53D0-48F6-AD1D-58348E70AA12}"/>
              </a:ext>
            </a:extLst>
          </p:cNvPr>
          <p:cNvSpPr>
            <a:spLocks noGrp="1"/>
          </p:cNvSpPr>
          <p:nvPr>
            <p:ph type="sldNum" sz="quarter" idx="12"/>
          </p:nvPr>
        </p:nvSpPr>
        <p:spPr/>
        <p:txBody>
          <a:bodyPr/>
          <a:lstStyle/>
          <a:p>
            <a:fld id="{04BEDD90-9B67-424C-B007-E763925B8278}" type="slidenum">
              <a:rPr lang="fr-FR" smtClean="0"/>
              <a:t>‹N°›</a:t>
            </a:fld>
            <a:endParaRPr lang="fr-FR"/>
          </a:p>
        </p:txBody>
      </p:sp>
    </p:spTree>
    <p:extLst>
      <p:ext uri="{BB962C8B-B14F-4D97-AF65-F5344CB8AC3E}">
        <p14:creationId xmlns:p14="http://schemas.microsoft.com/office/powerpoint/2010/main" val="381372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8AA2F7D-4A48-42B4-8BEA-B9039AC65ED3}" type="datetimeFigureOut">
              <a:rPr lang="fr-FR" smtClean="0"/>
              <a:t>28/02/2022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2326193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AA2F7D-4A48-42B4-8BEA-B9039AC65ED3}" type="datetimeFigureOut">
              <a:rPr lang="fr-FR" smtClean="0"/>
              <a:t>28/02/2022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932791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28/02/2022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310535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8AA2F7D-4A48-42B4-8BEA-B9039AC65ED3}" type="datetimeFigureOut">
              <a:rPr lang="fr-FR" smtClean="0"/>
              <a:t>28/02/2022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1068482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8AA2F7D-4A48-42B4-8BEA-B9039AC65ED3}" type="datetimeFigureOut">
              <a:rPr lang="fr-FR" smtClean="0"/>
              <a:t>28/02/2022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425210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8AA2F7D-4A48-42B4-8BEA-B9039AC65ED3}" type="datetimeFigureOut">
              <a:rPr lang="fr-FR" smtClean="0"/>
              <a:t>28/02/2022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4274607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A2F7D-4A48-42B4-8BEA-B9039AC65ED3}" type="datetimeFigureOut">
              <a:rPr lang="fr-FR" smtClean="0"/>
              <a:t>28/02/2022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11777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AA2F7D-4A48-42B4-8BEA-B9039AC65ED3}" type="datetimeFigureOut">
              <a:rPr lang="fr-FR" smtClean="0"/>
              <a:t>28/02/2022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45825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6DCE25-67F7-4FF5-9B3C-77EA429D526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54EF5E4-82FB-4ADE-BAA5-D5D5D3F9A79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79B058-014D-41C6-9902-8D37BBCC7A34}"/>
              </a:ext>
            </a:extLst>
          </p:cNvPr>
          <p:cNvSpPr>
            <a:spLocks noGrp="1"/>
          </p:cNvSpPr>
          <p:nvPr>
            <p:ph type="dt" sz="half" idx="10"/>
          </p:nvPr>
        </p:nvSpPr>
        <p:spPr/>
        <p:txBody>
          <a:bodyPr/>
          <a:lstStyle/>
          <a:p>
            <a:fld id="{8CB1F4E7-AE17-4D28-AF29-EF9458D82455}" type="datetimeFigureOut">
              <a:rPr lang="fr-FR" smtClean="0"/>
              <a:t>28/02/2022</a:t>
            </a:fld>
            <a:endParaRPr lang="fr-FR"/>
          </a:p>
        </p:txBody>
      </p:sp>
      <p:sp>
        <p:nvSpPr>
          <p:cNvPr id="5" name="Espace réservé du pied de page 4">
            <a:extLst>
              <a:ext uri="{FF2B5EF4-FFF2-40B4-BE49-F238E27FC236}">
                <a16:creationId xmlns:a16="http://schemas.microsoft.com/office/drawing/2014/main" id="{89D0E60F-C115-4F7B-9819-1F8B21110A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891790-088E-454A-9FDF-8127DBE71997}"/>
              </a:ext>
            </a:extLst>
          </p:cNvPr>
          <p:cNvSpPr>
            <a:spLocks noGrp="1"/>
          </p:cNvSpPr>
          <p:nvPr>
            <p:ph type="sldNum" sz="quarter" idx="12"/>
          </p:nvPr>
        </p:nvSpPr>
        <p:spPr/>
        <p:txBody>
          <a:bodyPr/>
          <a:lstStyle/>
          <a:p>
            <a:fld id="{04BEDD90-9B67-424C-B007-E763925B8278}" type="slidenum">
              <a:rPr lang="fr-FR" smtClean="0"/>
              <a:t>‹N°›</a:t>
            </a:fld>
            <a:endParaRPr lang="fr-FR"/>
          </a:p>
        </p:txBody>
      </p:sp>
    </p:spTree>
    <p:extLst>
      <p:ext uri="{BB962C8B-B14F-4D97-AF65-F5344CB8AC3E}">
        <p14:creationId xmlns:p14="http://schemas.microsoft.com/office/powerpoint/2010/main" val="17138633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AA2F7D-4A48-42B4-8BEA-B9039AC65ED3}" type="datetimeFigureOut">
              <a:rPr lang="fr-FR" smtClean="0"/>
              <a:t>28/02/2022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918386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28/02/2022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1635358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28/02/2022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0625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28/02/2022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4842634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28/02/2022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0629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28/02/2022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24548169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AA2F7D-4A48-42B4-8BEA-B9039AC65ED3}" type="datetimeFigureOut">
              <a:rPr lang="fr-FR" smtClean="0"/>
              <a:t>28/02/2022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40375483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AA2F7D-4A48-42B4-8BEA-B9039AC65ED3}" type="datetimeFigureOut">
              <a:rPr lang="fr-FR" smtClean="0"/>
              <a:t>28/02/2022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277850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618F7-E84B-4AB8-89CD-F362399C24B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382F7A8-6DC8-48CA-9A06-0D35F53E46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9EA3C61-8546-4E5C-A648-7C27D1E59F4B}"/>
              </a:ext>
            </a:extLst>
          </p:cNvPr>
          <p:cNvSpPr>
            <a:spLocks noGrp="1"/>
          </p:cNvSpPr>
          <p:nvPr>
            <p:ph type="dt" sz="half" idx="10"/>
          </p:nvPr>
        </p:nvSpPr>
        <p:spPr/>
        <p:txBody>
          <a:bodyPr/>
          <a:lstStyle/>
          <a:p>
            <a:fld id="{8CB1F4E7-AE17-4D28-AF29-EF9458D82455}" type="datetimeFigureOut">
              <a:rPr lang="fr-FR" smtClean="0"/>
              <a:t>28/02/2022</a:t>
            </a:fld>
            <a:endParaRPr lang="fr-FR"/>
          </a:p>
        </p:txBody>
      </p:sp>
      <p:sp>
        <p:nvSpPr>
          <p:cNvPr id="5" name="Espace réservé du pied de page 4">
            <a:extLst>
              <a:ext uri="{FF2B5EF4-FFF2-40B4-BE49-F238E27FC236}">
                <a16:creationId xmlns:a16="http://schemas.microsoft.com/office/drawing/2014/main" id="{D44E1275-3596-4952-828C-A2C2389BAF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575B5A4-95AC-42D4-81B8-D2378C5C6102}"/>
              </a:ext>
            </a:extLst>
          </p:cNvPr>
          <p:cNvSpPr>
            <a:spLocks noGrp="1"/>
          </p:cNvSpPr>
          <p:nvPr>
            <p:ph type="sldNum" sz="quarter" idx="12"/>
          </p:nvPr>
        </p:nvSpPr>
        <p:spPr/>
        <p:txBody>
          <a:bodyPr/>
          <a:lstStyle/>
          <a:p>
            <a:fld id="{04BEDD90-9B67-424C-B007-E763925B8278}" type="slidenum">
              <a:rPr lang="fr-FR" smtClean="0"/>
              <a:t>‹N°›</a:t>
            </a:fld>
            <a:endParaRPr lang="fr-FR"/>
          </a:p>
        </p:txBody>
      </p:sp>
    </p:spTree>
    <p:extLst>
      <p:ext uri="{BB962C8B-B14F-4D97-AF65-F5344CB8AC3E}">
        <p14:creationId xmlns:p14="http://schemas.microsoft.com/office/powerpoint/2010/main" val="1193779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C6E0F6-68B6-4BC3-8B59-1D662CF5B6A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9E66A92-B957-46B8-946D-9059AD14053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FB793E2-C972-4E4F-AC85-6E803C50771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364F209-539D-464C-BB1C-AF3AF916DA52}"/>
              </a:ext>
            </a:extLst>
          </p:cNvPr>
          <p:cNvSpPr>
            <a:spLocks noGrp="1"/>
          </p:cNvSpPr>
          <p:nvPr>
            <p:ph type="dt" sz="half" idx="10"/>
          </p:nvPr>
        </p:nvSpPr>
        <p:spPr/>
        <p:txBody>
          <a:bodyPr/>
          <a:lstStyle/>
          <a:p>
            <a:fld id="{8CB1F4E7-AE17-4D28-AF29-EF9458D82455}" type="datetimeFigureOut">
              <a:rPr lang="fr-FR" smtClean="0"/>
              <a:t>28/02/2022</a:t>
            </a:fld>
            <a:endParaRPr lang="fr-FR"/>
          </a:p>
        </p:txBody>
      </p:sp>
      <p:sp>
        <p:nvSpPr>
          <p:cNvPr id="6" name="Espace réservé du pied de page 5">
            <a:extLst>
              <a:ext uri="{FF2B5EF4-FFF2-40B4-BE49-F238E27FC236}">
                <a16:creationId xmlns:a16="http://schemas.microsoft.com/office/drawing/2014/main" id="{3E3A0515-7735-4E80-A21B-27D0AF69F5D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034A157-75C7-4A66-96DB-628F9291D774}"/>
              </a:ext>
            </a:extLst>
          </p:cNvPr>
          <p:cNvSpPr>
            <a:spLocks noGrp="1"/>
          </p:cNvSpPr>
          <p:nvPr>
            <p:ph type="sldNum" sz="quarter" idx="12"/>
          </p:nvPr>
        </p:nvSpPr>
        <p:spPr/>
        <p:txBody>
          <a:bodyPr/>
          <a:lstStyle/>
          <a:p>
            <a:fld id="{04BEDD90-9B67-424C-B007-E763925B8278}" type="slidenum">
              <a:rPr lang="fr-FR" smtClean="0"/>
              <a:t>‹N°›</a:t>
            </a:fld>
            <a:endParaRPr lang="fr-FR"/>
          </a:p>
        </p:txBody>
      </p:sp>
    </p:spTree>
    <p:extLst>
      <p:ext uri="{BB962C8B-B14F-4D97-AF65-F5344CB8AC3E}">
        <p14:creationId xmlns:p14="http://schemas.microsoft.com/office/powerpoint/2010/main" val="280848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CAA24B-7E45-4F00-AA00-1576880A0CE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2AE9C6C-1D92-4B02-BB2B-BCE5547AD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62A1C05-5605-4AD3-A1F8-48DDAD9C026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4B6AE95-E94E-4959-9A94-CE936C4A0F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BC7A9BD-7030-4418-92CF-3CDBB4CC74D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96B9869-8A53-4426-9548-2637CB4F87B7}"/>
              </a:ext>
            </a:extLst>
          </p:cNvPr>
          <p:cNvSpPr>
            <a:spLocks noGrp="1"/>
          </p:cNvSpPr>
          <p:nvPr>
            <p:ph type="dt" sz="half" idx="10"/>
          </p:nvPr>
        </p:nvSpPr>
        <p:spPr/>
        <p:txBody>
          <a:bodyPr/>
          <a:lstStyle/>
          <a:p>
            <a:fld id="{8CB1F4E7-AE17-4D28-AF29-EF9458D82455}" type="datetimeFigureOut">
              <a:rPr lang="fr-FR" smtClean="0"/>
              <a:t>28/02/2022</a:t>
            </a:fld>
            <a:endParaRPr lang="fr-FR"/>
          </a:p>
        </p:txBody>
      </p:sp>
      <p:sp>
        <p:nvSpPr>
          <p:cNvPr id="8" name="Espace réservé du pied de page 7">
            <a:extLst>
              <a:ext uri="{FF2B5EF4-FFF2-40B4-BE49-F238E27FC236}">
                <a16:creationId xmlns:a16="http://schemas.microsoft.com/office/drawing/2014/main" id="{EB5BA129-B831-43B7-BB63-C7D2A7482C5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F5E9F23-02D6-4C8B-AFEF-867BFE64EC90}"/>
              </a:ext>
            </a:extLst>
          </p:cNvPr>
          <p:cNvSpPr>
            <a:spLocks noGrp="1"/>
          </p:cNvSpPr>
          <p:nvPr>
            <p:ph type="sldNum" sz="quarter" idx="12"/>
          </p:nvPr>
        </p:nvSpPr>
        <p:spPr/>
        <p:txBody>
          <a:bodyPr/>
          <a:lstStyle/>
          <a:p>
            <a:fld id="{04BEDD90-9B67-424C-B007-E763925B8278}" type="slidenum">
              <a:rPr lang="fr-FR" smtClean="0"/>
              <a:t>‹N°›</a:t>
            </a:fld>
            <a:endParaRPr lang="fr-FR"/>
          </a:p>
        </p:txBody>
      </p:sp>
    </p:spTree>
    <p:extLst>
      <p:ext uri="{BB962C8B-B14F-4D97-AF65-F5344CB8AC3E}">
        <p14:creationId xmlns:p14="http://schemas.microsoft.com/office/powerpoint/2010/main" val="193853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18745A-1682-4C54-97BF-DED215F68BE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25A8383-E8D6-4A11-A4AA-8FDC7DB8258D}"/>
              </a:ext>
            </a:extLst>
          </p:cNvPr>
          <p:cNvSpPr>
            <a:spLocks noGrp="1"/>
          </p:cNvSpPr>
          <p:nvPr>
            <p:ph type="dt" sz="half" idx="10"/>
          </p:nvPr>
        </p:nvSpPr>
        <p:spPr/>
        <p:txBody>
          <a:bodyPr/>
          <a:lstStyle/>
          <a:p>
            <a:fld id="{8CB1F4E7-AE17-4D28-AF29-EF9458D82455}" type="datetimeFigureOut">
              <a:rPr lang="fr-FR" smtClean="0"/>
              <a:t>28/02/2022</a:t>
            </a:fld>
            <a:endParaRPr lang="fr-FR"/>
          </a:p>
        </p:txBody>
      </p:sp>
      <p:sp>
        <p:nvSpPr>
          <p:cNvPr id="4" name="Espace réservé du pied de page 3">
            <a:extLst>
              <a:ext uri="{FF2B5EF4-FFF2-40B4-BE49-F238E27FC236}">
                <a16:creationId xmlns:a16="http://schemas.microsoft.com/office/drawing/2014/main" id="{3BA0F7FC-BC6E-4FD1-8E75-B845E4EA948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76462D5-0EA0-4F74-96A1-3D47036443B6}"/>
              </a:ext>
            </a:extLst>
          </p:cNvPr>
          <p:cNvSpPr>
            <a:spLocks noGrp="1"/>
          </p:cNvSpPr>
          <p:nvPr>
            <p:ph type="sldNum" sz="quarter" idx="12"/>
          </p:nvPr>
        </p:nvSpPr>
        <p:spPr/>
        <p:txBody>
          <a:bodyPr/>
          <a:lstStyle/>
          <a:p>
            <a:fld id="{04BEDD90-9B67-424C-B007-E763925B8278}" type="slidenum">
              <a:rPr lang="fr-FR" smtClean="0"/>
              <a:t>‹N°›</a:t>
            </a:fld>
            <a:endParaRPr lang="fr-FR"/>
          </a:p>
        </p:txBody>
      </p:sp>
    </p:spTree>
    <p:extLst>
      <p:ext uri="{BB962C8B-B14F-4D97-AF65-F5344CB8AC3E}">
        <p14:creationId xmlns:p14="http://schemas.microsoft.com/office/powerpoint/2010/main" val="1577945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EEB1E17-7898-4A1B-A527-48D0E509701D}"/>
              </a:ext>
            </a:extLst>
          </p:cNvPr>
          <p:cNvSpPr>
            <a:spLocks noGrp="1"/>
          </p:cNvSpPr>
          <p:nvPr>
            <p:ph type="dt" sz="half" idx="10"/>
          </p:nvPr>
        </p:nvSpPr>
        <p:spPr/>
        <p:txBody>
          <a:bodyPr/>
          <a:lstStyle/>
          <a:p>
            <a:fld id="{8CB1F4E7-AE17-4D28-AF29-EF9458D82455}" type="datetimeFigureOut">
              <a:rPr lang="fr-FR" smtClean="0"/>
              <a:t>28/02/2022</a:t>
            </a:fld>
            <a:endParaRPr lang="fr-FR"/>
          </a:p>
        </p:txBody>
      </p:sp>
      <p:sp>
        <p:nvSpPr>
          <p:cNvPr id="3" name="Espace réservé du pied de page 2">
            <a:extLst>
              <a:ext uri="{FF2B5EF4-FFF2-40B4-BE49-F238E27FC236}">
                <a16:creationId xmlns:a16="http://schemas.microsoft.com/office/drawing/2014/main" id="{124918B2-A6FC-431E-9448-96EEE89559C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712221A-293D-4C9F-8F01-7ED26ECEAE36}"/>
              </a:ext>
            </a:extLst>
          </p:cNvPr>
          <p:cNvSpPr>
            <a:spLocks noGrp="1"/>
          </p:cNvSpPr>
          <p:nvPr>
            <p:ph type="sldNum" sz="quarter" idx="12"/>
          </p:nvPr>
        </p:nvSpPr>
        <p:spPr/>
        <p:txBody>
          <a:bodyPr/>
          <a:lstStyle/>
          <a:p>
            <a:fld id="{04BEDD90-9B67-424C-B007-E763925B8278}" type="slidenum">
              <a:rPr lang="fr-FR" smtClean="0"/>
              <a:t>‹N°›</a:t>
            </a:fld>
            <a:endParaRPr lang="fr-FR"/>
          </a:p>
        </p:txBody>
      </p:sp>
    </p:spTree>
    <p:extLst>
      <p:ext uri="{BB962C8B-B14F-4D97-AF65-F5344CB8AC3E}">
        <p14:creationId xmlns:p14="http://schemas.microsoft.com/office/powerpoint/2010/main" val="59965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734B7-4BEC-488B-A2E0-E3CB7361194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755AA44-3D11-4990-A7D2-97D2FCE849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4EE379A-A16A-460A-BB7B-6EA0CC9C4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2B05291-A150-495D-BC8F-3C73B2052EE5}"/>
              </a:ext>
            </a:extLst>
          </p:cNvPr>
          <p:cNvSpPr>
            <a:spLocks noGrp="1"/>
          </p:cNvSpPr>
          <p:nvPr>
            <p:ph type="dt" sz="half" idx="10"/>
          </p:nvPr>
        </p:nvSpPr>
        <p:spPr/>
        <p:txBody>
          <a:bodyPr/>
          <a:lstStyle/>
          <a:p>
            <a:fld id="{8CB1F4E7-AE17-4D28-AF29-EF9458D82455}" type="datetimeFigureOut">
              <a:rPr lang="fr-FR" smtClean="0"/>
              <a:t>28/02/2022</a:t>
            </a:fld>
            <a:endParaRPr lang="fr-FR"/>
          </a:p>
        </p:txBody>
      </p:sp>
      <p:sp>
        <p:nvSpPr>
          <p:cNvPr id="6" name="Espace réservé du pied de page 5">
            <a:extLst>
              <a:ext uri="{FF2B5EF4-FFF2-40B4-BE49-F238E27FC236}">
                <a16:creationId xmlns:a16="http://schemas.microsoft.com/office/drawing/2014/main" id="{7443B38B-3C86-4323-8EB8-90FA72E2995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F319D4B-CB78-4888-8950-610EC26E6D3B}"/>
              </a:ext>
            </a:extLst>
          </p:cNvPr>
          <p:cNvSpPr>
            <a:spLocks noGrp="1"/>
          </p:cNvSpPr>
          <p:nvPr>
            <p:ph type="sldNum" sz="quarter" idx="12"/>
          </p:nvPr>
        </p:nvSpPr>
        <p:spPr/>
        <p:txBody>
          <a:bodyPr/>
          <a:lstStyle/>
          <a:p>
            <a:fld id="{04BEDD90-9B67-424C-B007-E763925B8278}" type="slidenum">
              <a:rPr lang="fr-FR" smtClean="0"/>
              <a:t>‹N°›</a:t>
            </a:fld>
            <a:endParaRPr lang="fr-FR"/>
          </a:p>
        </p:txBody>
      </p:sp>
    </p:spTree>
    <p:extLst>
      <p:ext uri="{BB962C8B-B14F-4D97-AF65-F5344CB8AC3E}">
        <p14:creationId xmlns:p14="http://schemas.microsoft.com/office/powerpoint/2010/main" val="355457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3705C2-D97E-4AC2-9632-6A21281BB34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1F357BA-96BD-4E31-B7C9-F6F670FCDF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45E6855-4589-4461-A98D-4987CA4A7E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66C5F63-4B76-483A-9582-826A067B2047}"/>
              </a:ext>
            </a:extLst>
          </p:cNvPr>
          <p:cNvSpPr>
            <a:spLocks noGrp="1"/>
          </p:cNvSpPr>
          <p:nvPr>
            <p:ph type="dt" sz="half" idx="10"/>
          </p:nvPr>
        </p:nvSpPr>
        <p:spPr/>
        <p:txBody>
          <a:bodyPr/>
          <a:lstStyle/>
          <a:p>
            <a:fld id="{8CB1F4E7-AE17-4D28-AF29-EF9458D82455}" type="datetimeFigureOut">
              <a:rPr lang="fr-FR" smtClean="0"/>
              <a:t>28/02/2022</a:t>
            </a:fld>
            <a:endParaRPr lang="fr-FR"/>
          </a:p>
        </p:txBody>
      </p:sp>
      <p:sp>
        <p:nvSpPr>
          <p:cNvPr id="6" name="Espace réservé du pied de page 5">
            <a:extLst>
              <a:ext uri="{FF2B5EF4-FFF2-40B4-BE49-F238E27FC236}">
                <a16:creationId xmlns:a16="http://schemas.microsoft.com/office/drawing/2014/main" id="{A7429F92-CABF-4A06-A0D9-B8583A47331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DFFBD2D-C760-407D-B010-E32FE0516C30}"/>
              </a:ext>
            </a:extLst>
          </p:cNvPr>
          <p:cNvSpPr>
            <a:spLocks noGrp="1"/>
          </p:cNvSpPr>
          <p:nvPr>
            <p:ph type="sldNum" sz="quarter" idx="12"/>
          </p:nvPr>
        </p:nvSpPr>
        <p:spPr/>
        <p:txBody>
          <a:bodyPr/>
          <a:lstStyle/>
          <a:p>
            <a:fld id="{04BEDD90-9B67-424C-B007-E763925B8278}" type="slidenum">
              <a:rPr lang="fr-FR" smtClean="0"/>
              <a:t>‹N°›</a:t>
            </a:fld>
            <a:endParaRPr lang="fr-FR"/>
          </a:p>
        </p:txBody>
      </p:sp>
    </p:spTree>
    <p:extLst>
      <p:ext uri="{BB962C8B-B14F-4D97-AF65-F5344CB8AC3E}">
        <p14:creationId xmlns:p14="http://schemas.microsoft.com/office/powerpoint/2010/main" val="259387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409F502-0904-477A-B980-C1F7487B93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06A1745-ABE2-4BB9-BD7A-A1942CDF6B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50C211E-C31B-4902-BD87-AD32BCCF6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1F4E7-AE17-4D28-AF29-EF9458D82455}" type="datetimeFigureOut">
              <a:rPr lang="fr-FR" smtClean="0"/>
              <a:t>28/02/2022</a:t>
            </a:fld>
            <a:endParaRPr lang="fr-FR"/>
          </a:p>
        </p:txBody>
      </p:sp>
      <p:sp>
        <p:nvSpPr>
          <p:cNvPr id="5" name="Espace réservé du pied de page 4">
            <a:extLst>
              <a:ext uri="{FF2B5EF4-FFF2-40B4-BE49-F238E27FC236}">
                <a16:creationId xmlns:a16="http://schemas.microsoft.com/office/drawing/2014/main" id="{97907F4A-E5AD-431B-BB7F-1FA81375BC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6CD8826-9629-4EA7-9A9A-216E51050E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EDD90-9B67-424C-B007-E763925B8278}" type="slidenum">
              <a:rPr lang="fr-FR" smtClean="0"/>
              <a:t>‹N°›</a:t>
            </a:fld>
            <a:endParaRPr lang="fr-FR"/>
          </a:p>
        </p:txBody>
      </p:sp>
    </p:spTree>
    <p:extLst>
      <p:ext uri="{BB962C8B-B14F-4D97-AF65-F5344CB8AC3E}">
        <p14:creationId xmlns:p14="http://schemas.microsoft.com/office/powerpoint/2010/main" val="3537359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AA2F7D-4A48-42B4-8BEA-B9039AC65ED3}" type="datetimeFigureOut">
              <a:rPr lang="fr-FR" smtClean="0"/>
              <a:t>28/02/2022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2B08BF-A76D-4E08-87A9-BC0FA245ABB1}" type="slidenum">
              <a:rPr lang="fr-FR" smtClean="0"/>
              <a:t>‹N°›</a:t>
            </a:fld>
            <a:endParaRPr lang="fr-FR"/>
          </a:p>
        </p:txBody>
      </p:sp>
    </p:spTree>
    <p:extLst>
      <p:ext uri="{BB962C8B-B14F-4D97-AF65-F5344CB8AC3E}">
        <p14:creationId xmlns:p14="http://schemas.microsoft.com/office/powerpoint/2010/main" val="1979282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D5CB947-5B2B-4FB8-9B71-2B858BA0AE60}"/>
              </a:ext>
            </a:extLst>
          </p:cNvPr>
          <p:cNvSpPr txBox="1"/>
          <p:nvPr/>
        </p:nvSpPr>
        <p:spPr>
          <a:xfrm>
            <a:off x="771524" y="614861"/>
            <a:ext cx="7624661" cy="48013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Exercice </a:t>
            </a:r>
            <a:r>
              <a:rPr lang="fr-FR" sz="2800" b="1" dirty="0" err="1">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Calculator</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0D2D3336-1088-4AEC-8FCD-E3A45A859A19}"/>
              </a:ext>
            </a:extLst>
          </p:cNvPr>
          <p:cNvSpPr txBox="1"/>
          <p:nvPr/>
        </p:nvSpPr>
        <p:spPr>
          <a:xfrm>
            <a:off x="771524" y="1494011"/>
            <a:ext cx="8851977" cy="5509200"/>
          </a:xfrm>
          <a:prstGeom prst="rect">
            <a:avLst/>
          </a:prstGeom>
          <a:noFill/>
        </p:spPr>
        <p:txBody>
          <a:bodyPr wrap="square">
            <a:spAutoFit/>
          </a:bodyPr>
          <a:lstStyle/>
          <a:p>
            <a:pPr marL="742950" lvl="1" indent="-285750" defTabSz="457200">
              <a:buFont typeface="Arial" panose="020B0604020202020204" pitchFamily="34" charset="0"/>
              <a:buChar char="•"/>
            </a:pP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L'objectif est de réaliser une calculatrice qui effectuera les opérations de base (+ - / *) et une opération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Trunc</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 (pour les plus téméraires). Pour info, l'opération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Trunc</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 m'a été demandée par un recruteur pour tester mes compétences.</a:t>
            </a:r>
          </a:p>
          <a:p>
            <a:pPr marL="742950" lvl="1" indent="-285750" defTabSz="457200">
              <a:buFont typeface="Arial" panose="020B0604020202020204" pitchFamily="34" charset="0"/>
              <a:buChar char="•"/>
            </a:pPr>
            <a:endPar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endParaRPr>
          </a:p>
          <a:p>
            <a:pPr marL="742950" lvl="1" indent="-285750" defTabSz="457200">
              <a:buFont typeface="Arial" panose="020B0604020202020204" pitchFamily="34" charset="0"/>
              <a:buChar char="•"/>
            </a:pP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Pour rendre le projet plus interactif, nous allons demander à l'utilisateur d'entrer l'opération à effectuer et les 2 nombres. Pour cela nous allons utiliser la classe Scanner de Java.</a:t>
            </a:r>
          </a:p>
          <a:p>
            <a:pPr lvl="3" defTabSz="457200"/>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Scanner sc = new Scanner(System.in);</a:t>
            </a:r>
          </a:p>
          <a:p>
            <a:pPr lvl="3" defTabSz="457200"/>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System.out.print</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("Entrer un nombre: ");</a:t>
            </a:r>
          </a:p>
          <a:p>
            <a:pPr lvl="3" defTabSz="457200"/>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int</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 nbr1 =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sc.nextInt</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a:t>
            </a:r>
          </a:p>
          <a:p>
            <a:pPr lvl="3" defTabSz="457200"/>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System.out.println</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("Quelle opération voulez vous effectuer (addition (+), soustraction (-) ...")</a:t>
            </a:r>
          </a:p>
          <a:p>
            <a:pPr lvl="3" defTabSz="457200"/>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String op =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sc.nextLine</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a:t>
            </a:r>
          </a:p>
          <a:p>
            <a:pPr lvl="3" defTabSz="457200"/>
            <a:endPar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endParaRPr>
          </a:p>
          <a:p>
            <a:pPr lvl="3" defTabSz="457200"/>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Vous devez instancier la classe au début de votre main : Scanner sc = new Scanner(System.in); et utiliser sc.int() pour un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int</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 et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sc.nextLine</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 pour un String à chaque entrée de l'utilisateur attendue.</a:t>
            </a:r>
          </a:p>
          <a:p>
            <a:pPr marL="742950" lvl="1" indent="-285750" defTabSz="457200">
              <a:buFont typeface="Arial" panose="020B0604020202020204" pitchFamily="34" charset="0"/>
              <a:buChar char="•"/>
            </a:pPr>
            <a:endPar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endParaRPr>
          </a:p>
          <a:p>
            <a:pPr marL="742950" lvl="1" indent="-285750" defTabSz="457200">
              <a:buFont typeface="Arial" panose="020B0604020202020204" pitchFamily="34" charset="0"/>
              <a:buChar char="•"/>
            </a:pP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La classe exécutable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CalculatorApplication</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 va afficher quelque chose du genre :</a:t>
            </a:r>
          </a:p>
          <a:p>
            <a:pPr lvl="3" defTabSz="457200"/>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Quelle opération voulez vous effectuer ? (addition (+), soustraction (-),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trunc</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(t)</a:t>
            </a:r>
          </a:p>
          <a:p>
            <a:pPr lvl="3" defTabSz="457200"/>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Entrez le premier nombre</a:t>
            </a:r>
          </a:p>
          <a:p>
            <a:pPr lvl="3" defTabSz="457200"/>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Entrez le second nombre</a:t>
            </a:r>
          </a:p>
          <a:p>
            <a:pPr lvl="3" defTabSz="457200"/>
            <a:r>
              <a:rPr lang="fr-FR" sz="1600" dirty="0">
                <a:solidFill>
                  <a:srgbClr val="242852">
                    <a:lumMod val="60000"/>
                    <a:lumOff val="40000"/>
                  </a:srgbClr>
                </a:solidFill>
                <a:latin typeface="Arial Narrow" panose="020B0606020202030204" pitchFamily="34" charset="0"/>
                <a:cs typeface="Times New Roman" panose="02020603050405020304" pitchFamily="18" charset="0"/>
              </a:rPr>
              <a:t>Le résultat de l’opération est : xxx</a:t>
            </a:r>
          </a:p>
          <a:p>
            <a:pPr lvl="3" defTabSz="457200"/>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Voulez vous effectuer une autre opération ? (O/N)</a:t>
            </a:r>
          </a:p>
          <a:p>
            <a:pPr lvl="1" defTabSz="457200"/>
            <a:endPar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endParaRPr>
          </a:p>
        </p:txBody>
      </p:sp>
    </p:spTree>
    <p:extLst>
      <p:ext uri="{BB962C8B-B14F-4D97-AF65-F5344CB8AC3E}">
        <p14:creationId xmlns:p14="http://schemas.microsoft.com/office/powerpoint/2010/main" val="264999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3A0045E-0A91-4870-9394-BAB459B057FF}"/>
              </a:ext>
            </a:extLst>
          </p:cNvPr>
          <p:cNvSpPr txBox="1"/>
          <p:nvPr/>
        </p:nvSpPr>
        <p:spPr>
          <a:xfrm>
            <a:off x="1694985" y="1094992"/>
            <a:ext cx="7705493" cy="5509200"/>
          </a:xfrm>
          <a:prstGeom prst="rect">
            <a:avLst/>
          </a:prstGeom>
          <a:noFill/>
        </p:spPr>
        <p:txBody>
          <a:bodyPr wrap="square" rtlCol="0">
            <a:spAutoFit/>
          </a:bodyPr>
          <a:lstStyle/>
          <a:p>
            <a:pPr marL="742950" lvl="1" indent="-285750" defTabSz="457200">
              <a:buFont typeface="Arial" panose="020B0604020202020204" pitchFamily="34" charset="0"/>
              <a:buChar char="•"/>
            </a:pP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Cette classe fera appel à la classe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Calculator</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 qui aura un constructeur pour les opérations de base qui sera appelé par exemple de la façon suivante :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Calculator</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 (addition, nb1,nb2)</a:t>
            </a:r>
          </a:p>
          <a:p>
            <a:pPr marL="742950" lvl="1" indent="-285750" defTabSz="457200">
              <a:buFont typeface="Arial" panose="020B0604020202020204" pitchFamily="34" charset="0"/>
              <a:buChar char="•"/>
            </a:pPr>
            <a:endPar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endParaRPr>
          </a:p>
          <a:p>
            <a:pPr marL="742950" lvl="1" indent="-285750" defTabSz="457200">
              <a:buFont typeface="Arial" panose="020B0604020202020204" pitchFamily="34" charset="0"/>
              <a:buChar char="•"/>
            </a:pP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Ce constructeur fera appel à  des méthodes addition(), soustraction(), ...</a:t>
            </a:r>
          </a:p>
          <a:p>
            <a:pPr marL="742950" lvl="1" indent="-285750" defTabSz="457200">
              <a:buFont typeface="Arial" panose="020B0604020202020204" pitchFamily="34" charset="0"/>
              <a:buChar char="•"/>
            </a:pPr>
            <a:endPar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endParaRPr>
          </a:p>
          <a:p>
            <a:pPr marL="742950" lvl="1" indent="-285750" defTabSz="457200">
              <a:buFont typeface="Arial" panose="020B0604020202020204" pitchFamily="34" charset="0"/>
              <a:buChar char="•"/>
            </a:pP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La classe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Calculator</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 aura une propriété statique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nbOperations</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 et une méthode statique qui incrémente ce compteur. Cette méthode sera appelée à chaque instanciation. Dans le main, après avoir affiché le résultat de l'opération, vous demanderez à l'utilisateur si il veut réaliser une nouvelle opération (O/N). Si la réponse est non, vous afficherez 'xxx opérations ont été réalisées.</a:t>
            </a:r>
          </a:p>
          <a:p>
            <a:pPr marL="742950" lvl="1" indent="-285750" defTabSz="457200">
              <a:buFont typeface="Arial" panose="020B0604020202020204" pitchFamily="34" charset="0"/>
              <a:buChar char="•"/>
            </a:pPr>
            <a:endPar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endParaRPr>
          </a:p>
          <a:p>
            <a:pPr marL="742950" lvl="1" indent="-285750" defTabSz="457200">
              <a:buFont typeface="Arial" panose="020B0604020202020204" pitchFamily="34" charset="0"/>
              <a:buChar char="•"/>
            </a:pP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Je ne vous impose aucune propriétés pour la classe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Calculator</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 à vous de déterminer ce dont vous avez besoin, mais elle devront évidemment être privées.</a:t>
            </a:r>
          </a:p>
          <a:p>
            <a:pPr marL="742950" lvl="1" indent="-285750" defTabSz="457200">
              <a:buFont typeface="Arial" panose="020B0604020202020204" pitchFamily="34" charset="0"/>
              <a:buChar char="•"/>
            </a:pPr>
            <a:endPar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endParaRPr>
          </a:p>
          <a:p>
            <a:pPr marL="742950" lvl="1" indent="-285750" defTabSz="457200">
              <a:buFont typeface="Arial" panose="020B0604020202020204" pitchFamily="34" charset="0"/>
              <a:buChar char="•"/>
            </a:pP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L'opération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Trunc</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 prend un tableau de valeurs qui seront soit des nombres, soit des caractères et un paramètre taille. Elle renvoie un tableau de même type donc les emplacements contiendront le tableau donné en entrée, divisé par le paramètre taille.</a:t>
            </a:r>
          </a:p>
          <a:p>
            <a:pPr lvl="2" defTabSz="457200"/>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Par exemple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trunc</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([1,2,3,4,5], 2 renvoie [1,2], [3,4], [5] et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trunc</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a,b,c,d,e,f</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 3) renvoie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a,b,c</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 [</a:t>
            </a:r>
            <a:r>
              <a:rPr kumimoji="0" lang="fr-FR" sz="160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d,e,f</a:t>
            </a: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a:t>
            </a:r>
          </a:p>
          <a:p>
            <a:pPr lvl="2" defTabSz="457200"/>
            <a:endParaRPr lang="fr-FR" sz="1600" dirty="0">
              <a:solidFill>
                <a:srgbClr val="242852">
                  <a:lumMod val="60000"/>
                  <a:lumOff val="40000"/>
                </a:srgbClr>
              </a:solidFill>
              <a:latin typeface="Arial Narrow" panose="020B0606020202030204" pitchFamily="34" charset="0"/>
              <a:cs typeface="Times New Roman" panose="02020603050405020304" pitchFamily="18" charset="0"/>
            </a:endParaRPr>
          </a:p>
          <a:p>
            <a:pPr marL="742950" lvl="1" indent="-285750" defTabSz="457200">
              <a:buFont typeface="Arial" panose="020B0604020202020204" pitchFamily="34" charset="0"/>
              <a:buChar char="•"/>
            </a:pPr>
            <a:r>
              <a:rPr kumimoji="0" lang="fr-FR" sz="160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mn-ea"/>
                <a:cs typeface="Times New Roman" panose="02020603050405020304" pitchFamily="18" charset="0"/>
              </a:rPr>
              <a:t>Le programme principal doit prendre en compte les erreurs de saisie de l'utilisateur et afficher par exemple : 'L'opération demandée n'est pas prise en compte par le calculateur'</a:t>
            </a:r>
          </a:p>
        </p:txBody>
      </p:sp>
      <p:sp>
        <p:nvSpPr>
          <p:cNvPr id="3" name="ZoneTexte 2">
            <a:extLst>
              <a:ext uri="{FF2B5EF4-FFF2-40B4-BE49-F238E27FC236}">
                <a16:creationId xmlns:a16="http://schemas.microsoft.com/office/drawing/2014/main" id="{E0808F94-7E2B-4ECB-A022-21DA4163B54F}"/>
              </a:ext>
            </a:extLst>
          </p:cNvPr>
          <p:cNvSpPr txBox="1"/>
          <p:nvPr/>
        </p:nvSpPr>
        <p:spPr>
          <a:xfrm>
            <a:off x="771524" y="253808"/>
            <a:ext cx="7624661" cy="48013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Exercice </a:t>
            </a:r>
            <a:r>
              <a:rPr lang="fr-FR" sz="2800" b="1" dirty="0" err="1">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Calculator</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6493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Le modèle MVC</a:t>
            </a:r>
          </a:p>
        </p:txBody>
      </p:sp>
      <p:sp>
        <p:nvSpPr>
          <p:cNvPr id="3" name="ZoneTexte 2">
            <a:extLst>
              <a:ext uri="{FF2B5EF4-FFF2-40B4-BE49-F238E27FC236}">
                <a16:creationId xmlns:a16="http://schemas.microsoft.com/office/drawing/2014/main" id="{EB3F5687-2F70-4290-BD07-8720C929D2B5}"/>
              </a:ext>
            </a:extLst>
          </p:cNvPr>
          <p:cNvSpPr txBox="1"/>
          <p:nvPr/>
        </p:nvSpPr>
        <p:spPr>
          <a:xfrm>
            <a:off x="4720434" y="1867956"/>
            <a:ext cx="360021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Le modèle </a:t>
            </a:r>
            <a:r>
              <a:rPr kumimoji="0" lang="fr-FR" sz="18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Mvc</a:t>
            </a:r>
            <a:r>
              <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Model, Vue, Controller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ndara" panose="020E0502030303020204"/>
              <a:ea typeface="+mn-ea"/>
              <a:cs typeface="+mn-cs"/>
            </a:endParaRPr>
          </a:p>
        </p:txBody>
      </p:sp>
      <p:pic>
        <p:nvPicPr>
          <p:cNvPr id="8" name="Image 7">
            <a:extLst>
              <a:ext uri="{FF2B5EF4-FFF2-40B4-BE49-F238E27FC236}">
                <a16:creationId xmlns:a16="http://schemas.microsoft.com/office/drawing/2014/main" id="{7CA3134C-00E1-4264-AAAE-0F6D93426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657" y="3323525"/>
            <a:ext cx="5895200" cy="3193636"/>
          </a:xfrm>
          <a:prstGeom prst="rect">
            <a:avLst/>
          </a:prstGeom>
        </p:spPr>
      </p:pic>
      <p:pic>
        <p:nvPicPr>
          <p:cNvPr id="1026" name="Picture 2">
            <a:extLst>
              <a:ext uri="{FF2B5EF4-FFF2-40B4-BE49-F238E27FC236}">
                <a16:creationId xmlns:a16="http://schemas.microsoft.com/office/drawing/2014/main" id="{6B19510C-1D87-41A9-A4FF-8C7A7BFA6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2343" y="4943960"/>
            <a:ext cx="457200" cy="391886"/>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92B0DA31-5CC3-4922-8144-40F1ECCA784E}"/>
              </a:ext>
            </a:extLst>
          </p:cNvPr>
          <p:cNvSpPr txBox="1"/>
          <p:nvPr/>
        </p:nvSpPr>
        <p:spPr>
          <a:xfrm>
            <a:off x="9278973" y="5670284"/>
            <a:ext cx="1785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ndara" panose="020E0502030303020204"/>
                <a:ea typeface="+mn-ea"/>
                <a:cs typeface="+mn-cs"/>
              </a:rPr>
              <a:t>Csv, </a:t>
            </a:r>
            <a:r>
              <a:rPr kumimoji="0" lang="fr-FR" sz="1800" b="0" i="0" u="none" strike="noStrike" kern="1200" cap="none" spc="0" normalizeH="0" baseline="0" noProof="0" dirty="0" err="1">
                <a:ln>
                  <a:noFill/>
                </a:ln>
                <a:solidFill>
                  <a:prstClr val="black"/>
                </a:solidFill>
                <a:effectLst/>
                <a:uLnTx/>
                <a:uFillTx/>
                <a:latin typeface="Candara" panose="020E0502030303020204"/>
                <a:ea typeface="+mn-ea"/>
                <a:cs typeface="+mn-cs"/>
              </a:rPr>
              <a:t>Json</a:t>
            </a:r>
            <a:r>
              <a:rPr kumimoji="0" lang="fr-FR" sz="1800" b="0" i="0" u="none" strike="noStrike" kern="1200" cap="none" spc="0" normalizeH="0" baseline="0" noProof="0" dirty="0">
                <a:ln>
                  <a:noFill/>
                </a:ln>
                <a:solidFill>
                  <a:prstClr val="black"/>
                </a:solidFill>
                <a:effectLst/>
                <a:uLnTx/>
                <a:uFillTx/>
                <a:latin typeface="Candara" panose="020E0502030303020204"/>
                <a:ea typeface="+mn-ea"/>
                <a:cs typeface="+mn-cs"/>
              </a:rPr>
              <a:t> …</a:t>
            </a:r>
          </a:p>
        </p:txBody>
      </p:sp>
      <p:cxnSp>
        <p:nvCxnSpPr>
          <p:cNvPr id="11" name="Connecteur droit avec flèche 10">
            <a:extLst>
              <a:ext uri="{FF2B5EF4-FFF2-40B4-BE49-F238E27FC236}">
                <a16:creationId xmlns:a16="http://schemas.microsoft.com/office/drawing/2014/main" id="{E46880DC-C3BD-41D6-B99E-788FE3FE4064}"/>
              </a:ext>
            </a:extLst>
          </p:cNvPr>
          <p:cNvCxnSpPr/>
          <p:nvPr/>
        </p:nvCxnSpPr>
        <p:spPr>
          <a:xfrm>
            <a:off x="6868989" y="5485618"/>
            <a:ext cx="444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92F2B273-7225-4170-807B-88E28FD49887}"/>
              </a:ext>
            </a:extLst>
          </p:cNvPr>
          <p:cNvSpPr txBox="1"/>
          <p:nvPr/>
        </p:nvSpPr>
        <p:spPr>
          <a:xfrm>
            <a:off x="7419713" y="5300952"/>
            <a:ext cx="11647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ndara" panose="020E0502030303020204"/>
                <a:ea typeface="+mn-ea"/>
                <a:cs typeface="+mn-cs"/>
              </a:rPr>
              <a:t>Hibernate</a:t>
            </a:r>
          </a:p>
        </p:txBody>
      </p:sp>
      <p:pic>
        <p:nvPicPr>
          <p:cNvPr id="14" name="Image 13">
            <a:extLst>
              <a:ext uri="{FF2B5EF4-FFF2-40B4-BE49-F238E27FC236}">
                <a16:creationId xmlns:a16="http://schemas.microsoft.com/office/drawing/2014/main" id="{C2C6D893-F9E8-49EC-BFC6-8397AC110ECD}"/>
              </a:ext>
            </a:extLst>
          </p:cNvPr>
          <p:cNvPicPr>
            <a:picLocks noChangeAspect="1"/>
          </p:cNvPicPr>
          <p:nvPr/>
        </p:nvPicPr>
        <p:blipFill>
          <a:blip r:embed="rId5"/>
          <a:stretch>
            <a:fillRect/>
          </a:stretch>
        </p:blipFill>
        <p:spPr>
          <a:xfrm>
            <a:off x="8002099" y="2875361"/>
            <a:ext cx="3638550" cy="1114425"/>
          </a:xfrm>
          <a:prstGeom prst="rect">
            <a:avLst/>
          </a:prstGeom>
        </p:spPr>
      </p:pic>
      <p:cxnSp>
        <p:nvCxnSpPr>
          <p:cNvPr id="16" name="Connecteur droit avec flèche 15">
            <a:extLst>
              <a:ext uri="{FF2B5EF4-FFF2-40B4-BE49-F238E27FC236}">
                <a16:creationId xmlns:a16="http://schemas.microsoft.com/office/drawing/2014/main" id="{021D60C8-23FA-4287-8A15-1B5992CDB302}"/>
              </a:ext>
            </a:extLst>
          </p:cNvPr>
          <p:cNvCxnSpPr/>
          <p:nvPr/>
        </p:nvCxnSpPr>
        <p:spPr>
          <a:xfrm flipV="1">
            <a:off x="9700943" y="4082143"/>
            <a:ext cx="0" cy="500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Accolade ouvrante 16">
            <a:extLst>
              <a:ext uri="{FF2B5EF4-FFF2-40B4-BE49-F238E27FC236}">
                <a16:creationId xmlns:a16="http://schemas.microsoft.com/office/drawing/2014/main" id="{25B218FE-2DEF-4E58-B37D-6688AA2BA4D4}"/>
              </a:ext>
            </a:extLst>
          </p:cNvPr>
          <p:cNvSpPr/>
          <p:nvPr/>
        </p:nvSpPr>
        <p:spPr>
          <a:xfrm>
            <a:off x="8817429" y="4920343"/>
            <a:ext cx="228600" cy="11144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ndara" panose="020E0502030303020204"/>
              <a:ea typeface="+mn-ea"/>
              <a:cs typeface="+mn-cs"/>
            </a:endParaRPr>
          </a:p>
        </p:txBody>
      </p:sp>
      <p:grpSp>
        <p:nvGrpSpPr>
          <p:cNvPr id="30" name="Groupe 29">
            <a:extLst>
              <a:ext uri="{FF2B5EF4-FFF2-40B4-BE49-F238E27FC236}">
                <a16:creationId xmlns:a16="http://schemas.microsoft.com/office/drawing/2014/main" id="{14C51DEB-7DCC-4A91-B1C0-2559FBEBD870}"/>
              </a:ext>
            </a:extLst>
          </p:cNvPr>
          <p:cNvGrpSpPr/>
          <p:nvPr/>
        </p:nvGrpSpPr>
        <p:grpSpPr>
          <a:xfrm>
            <a:off x="237338" y="1473481"/>
            <a:ext cx="3896176" cy="1414066"/>
            <a:chOff x="237338" y="1473481"/>
            <a:chExt cx="3896176" cy="1414066"/>
          </a:xfrm>
        </p:grpSpPr>
        <p:grpSp>
          <p:nvGrpSpPr>
            <p:cNvPr id="28" name="Groupe 27">
              <a:extLst>
                <a:ext uri="{FF2B5EF4-FFF2-40B4-BE49-F238E27FC236}">
                  <a16:creationId xmlns:a16="http://schemas.microsoft.com/office/drawing/2014/main" id="{557A2315-AEE3-464F-A455-7E86679B60D2}"/>
                </a:ext>
              </a:extLst>
            </p:cNvPr>
            <p:cNvGrpSpPr/>
            <p:nvPr/>
          </p:nvGrpSpPr>
          <p:grpSpPr>
            <a:xfrm>
              <a:off x="237338" y="1640268"/>
              <a:ext cx="1894114" cy="1114425"/>
              <a:chOff x="609600" y="2128335"/>
              <a:chExt cx="1894114" cy="1114425"/>
            </a:xfrm>
          </p:grpSpPr>
          <p:sp>
            <p:nvSpPr>
              <p:cNvPr id="18" name="ZoneTexte 17">
                <a:extLst>
                  <a:ext uri="{FF2B5EF4-FFF2-40B4-BE49-F238E27FC236}">
                    <a16:creationId xmlns:a16="http://schemas.microsoft.com/office/drawing/2014/main" id="{5E9552BF-F66D-48B9-BEAA-4D8C78E53968}"/>
                  </a:ext>
                </a:extLst>
              </p:cNvPr>
              <p:cNvSpPr txBox="1"/>
              <p:nvPr/>
            </p:nvSpPr>
            <p:spPr>
              <a:xfrm>
                <a:off x="1273629" y="2626507"/>
                <a:ext cx="1099457" cy="369332"/>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ndara" panose="020E0502030303020204"/>
                    <a:ea typeface="+mn-ea"/>
                    <a:cs typeface="+mn-cs"/>
                  </a:rPr>
                  <a:t> </a:t>
                </a:r>
              </a:p>
            </p:txBody>
          </p:sp>
          <p:sp>
            <p:nvSpPr>
              <p:cNvPr id="19" name="ZoneTexte 18">
                <a:extLst>
                  <a:ext uri="{FF2B5EF4-FFF2-40B4-BE49-F238E27FC236}">
                    <a16:creationId xmlns:a16="http://schemas.microsoft.com/office/drawing/2014/main" id="{00A60E2D-2864-4BB7-84BE-70B87F313947}"/>
                  </a:ext>
                </a:extLst>
              </p:cNvPr>
              <p:cNvSpPr txBox="1"/>
              <p:nvPr/>
            </p:nvSpPr>
            <p:spPr>
              <a:xfrm>
                <a:off x="872657" y="2209800"/>
                <a:ext cx="1435114"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prstClr val="black"/>
                    </a:solidFill>
                    <a:effectLst/>
                    <a:uLnTx/>
                    <a:uFillTx/>
                    <a:latin typeface="Candara" panose="020E0502030303020204"/>
                    <a:ea typeface="+mn-ea"/>
                    <a:cs typeface="+mn-cs"/>
                  </a:rPr>
                  <a:t>Ajouter un bateau</a:t>
                </a:r>
              </a:p>
            </p:txBody>
          </p:sp>
          <p:sp>
            <p:nvSpPr>
              <p:cNvPr id="20" name="ZoneTexte 19">
                <a:extLst>
                  <a:ext uri="{FF2B5EF4-FFF2-40B4-BE49-F238E27FC236}">
                    <a16:creationId xmlns:a16="http://schemas.microsoft.com/office/drawing/2014/main" id="{05E52A02-E68C-4A06-85EF-AADFF23A8D9F}"/>
                  </a:ext>
                </a:extLst>
              </p:cNvPr>
              <p:cNvSpPr txBox="1"/>
              <p:nvPr/>
            </p:nvSpPr>
            <p:spPr>
              <a:xfrm>
                <a:off x="609600" y="2626507"/>
                <a:ext cx="66402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prstClr val="black"/>
                    </a:solidFill>
                    <a:effectLst/>
                    <a:uLnTx/>
                    <a:uFillTx/>
                    <a:latin typeface="Candara" panose="020E0502030303020204"/>
                    <a:ea typeface="+mn-ea"/>
                    <a:cs typeface="+mn-cs"/>
                  </a:rPr>
                  <a:t>couleur</a:t>
                </a:r>
              </a:p>
            </p:txBody>
          </p:sp>
          <p:sp>
            <p:nvSpPr>
              <p:cNvPr id="21" name="Rectangle 20">
                <a:extLst>
                  <a:ext uri="{FF2B5EF4-FFF2-40B4-BE49-F238E27FC236}">
                    <a16:creationId xmlns:a16="http://schemas.microsoft.com/office/drawing/2014/main" id="{F957ED23-B53C-4FD9-99E6-FBC286097FE7}"/>
                  </a:ext>
                </a:extLst>
              </p:cNvPr>
              <p:cNvSpPr/>
              <p:nvPr/>
            </p:nvSpPr>
            <p:spPr>
              <a:xfrm>
                <a:off x="609600" y="2128335"/>
                <a:ext cx="1894114" cy="111442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fr-FR" sz="1600" b="1" i="0" u="none" strike="noStrike" kern="1200" cap="none" spc="0" normalizeH="0" baseline="0" noProof="0">
                  <a:ln>
                    <a:solidFill>
                      <a:prstClr val="black"/>
                    </a:solid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grpSp>
        <p:sp>
          <p:nvSpPr>
            <p:cNvPr id="22" name="ZoneTexte 21">
              <a:extLst>
                <a:ext uri="{FF2B5EF4-FFF2-40B4-BE49-F238E27FC236}">
                  <a16:creationId xmlns:a16="http://schemas.microsoft.com/office/drawing/2014/main" id="{C0C2396C-27A3-47F4-9B42-AFEAAF23E53E}"/>
                </a:ext>
              </a:extLst>
            </p:cNvPr>
            <p:cNvSpPr txBox="1"/>
            <p:nvPr/>
          </p:nvSpPr>
          <p:spPr>
            <a:xfrm>
              <a:off x="2849000" y="1576123"/>
              <a:ext cx="12845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err="1">
                  <a:ln>
                    <a:noFill/>
                  </a:ln>
                  <a:solidFill>
                    <a:prstClr val="black"/>
                  </a:solidFill>
                  <a:effectLst/>
                  <a:uLnTx/>
                  <a:uFillTx/>
                  <a:latin typeface="Candara" panose="020E0502030303020204"/>
                  <a:ea typeface="+mn-ea"/>
                  <a:cs typeface="+mn-cs"/>
                </a:rPr>
                <a:t>Thymeleaf</a:t>
              </a:r>
              <a:endParaRPr kumimoji="0" lang="fr-FR" sz="1800" b="0" i="0" u="none" strike="noStrike" kern="1200" cap="none" spc="0" normalizeH="0" baseline="0" noProof="0" dirty="0">
                <a:ln>
                  <a:noFill/>
                </a:ln>
                <a:solidFill>
                  <a:prstClr val="black"/>
                </a:solidFill>
                <a:effectLst/>
                <a:uLnTx/>
                <a:uFillTx/>
                <a:latin typeface="Candara" panose="020E0502030303020204"/>
                <a:ea typeface="+mn-ea"/>
                <a:cs typeface="+mn-cs"/>
              </a:endParaRPr>
            </a:p>
          </p:txBody>
        </p:sp>
        <p:pic>
          <p:nvPicPr>
            <p:cNvPr id="24" name="Image 23">
              <a:extLst>
                <a:ext uri="{FF2B5EF4-FFF2-40B4-BE49-F238E27FC236}">
                  <a16:creationId xmlns:a16="http://schemas.microsoft.com/office/drawing/2014/main" id="{ABB5D7FC-2DB4-4E1F-9C3E-6160470389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4203" y="1473481"/>
              <a:ext cx="439610" cy="440471"/>
            </a:xfrm>
            <a:prstGeom prst="rect">
              <a:avLst/>
            </a:prstGeom>
          </p:spPr>
        </p:pic>
        <p:pic>
          <p:nvPicPr>
            <p:cNvPr id="26" name="Image 25">
              <a:extLst>
                <a:ext uri="{FF2B5EF4-FFF2-40B4-BE49-F238E27FC236}">
                  <a16:creationId xmlns:a16="http://schemas.microsoft.com/office/drawing/2014/main" id="{4F69D1E7-7C2E-40FD-AED6-47850B2E50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4203" y="1985894"/>
              <a:ext cx="497485" cy="432397"/>
            </a:xfrm>
            <a:prstGeom prst="rect">
              <a:avLst/>
            </a:prstGeom>
          </p:spPr>
        </p:pic>
        <p:sp>
          <p:nvSpPr>
            <p:cNvPr id="27" name="ZoneTexte 26">
              <a:extLst>
                <a:ext uri="{FF2B5EF4-FFF2-40B4-BE49-F238E27FC236}">
                  <a16:creationId xmlns:a16="http://schemas.microsoft.com/office/drawing/2014/main" id="{C212909B-4F28-4A52-A80C-4A2C40DDD2F4}"/>
                </a:ext>
              </a:extLst>
            </p:cNvPr>
            <p:cNvSpPr txBox="1"/>
            <p:nvPr/>
          </p:nvSpPr>
          <p:spPr>
            <a:xfrm>
              <a:off x="2892932" y="1950596"/>
              <a:ext cx="7441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err="1">
                  <a:ln>
                    <a:noFill/>
                  </a:ln>
                  <a:solidFill>
                    <a:prstClr val="black"/>
                  </a:solidFill>
                  <a:effectLst/>
                  <a:uLnTx/>
                  <a:uFillTx/>
                  <a:latin typeface="Candara" panose="020E0502030303020204"/>
                  <a:ea typeface="+mn-ea"/>
                  <a:cs typeface="+mn-cs"/>
                </a:rPr>
                <a:t>React</a:t>
              </a:r>
              <a:endParaRPr kumimoji="0" lang="fr-FR" sz="1800" b="0" i="0" u="none" strike="noStrike" kern="1200" cap="none" spc="0" normalizeH="0" baseline="0" noProof="0" dirty="0">
                <a:ln>
                  <a:noFill/>
                </a:ln>
                <a:solidFill>
                  <a:prstClr val="black"/>
                </a:solidFill>
                <a:effectLst/>
                <a:uLnTx/>
                <a:uFillTx/>
                <a:latin typeface="Candara" panose="020E0502030303020204"/>
                <a:ea typeface="+mn-ea"/>
                <a:cs typeface="+mn-cs"/>
              </a:endParaRPr>
            </a:p>
          </p:txBody>
        </p:sp>
        <p:pic>
          <p:nvPicPr>
            <p:cNvPr id="1030" name="Picture 6" descr="Angular — Wikipédia">
              <a:extLst>
                <a:ext uri="{FF2B5EF4-FFF2-40B4-BE49-F238E27FC236}">
                  <a16:creationId xmlns:a16="http://schemas.microsoft.com/office/drawing/2014/main" id="{962E7911-FDB4-4EC2-8655-24BC46C3DB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2354203" y="2404791"/>
              <a:ext cx="482756" cy="482756"/>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ZoneTexte 28">
            <a:extLst>
              <a:ext uri="{FF2B5EF4-FFF2-40B4-BE49-F238E27FC236}">
                <a16:creationId xmlns:a16="http://schemas.microsoft.com/office/drawing/2014/main" id="{1B3ED6EB-F289-4858-9066-0F4E730A3533}"/>
              </a:ext>
            </a:extLst>
          </p:cNvPr>
          <p:cNvSpPr txBox="1"/>
          <p:nvPr/>
        </p:nvSpPr>
        <p:spPr>
          <a:xfrm>
            <a:off x="2892932" y="2507772"/>
            <a:ext cx="161375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err="1">
                <a:ln>
                  <a:noFill/>
                </a:ln>
                <a:solidFill>
                  <a:prstClr val="black"/>
                </a:solidFill>
                <a:effectLst/>
                <a:uLnTx/>
                <a:uFillTx/>
                <a:latin typeface="Candara" panose="020E0502030303020204"/>
                <a:ea typeface="+mn-ea"/>
                <a:cs typeface="+mn-cs"/>
              </a:rPr>
              <a:t>Angular</a:t>
            </a:r>
            <a:endParaRPr kumimoji="0" lang="fr-FR" sz="1800" b="0" i="0" u="none" strike="noStrike" kern="1200" cap="none" spc="0" normalizeH="0" baseline="0" noProof="0" dirty="0">
              <a:ln>
                <a:noFill/>
              </a:ln>
              <a:solidFill>
                <a:prstClr val="black"/>
              </a:solidFill>
              <a:effectLst/>
              <a:uLnTx/>
              <a:uFillTx/>
              <a:latin typeface="Candara" panose="020E0502030303020204"/>
              <a:ea typeface="+mn-ea"/>
              <a:cs typeface="+mn-cs"/>
            </a:endParaRPr>
          </a:p>
        </p:txBody>
      </p:sp>
    </p:spTree>
    <p:extLst>
      <p:ext uri="{BB962C8B-B14F-4D97-AF65-F5344CB8AC3E}">
        <p14:creationId xmlns:p14="http://schemas.microsoft.com/office/powerpoint/2010/main" val="21253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e 20">
            <a:extLst>
              <a:ext uri="{FF2B5EF4-FFF2-40B4-BE49-F238E27FC236}">
                <a16:creationId xmlns:a16="http://schemas.microsoft.com/office/drawing/2014/main" id="{0F8DD541-9C95-40B5-A402-BB3F8F6FAFA9}"/>
              </a:ext>
            </a:extLst>
          </p:cNvPr>
          <p:cNvGrpSpPr/>
          <p:nvPr/>
        </p:nvGrpSpPr>
        <p:grpSpPr>
          <a:xfrm>
            <a:off x="6566717" y="943732"/>
            <a:ext cx="5915558" cy="3536882"/>
            <a:chOff x="6566717" y="943732"/>
            <a:chExt cx="5915558" cy="3536882"/>
          </a:xfrm>
        </p:grpSpPr>
        <p:sp>
          <p:nvSpPr>
            <p:cNvPr id="3" name="ZoneTexte 2">
              <a:extLst>
                <a:ext uri="{FF2B5EF4-FFF2-40B4-BE49-F238E27FC236}">
                  <a16:creationId xmlns:a16="http://schemas.microsoft.com/office/drawing/2014/main" id="{2F9AF05B-B075-4A1E-82BC-F5F364ED6E2A}"/>
                </a:ext>
              </a:extLst>
            </p:cNvPr>
            <p:cNvSpPr txBox="1"/>
            <p:nvPr/>
          </p:nvSpPr>
          <p:spPr>
            <a:xfrm>
              <a:off x="6566717" y="1064294"/>
              <a:ext cx="5581160" cy="3416320"/>
            </a:xfrm>
            <a:prstGeom prst="rect">
              <a:avLst/>
            </a:prstGeom>
            <a:noFill/>
            <a:ln>
              <a:solidFill>
                <a:schemeClr val="tx1"/>
              </a:solidFill>
            </a:ln>
          </p:spPr>
          <p:txBody>
            <a:bodyPr wrap="square" rtlCol="0">
              <a:spAutoFit/>
            </a:bodyPr>
            <a:lstStyle/>
            <a:p>
              <a:pPr algn="ctr"/>
              <a:r>
                <a:rPr lang="fr-FR" b="1" dirty="0" err="1"/>
                <a:t>View</a:t>
              </a:r>
              <a:endParaRPr lang="fr-FR" dirty="0"/>
            </a:p>
            <a:p>
              <a:pPr algn="ctr"/>
              <a:endParaRPr lang="fr-FR" dirty="0"/>
            </a:p>
            <a:p>
              <a:pPr algn="ctr"/>
              <a:r>
                <a:rPr lang="fr-FR" dirty="0"/>
                <a:t>Class : </a:t>
              </a:r>
              <a:r>
                <a:rPr lang="fr-FR" dirty="0" err="1"/>
                <a:t>CalculatorView</a:t>
              </a: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p:txBody>
        </p:sp>
        <p:grpSp>
          <p:nvGrpSpPr>
            <p:cNvPr id="19" name="Groupe 18">
              <a:extLst>
                <a:ext uri="{FF2B5EF4-FFF2-40B4-BE49-F238E27FC236}">
                  <a16:creationId xmlns:a16="http://schemas.microsoft.com/office/drawing/2014/main" id="{91999B3C-DC6E-4DBF-9E86-1BADFBDE9016}"/>
                </a:ext>
              </a:extLst>
            </p:cNvPr>
            <p:cNvGrpSpPr/>
            <p:nvPr/>
          </p:nvGrpSpPr>
          <p:grpSpPr>
            <a:xfrm>
              <a:off x="10868326" y="943732"/>
              <a:ext cx="1613949" cy="977028"/>
              <a:chOff x="10868326" y="943732"/>
              <a:chExt cx="1613949" cy="977028"/>
            </a:xfrm>
          </p:grpSpPr>
          <p:grpSp>
            <p:nvGrpSpPr>
              <p:cNvPr id="28" name="Groupe 27">
                <a:extLst>
                  <a:ext uri="{FF2B5EF4-FFF2-40B4-BE49-F238E27FC236}">
                    <a16:creationId xmlns:a16="http://schemas.microsoft.com/office/drawing/2014/main" id="{51D6E0B1-90B8-497A-B810-291F3AA6B3C8}"/>
                  </a:ext>
                </a:extLst>
              </p:cNvPr>
              <p:cNvGrpSpPr/>
              <p:nvPr/>
            </p:nvGrpSpPr>
            <p:grpSpPr>
              <a:xfrm>
                <a:off x="10868326" y="943732"/>
                <a:ext cx="1613949" cy="523220"/>
                <a:chOff x="15802220" y="4729611"/>
                <a:chExt cx="1408770" cy="523220"/>
              </a:xfrm>
            </p:grpSpPr>
            <p:sp>
              <p:nvSpPr>
                <p:cNvPr id="16" name="ZoneTexte 15">
                  <a:extLst>
                    <a:ext uri="{FF2B5EF4-FFF2-40B4-BE49-F238E27FC236}">
                      <a16:creationId xmlns:a16="http://schemas.microsoft.com/office/drawing/2014/main" id="{7674A771-74BE-40A7-AA72-00399E216C02}"/>
                    </a:ext>
                  </a:extLst>
                </p:cNvPr>
                <p:cNvSpPr txBox="1"/>
                <p:nvPr/>
              </p:nvSpPr>
              <p:spPr>
                <a:xfrm>
                  <a:off x="16193698" y="4729611"/>
                  <a:ext cx="312906" cy="523220"/>
                </a:xfrm>
                <a:prstGeom prst="rect">
                  <a:avLst/>
                </a:prstGeom>
                <a:noFill/>
              </p:spPr>
              <p:txBody>
                <a:bodyPr wrap="square" rtlCol="0">
                  <a:spAutoFit/>
                </a:bodyPr>
                <a:lstStyle/>
                <a:p>
                  <a:r>
                    <a:rPr lang="fr-FR" sz="2800" dirty="0">
                      <a:solidFill>
                        <a:srgbClr val="FF0000"/>
                      </a:solidFill>
                    </a:rPr>
                    <a:t>X</a:t>
                  </a:r>
                </a:p>
              </p:txBody>
            </p:sp>
            <p:sp>
              <p:nvSpPr>
                <p:cNvPr id="20" name="ZoneTexte 19">
                  <a:extLst>
                    <a:ext uri="{FF2B5EF4-FFF2-40B4-BE49-F238E27FC236}">
                      <a16:creationId xmlns:a16="http://schemas.microsoft.com/office/drawing/2014/main" id="{D0A6FAA9-E7E0-4550-9360-036EB2E18BD0}"/>
                    </a:ext>
                  </a:extLst>
                </p:cNvPr>
                <p:cNvSpPr txBox="1"/>
                <p:nvPr/>
              </p:nvSpPr>
              <p:spPr>
                <a:xfrm>
                  <a:off x="15802220" y="4806555"/>
                  <a:ext cx="1408770" cy="369332"/>
                </a:xfrm>
                <a:prstGeom prst="rect">
                  <a:avLst/>
                </a:prstGeom>
                <a:noFill/>
              </p:spPr>
              <p:txBody>
                <a:bodyPr wrap="square" rtlCol="0">
                  <a:spAutoFit/>
                </a:bodyPr>
                <a:lstStyle/>
                <a:p>
                  <a:r>
                    <a:rPr lang="fr-FR" dirty="0"/>
                    <a:t>Index.html </a:t>
                  </a:r>
                </a:p>
              </p:txBody>
            </p:sp>
          </p:grpSp>
          <p:pic>
            <p:nvPicPr>
              <p:cNvPr id="10" name="Image 9">
                <a:extLst>
                  <a:ext uri="{FF2B5EF4-FFF2-40B4-BE49-F238E27FC236}">
                    <a16:creationId xmlns:a16="http://schemas.microsoft.com/office/drawing/2014/main" id="{37B9B0ED-439C-4725-A4FC-1EBF410D6525}"/>
                  </a:ext>
                </a:extLst>
              </p:cNvPr>
              <p:cNvPicPr>
                <a:picLocks noChangeAspect="1"/>
              </p:cNvPicPr>
              <p:nvPr/>
            </p:nvPicPr>
            <p:blipFill>
              <a:blip r:embed="rId3"/>
              <a:stretch>
                <a:fillRect/>
              </a:stretch>
            </p:blipFill>
            <p:spPr>
              <a:xfrm>
                <a:off x="11321690" y="1433038"/>
                <a:ext cx="481626" cy="487722"/>
              </a:xfrm>
              <a:prstGeom prst="rect">
                <a:avLst/>
              </a:prstGeom>
            </p:spPr>
          </p:pic>
        </p:grpSp>
      </p:grpSp>
      <p:sp>
        <p:nvSpPr>
          <p:cNvPr id="2" name="ZoneTexte 1">
            <a:extLst>
              <a:ext uri="{FF2B5EF4-FFF2-40B4-BE49-F238E27FC236}">
                <a16:creationId xmlns:a16="http://schemas.microsoft.com/office/drawing/2014/main" id="{E861083F-8A81-47D8-9120-E8D85D7F7A24}"/>
              </a:ext>
            </a:extLst>
          </p:cNvPr>
          <p:cNvSpPr txBox="1"/>
          <p:nvPr/>
        </p:nvSpPr>
        <p:spPr>
          <a:xfrm>
            <a:off x="5122706" y="5074618"/>
            <a:ext cx="2810107" cy="1200329"/>
          </a:xfrm>
          <a:prstGeom prst="rect">
            <a:avLst/>
          </a:prstGeom>
          <a:noFill/>
          <a:ln>
            <a:solidFill>
              <a:schemeClr val="tx1"/>
            </a:solidFill>
          </a:ln>
        </p:spPr>
        <p:txBody>
          <a:bodyPr wrap="square" rtlCol="0">
            <a:spAutoFit/>
          </a:bodyPr>
          <a:lstStyle/>
          <a:p>
            <a:pPr algn="ctr"/>
            <a:r>
              <a:rPr lang="fr-FR" b="1" dirty="0"/>
              <a:t>Model</a:t>
            </a:r>
          </a:p>
          <a:p>
            <a:pPr algn="ctr"/>
            <a:r>
              <a:rPr lang="fr-FR" dirty="0"/>
              <a:t> (Dao : Data Access Object)</a:t>
            </a:r>
          </a:p>
          <a:p>
            <a:pPr algn="ctr"/>
            <a:endParaRPr lang="fr-FR" dirty="0"/>
          </a:p>
          <a:p>
            <a:pPr algn="ctr"/>
            <a:endParaRPr lang="fr-FR" dirty="0"/>
          </a:p>
        </p:txBody>
      </p:sp>
      <p:sp>
        <p:nvSpPr>
          <p:cNvPr id="4" name="ZoneTexte 3">
            <a:extLst>
              <a:ext uri="{FF2B5EF4-FFF2-40B4-BE49-F238E27FC236}">
                <a16:creationId xmlns:a16="http://schemas.microsoft.com/office/drawing/2014/main" id="{D896197E-0170-4621-9475-6C6CDE1C45C6}"/>
              </a:ext>
            </a:extLst>
          </p:cNvPr>
          <p:cNvSpPr txBox="1"/>
          <p:nvPr/>
        </p:nvSpPr>
        <p:spPr>
          <a:xfrm>
            <a:off x="83080" y="1064294"/>
            <a:ext cx="6307152" cy="3416320"/>
          </a:xfrm>
          <a:prstGeom prst="rect">
            <a:avLst/>
          </a:prstGeom>
          <a:noFill/>
          <a:ln>
            <a:solidFill>
              <a:schemeClr val="tx1"/>
            </a:solidFill>
          </a:ln>
        </p:spPr>
        <p:txBody>
          <a:bodyPr wrap="square" rtlCol="0">
            <a:spAutoFit/>
          </a:bodyPr>
          <a:lstStyle/>
          <a:p>
            <a:pPr algn="ctr"/>
            <a:r>
              <a:rPr lang="fr-FR" b="1" dirty="0"/>
              <a:t>Controller</a:t>
            </a:r>
          </a:p>
          <a:p>
            <a:pPr algn="ctr"/>
            <a:endParaRPr lang="fr-FR" dirty="0"/>
          </a:p>
          <a:p>
            <a:pPr algn="ctr"/>
            <a:r>
              <a:rPr lang="fr-FR" u="sng" dirty="0"/>
              <a:t>Class : </a:t>
            </a:r>
            <a:r>
              <a:rPr lang="fr-FR" u="sng" dirty="0" err="1"/>
              <a:t>CalculatorController</a:t>
            </a:r>
            <a:endParaRPr lang="fr-FR" u="sng" dirty="0"/>
          </a:p>
          <a:p>
            <a:pPr algn="ctr"/>
            <a:endParaRPr lang="fr-FR" u="sng" dirty="0"/>
          </a:p>
          <a:p>
            <a:pPr algn="ctr"/>
            <a:endParaRPr lang="fr-FR" u="sng" dirty="0"/>
          </a:p>
          <a:p>
            <a:pPr algn="ctr"/>
            <a:endParaRPr lang="fr-FR" u="sng" dirty="0"/>
          </a:p>
          <a:p>
            <a:pPr algn="ctr"/>
            <a:endParaRPr lang="fr-FR" u="sng" dirty="0"/>
          </a:p>
          <a:p>
            <a:pPr algn="ctr"/>
            <a:endParaRPr lang="fr-FR" u="sng" dirty="0"/>
          </a:p>
          <a:p>
            <a:pPr algn="ctr"/>
            <a:endParaRPr lang="fr-FR" u="sng" dirty="0"/>
          </a:p>
          <a:p>
            <a:pPr algn="ctr"/>
            <a:endParaRPr lang="fr-FR" u="sng" dirty="0"/>
          </a:p>
          <a:p>
            <a:pPr algn="ctr"/>
            <a:endParaRPr lang="fr-FR" dirty="0"/>
          </a:p>
          <a:p>
            <a:r>
              <a:rPr lang="fr-FR" dirty="0"/>
              <a:t> </a:t>
            </a:r>
          </a:p>
        </p:txBody>
      </p:sp>
      <p:grpSp>
        <p:nvGrpSpPr>
          <p:cNvPr id="18" name="Groupe 17">
            <a:extLst>
              <a:ext uri="{FF2B5EF4-FFF2-40B4-BE49-F238E27FC236}">
                <a16:creationId xmlns:a16="http://schemas.microsoft.com/office/drawing/2014/main" id="{DC7C1B96-1234-423A-BA02-A3153DC9F071}"/>
              </a:ext>
            </a:extLst>
          </p:cNvPr>
          <p:cNvGrpSpPr/>
          <p:nvPr/>
        </p:nvGrpSpPr>
        <p:grpSpPr>
          <a:xfrm>
            <a:off x="2649910" y="1739590"/>
            <a:ext cx="3618571" cy="2455924"/>
            <a:chOff x="5731726" y="3800987"/>
            <a:chExt cx="3618571" cy="2455924"/>
          </a:xfrm>
        </p:grpSpPr>
        <p:sp>
          <p:nvSpPr>
            <p:cNvPr id="5" name="ZoneTexte 4">
              <a:extLst>
                <a:ext uri="{FF2B5EF4-FFF2-40B4-BE49-F238E27FC236}">
                  <a16:creationId xmlns:a16="http://schemas.microsoft.com/office/drawing/2014/main" id="{720E0087-9874-4022-917F-FB93843794B8}"/>
                </a:ext>
              </a:extLst>
            </p:cNvPr>
            <p:cNvSpPr txBox="1"/>
            <p:nvPr/>
          </p:nvSpPr>
          <p:spPr>
            <a:xfrm>
              <a:off x="5731726" y="4225586"/>
              <a:ext cx="3618571" cy="2031325"/>
            </a:xfrm>
            <a:prstGeom prst="rect">
              <a:avLst/>
            </a:prstGeom>
            <a:noFill/>
            <a:ln>
              <a:solidFill>
                <a:schemeClr val="tx1"/>
              </a:solidFill>
            </a:ln>
          </p:spPr>
          <p:txBody>
            <a:bodyPr wrap="square" rtlCol="0">
              <a:spAutoFit/>
            </a:bodyPr>
            <a:lstStyle/>
            <a:p>
              <a:pPr algn="ctr"/>
              <a:r>
                <a:rPr lang="fr-FR" dirty="0"/>
                <a:t>Méthodes </a:t>
              </a:r>
            </a:p>
            <a:p>
              <a:endParaRPr lang="fr-FR" dirty="0"/>
            </a:p>
            <a:p>
              <a:r>
                <a:rPr lang="fr-FR" dirty="0"/>
                <a:t> </a:t>
              </a:r>
              <a:r>
                <a:rPr lang="fr-FR" dirty="0" err="1"/>
                <a:t>static</a:t>
              </a:r>
              <a:r>
                <a:rPr lang="fr-FR" dirty="0"/>
                <a:t> </a:t>
              </a:r>
              <a:r>
                <a:rPr lang="fr-FR" dirty="0" err="1"/>
                <a:t>updateNbOperations</a:t>
              </a:r>
              <a:r>
                <a:rPr lang="fr-FR" dirty="0"/>
                <a:t>()</a:t>
              </a:r>
            </a:p>
            <a:p>
              <a:r>
                <a:rPr lang="fr-FR" dirty="0"/>
                <a:t> </a:t>
              </a:r>
              <a:r>
                <a:rPr lang="fr-FR" dirty="0" err="1"/>
                <a:t>add</a:t>
              </a:r>
              <a:r>
                <a:rPr lang="fr-FR" dirty="0"/>
                <a:t> (double nb1, double nb2)</a:t>
              </a:r>
            </a:p>
            <a:p>
              <a:r>
                <a:rPr lang="fr-FR" dirty="0"/>
                <a:t> </a:t>
              </a:r>
              <a:r>
                <a:rPr lang="fr-FR" dirty="0" err="1"/>
                <a:t>substract</a:t>
              </a:r>
              <a:r>
                <a:rPr lang="fr-FR" dirty="0"/>
                <a:t> (double nb1, double nb2)</a:t>
              </a:r>
            </a:p>
            <a:p>
              <a:r>
                <a:rPr lang="fr-FR" dirty="0"/>
                <a:t> </a:t>
              </a:r>
              <a:r>
                <a:rPr lang="fr-FR" dirty="0" err="1"/>
                <a:t>multiply</a:t>
              </a:r>
              <a:r>
                <a:rPr lang="fr-FR" dirty="0"/>
                <a:t> ( double nb1, double nb2)</a:t>
              </a:r>
            </a:p>
            <a:p>
              <a:r>
                <a:rPr lang="fr-FR" dirty="0"/>
                <a:t> </a:t>
              </a:r>
              <a:r>
                <a:rPr lang="fr-FR" dirty="0" err="1"/>
                <a:t>divide</a:t>
              </a:r>
              <a:r>
                <a:rPr lang="fr-FR" dirty="0"/>
                <a:t> (double nb1, double nb2)</a:t>
              </a:r>
            </a:p>
          </p:txBody>
        </p:sp>
        <p:cxnSp>
          <p:nvCxnSpPr>
            <p:cNvPr id="12" name="Connecteur droit avec flèche 11">
              <a:extLst>
                <a:ext uri="{FF2B5EF4-FFF2-40B4-BE49-F238E27FC236}">
                  <a16:creationId xmlns:a16="http://schemas.microsoft.com/office/drawing/2014/main" id="{2601BED5-D251-407D-AED4-F91E7BE06AA8}"/>
                </a:ext>
              </a:extLst>
            </p:cNvPr>
            <p:cNvCxnSpPr>
              <a:cxnSpLocks/>
            </p:cNvCxnSpPr>
            <p:nvPr/>
          </p:nvCxnSpPr>
          <p:spPr>
            <a:xfrm>
              <a:off x="8028878" y="3800987"/>
              <a:ext cx="0" cy="268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e 16">
            <a:extLst>
              <a:ext uri="{FF2B5EF4-FFF2-40B4-BE49-F238E27FC236}">
                <a16:creationId xmlns:a16="http://schemas.microsoft.com/office/drawing/2014/main" id="{09B0F4AC-1442-4383-9D3A-16574EF891C1}"/>
              </a:ext>
            </a:extLst>
          </p:cNvPr>
          <p:cNvGrpSpPr/>
          <p:nvPr/>
        </p:nvGrpSpPr>
        <p:grpSpPr>
          <a:xfrm>
            <a:off x="220608" y="1739590"/>
            <a:ext cx="2330606" cy="2455924"/>
            <a:chOff x="3139067" y="3800987"/>
            <a:chExt cx="2330606" cy="2455924"/>
          </a:xfrm>
        </p:grpSpPr>
        <p:sp>
          <p:nvSpPr>
            <p:cNvPr id="9" name="ZoneTexte 8">
              <a:extLst>
                <a:ext uri="{FF2B5EF4-FFF2-40B4-BE49-F238E27FC236}">
                  <a16:creationId xmlns:a16="http://schemas.microsoft.com/office/drawing/2014/main" id="{86163E3C-6A7E-41BB-8A3B-19D58202D30B}"/>
                </a:ext>
              </a:extLst>
            </p:cNvPr>
            <p:cNvSpPr txBox="1"/>
            <p:nvPr/>
          </p:nvSpPr>
          <p:spPr>
            <a:xfrm>
              <a:off x="3139067" y="4225586"/>
              <a:ext cx="2330606" cy="2031325"/>
            </a:xfrm>
            <a:prstGeom prst="rect">
              <a:avLst/>
            </a:prstGeom>
            <a:noFill/>
            <a:ln>
              <a:solidFill>
                <a:schemeClr val="tx1"/>
              </a:solidFill>
            </a:ln>
          </p:spPr>
          <p:txBody>
            <a:bodyPr wrap="square" rtlCol="0">
              <a:spAutoFit/>
            </a:bodyPr>
            <a:lstStyle/>
            <a:p>
              <a:pPr algn="ctr"/>
              <a:r>
                <a:rPr lang="fr-FR" u="sng" dirty="0"/>
                <a:t>Attributs</a:t>
              </a:r>
            </a:p>
            <a:p>
              <a:pPr algn="ctr"/>
              <a:endParaRPr lang="fr-FR" dirty="0"/>
            </a:p>
            <a:p>
              <a:r>
                <a:rPr lang="fr-FR" dirty="0"/>
                <a:t> </a:t>
              </a:r>
              <a:r>
                <a:rPr lang="fr-FR" dirty="0" err="1"/>
                <a:t>static</a:t>
              </a:r>
              <a:r>
                <a:rPr lang="fr-FR" dirty="0"/>
                <a:t> </a:t>
              </a:r>
              <a:r>
                <a:rPr lang="fr-FR" dirty="0" err="1"/>
                <a:t>nbOpérations</a:t>
              </a:r>
              <a:r>
                <a:rPr lang="fr-FR" dirty="0"/>
                <a:t>; </a:t>
              </a:r>
            </a:p>
            <a:p>
              <a:r>
                <a:rPr lang="fr-FR" dirty="0"/>
                <a:t> String </a:t>
              </a:r>
              <a:r>
                <a:rPr lang="fr-FR" dirty="0" err="1"/>
                <a:t>typeOperation</a:t>
              </a:r>
              <a:r>
                <a:rPr lang="fr-FR" dirty="0"/>
                <a:t>;</a:t>
              </a:r>
            </a:p>
            <a:p>
              <a:r>
                <a:rPr lang="fr-FR" dirty="0"/>
                <a:t> double nb1;</a:t>
              </a:r>
            </a:p>
            <a:p>
              <a:r>
                <a:rPr lang="fr-FR" dirty="0"/>
                <a:t> double nb2;</a:t>
              </a:r>
            </a:p>
            <a:p>
              <a:endParaRPr lang="fr-FR" dirty="0"/>
            </a:p>
          </p:txBody>
        </p:sp>
        <p:cxnSp>
          <p:nvCxnSpPr>
            <p:cNvPr id="14" name="Connecteur droit avec flèche 13">
              <a:extLst>
                <a:ext uri="{FF2B5EF4-FFF2-40B4-BE49-F238E27FC236}">
                  <a16:creationId xmlns:a16="http://schemas.microsoft.com/office/drawing/2014/main" id="{4F2252DC-A05E-4BB1-A013-2D14B4ADF718}"/>
                </a:ext>
              </a:extLst>
            </p:cNvPr>
            <p:cNvCxnSpPr>
              <a:cxnSpLocks/>
            </p:cNvCxnSpPr>
            <p:nvPr/>
          </p:nvCxnSpPr>
          <p:spPr>
            <a:xfrm>
              <a:off x="4304370" y="3800987"/>
              <a:ext cx="0" cy="268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 name="ZoneTexte 14">
            <a:extLst>
              <a:ext uri="{FF2B5EF4-FFF2-40B4-BE49-F238E27FC236}">
                <a16:creationId xmlns:a16="http://schemas.microsoft.com/office/drawing/2014/main" id="{59BCF789-65B4-4553-806B-DD29AB4B645D}"/>
              </a:ext>
            </a:extLst>
          </p:cNvPr>
          <p:cNvSpPr txBox="1"/>
          <p:nvPr/>
        </p:nvSpPr>
        <p:spPr>
          <a:xfrm>
            <a:off x="847493" y="141549"/>
            <a:ext cx="4114800" cy="523220"/>
          </a:xfrm>
          <a:prstGeom prst="rect">
            <a:avLst/>
          </a:prstGeom>
          <a:noFill/>
        </p:spPr>
        <p:txBody>
          <a:bodyPr wrap="square" rtlCol="0">
            <a:spAutoFit/>
          </a:bodyPr>
          <a:lstStyle/>
          <a:p>
            <a:pPr algn="ctr"/>
            <a:r>
              <a:rPr lang="fr-FR" sz="2800" u="sng" dirty="0"/>
              <a:t>Structure de l’application</a:t>
            </a:r>
          </a:p>
        </p:txBody>
      </p:sp>
      <p:grpSp>
        <p:nvGrpSpPr>
          <p:cNvPr id="7" name="Groupe 6">
            <a:extLst>
              <a:ext uri="{FF2B5EF4-FFF2-40B4-BE49-F238E27FC236}">
                <a16:creationId xmlns:a16="http://schemas.microsoft.com/office/drawing/2014/main" id="{D956B114-F8DC-44F2-BF5D-1F5EE7636810}"/>
              </a:ext>
            </a:extLst>
          </p:cNvPr>
          <p:cNvGrpSpPr/>
          <p:nvPr/>
        </p:nvGrpSpPr>
        <p:grpSpPr>
          <a:xfrm>
            <a:off x="6647000" y="1739590"/>
            <a:ext cx="2428680" cy="2461916"/>
            <a:chOff x="6647000" y="1739590"/>
            <a:chExt cx="2428680" cy="2461916"/>
          </a:xfrm>
        </p:grpSpPr>
        <p:sp>
          <p:nvSpPr>
            <p:cNvPr id="24" name="ZoneTexte 23">
              <a:extLst>
                <a:ext uri="{FF2B5EF4-FFF2-40B4-BE49-F238E27FC236}">
                  <a16:creationId xmlns:a16="http://schemas.microsoft.com/office/drawing/2014/main" id="{497FAF7B-89AA-4C15-AEEA-B6235D3E45B2}"/>
                </a:ext>
              </a:extLst>
            </p:cNvPr>
            <p:cNvSpPr txBox="1"/>
            <p:nvPr/>
          </p:nvSpPr>
          <p:spPr>
            <a:xfrm>
              <a:off x="6647000" y="2170181"/>
              <a:ext cx="2428680" cy="2031325"/>
            </a:xfrm>
            <a:prstGeom prst="rect">
              <a:avLst/>
            </a:prstGeom>
            <a:noFill/>
            <a:ln>
              <a:solidFill>
                <a:schemeClr val="tx1"/>
              </a:solidFill>
            </a:ln>
          </p:spPr>
          <p:txBody>
            <a:bodyPr wrap="square" rtlCol="0">
              <a:spAutoFit/>
            </a:bodyPr>
            <a:lstStyle/>
            <a:p>
              <a:pPr algn="ctr"/>
              <a:r>
                <a:rPr lang="fr-FR" dirty="0"/>
                <a:t>Attributs</a:t>
              </a:r>
            </a:p>
            <a:p>
              <a:pPr algn="ctr"/>
              <a:endParaRPr lang="fr-FR" dirty="0"/>
            </a:p>
            <a:p>
              <a:r>
                <a:rPr lang="fr-FR" dirty="0"/>
                <a:t> String </a:t>
              </a:r>
              <a:r>
                <a:rPr lang="fr-FR" dirty="0" err="1"/>
                <a:t>typeOperation</a:t>
              </a:r>
              <a:r>
                <a:rPr lang="fr-FR" dirty="0"/>
                <a:t>;</a:t>
              </a:r>
            </a:p>
            <a:p>
              <a:r>
                <a:rPr lang="fr-FR" dirty="0"/>
                <a:t> double nb1;</a:t>
              </a:r>
            </a:p>
            <a:p>
              <a:r>
                <a:rPr lang="fr-FR" dirty="0"/>
                <a:t> double nb2;</a:t>
              </a:r>
            </a:p>
            <a:p>
              <a:pPr algn="ctr"/>
              <a:endParaRPr lang="fr-FR" dirty="0"/>
            </a:p>
            <a:p>
              <a:pPr algn="ctr"/>
              <a:endParaRPr lang="fr-FR" dirty="0"/>
            </a:p>
          </p:txBody>
        </p:sp>
        <p:cxnSp>
          <p:nvCxnSpPr>
            <p:cNvPr id="39" name="Connecteur droit avec flèche 38">
              <a:extLst>
                <a:ext uri="{FF2B5EF4-FFF2-40B4-BE49-F238E27FC236}">
                  <a16:creationId xmlns:a16="http://schemas.microsoft.com/office/drawing/2014/main" id="{566156C7-C7FE-48BC-8AD6-529F616BD08D}"/>
                </a:ext>
              </a:extLst>
            </p:cNvPr>
            <p:cNvCxnSpPr>
              <a:cxnSpLocks/>
            </p:cNvCxnSpPr>
            <p:nvPr/>
          </p:nvCxnSpPr>
          <p:spPr>
            <a:xfrm>
              <a:off x="7988542" y="1739590"/>
              <a:ext cx="0" cy="268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 name="Groupe 7">
            <a:extLst>
              <a:ext uri="{FF2B5EF4-FFF2-40B4-BE49-F238E27FC236}">
                <a16:creationId xmlns:a16="http://schemas.microsoft.com/office/drawing/2014/main" id="{3DF7F98E-6564-4913-A8A6-7BE42C38663B}"/>
              </a:ext>
            </a:extLst>
          </p:cNvPr>
          <p:cNvGrpSpPr/>
          <p:nvPr/>
        </p:nvGrpSpPr>
        <p:grpSpPr>
          <a:xfrm>
            <a:off x="9168760" y="1870079"/>
            <a:ext cx="2809931" cy="1803896"/>
            <a:chOff x="9168760" y="1870079"/>
            <a:chExt cx="2809931" cy="1803896"/>
          </a:xfrm>
        </p:grpSpPr>
        <p:sp>
          <p:nvSpPr>
            <p:cNvPr id="26" name="ZoneTexte 25">
              <a:extLst>
                <a:ext uri="{FF2B5EF4-FFF2-40B4-BE49-F238E27FC236}">
                  <a16:creationId xmlns:a16="http://schemas.microsoft.com/office/drawing/2014/main" id="{11D36539-5034-4469-B160-8D76D18D7898}"/>
                </a:ext>
              </a:extLst>
            </p:cNvPr>
            <p:cNvSpPr txBox="1"/>
            <p:nvPr/>
          </p:nvSpPr>
          <p:spPr>
            <a:xfrm>
              <a:off x="9168760" y="2196647"/>
              <a:ext cx="2809931" cy="1477328"/>
            </a:xfrm>
            <a:prstGeom prst="rect">
              <a:avLst/>
            </a:prstGeom>
            <a:noFill/>
            <a:ln>
              <a:solidFill>
                <a:schemeClr val="tx1"/>
              </a:solidFill>
            </a:ln>
          </p:spPr>
          <p:txBody>
            <a:bodyPr wrap="square" rtlCol="0">
              <a:spAutoFit/>
            </a:bodyPr>
            <a:lstStyle/>
            <a:p>
              <a:pPr algn="ctr"/>
              <a:r>
                <a:rPr lang="fr-FR" dirty="0"/>
                <a:t>Méthodes</a:t>
              </a:r>
            </a:p>
            <a:p>
              <a:pPr algn="ctr"/>
              <a:endParaRPr lang="fr-FR" dirty="0"/>
            </a:p>
            <a:p>
              <a:r>
                <a:rPr lang="fr-FR" dirty="0" err="1"/>
                <a:t>askOperationtype</a:t>
              </a:r>
              <a:r>
                <a:rPr lang="fr-FR" dirty="0"/>
                <a:t>()</a:t>
              </a:r>
            </a:p>
            <a:p>
              <a:r>
                <a:rPr lang="fr-FR" dirty="0" err="1"/>
                <a:t>askNumber</a:t>
              </a:r>
              <a:r>
                <a:rPr lang="fr-FR" dirty="0"/>
                <a:t>()</a:t>
              </a:r>
            </a:p>
            <a:p>
              <a:r>
                <a:rPr lang="fr-FR" dirty="0" err="1"/>
                <a:t>affichResult</a:t>
              </a:r>
              <a:r>
                <a:rPr lang="fr-FR" dirty="0"/>
                <a:t>(double </a:t>
              </a:r>
              <a:r>
                <a:rPr lang="fr-FR" dirty="0" err="1"/>
                <a:t>result</a:t>
              </a:r>
              <a:r>
                <a:rPr lang="fr-FR" dirty="0"/>
                <a:t>)</a:t>
              </a:r>
            </a:p>
          </p:txBody>
        </p:sp>
        <p:cxnSp>
          <p:nvCxnSpPr>
            <p:cNvPr id="41" name="Connecteur droit avec flèche 40">
              <a:extLst>
                <a:ext uri="{FF2B5EF4-FFF2-40B4-BE49-F238E27FC236}">
                  <a16:creationId xmlns:a16="http://schemas.microsoft.com/office/drawing/2014/main" id="{F6BC510B-A0C3-4F71-BDED-1A813DFE0D54}"/>
                </a:ext>
              </a:extLst>
            </p:cNvPr>
            <p:cNvCxnSpPr>
              <a:cxnSpLocks/>
            </p:cNvCxnSpPr>
            <p:nvPr/>
          </p:nvCxnSpPr>
          <p:spPr>
            <a:xfrm>
              <a:off x="10573725" y="1870079"/>
              <a:ext cx="0" cy="268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38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te">
  <a:themeElements>
    <a:clrScheme name="Bleu chau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ln>
          <a:solidFill>
            <a:schemeClr val="bg1"/>
          </a:solidFill>
        </a:ln>
      </a:spPr>
      <a:bodyPr rtlCol="0" anchor="ctr"/>
      <a:lstStyle>
        <a:defPPr marL="342900" indent="-342900" algn="l">
          <a:buFont typeface="Wingdings" panose="05000000000000000000" pitchFamily="2" charset="2"/>
          <a:buChar char="ü"/>
          <a:defRPr sz="1600" b="1" smtClean="0">
            <a:solidFill>
              <a:schemeClr val="tx2">
                <a:lumMod val="60000"/>
                <a:lumOff val="40000"/>
              </a:schemeClr>
            </a:solidFill>
            <a:latin typeface="Arial Narrow" panose="020B0606020202030204" pitchFamily="34" charset="0"/>
            <a:ea typeface="Calibri" panose="020F0502020204030204" pitchFamily="34" charset="0"/>
            <a:cs typeface="Times New Roman" panose="02020603050405020304" pitchFamily="18" charset="0"/>
          </a:defRPr>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746</Words>
  <Application>Microsoft Office PowerPoint</Application>
  <PresentationFormat>Grand écran</PresentationFormat>
  <Paragraphs>99</Paragraphs>
  <Slides>4</Slides>
  <Notes>2</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4</vt:i4>
      </vt:variant>
    </vt:vector>
  </HeadingPairs>
  <TitlesOfParts>
    <vt:vector size="13" baseType="lpstr">
      <vt:lpstr>Arial</vt:lpstr>
      <vt:lpstr>Arial Narrow</vt:lpstr>
      <vt:lpstr>Calibri</vt:lpstr>
      <vt:lpstr>Calibri Light</vt:lpstr>
      <vt:lpstr>Candara</vt:lpstr>
      <vt:lpstr>Wingdings</vt:lpstr>
      <vt:lpstr>Wingdings 3</vt:lpstr>
      <vt:lpstr>Thème Office</vt:lpstr>
      <vt:lpstr>Facette</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fred gsn</dc:creator>
  <cp:lastModifiedBy>fred gsn</cp:lastModifiedBy>
  <cp:revision>7</cp:revision>
  <dcterms:created xsi:type="dcterms:W3CDTF">2022-02-26T13:38:16Z</dcterms:created>
  <dcterms:modified xsi:type="dcterms:W3CDTF">2022-02-28T06:55:50Z</dcterms:modified>
</cp:coreProperties>
</file>