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67" r:id="rId2"/>
    <p:sldId id="268" r:id="rId3"/>
    <p:sldId id="270" r:id="rId4"/>
    <p:sldId id="271" r:id="rId5"/>
    <p:sldId id="269" r:id="rId6"/>
    <p:sldId id="272" r:id="rId7"/>
    <p:sldId id="273" r:id="rId8"/>
    <p:sldId id="275" r:id="rId9"/>
    <p:sldId id="279" r:id="rId10"/>
    <p:sldId id="280" r:id="rId11"/>
    <p:sldId id="274"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ed gsn" initials="fg" lastIdx="1" clrIdx="0">
    <p:extLst>
      <p:ext uri="{19B8F6BF-5375-455C-9EA6-DF929625EA0E}">
        <p15:presenceInfo xmlns:p15="http://schemas.microsoft.com/office/powerpoint/2012/main" userId="2ad06c6d4c2bd28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D7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0" autoAdjust="0"/>
    <p:restoredTop sz="93294" autoAdjust="0"/>
  </p:normalViewPr>
  <p:slideViewPr>
    <p:cSldViewPr snapToGrid="0">
      <p:cViewPr varScale="1">
        <p:scale>
          <a:sx n="57" d="100"/>
          <a:sy n="57" d="100"/>
        </p:scale>
        <p:origin x="980"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ed gsn" userId="2ad06c6d4c2bd280" providerId="LiveId" clId="{EFCA3B06-0AF0-4AD7-B860-84A64F35A8FF}"/>
    <pc:docChg chg="undo custSel modSld">
      <pc:chgData name="fred gsn" userId="2ad06c6d4c2bd280" providerId="LiveId" clId="{EFCA3B06-0AF0-4AD7-B860-84A64F35A8FF}" dt="2022-03-02T20:11:30.185" v="2229" actId="13926"/>
      <pc:docMkLst>
        <pc:docMk/>
      </pc:docMkLst>
      <pc:sldChg chg="delSp modSp mod">
        <pc:chgData name="fred gsn" userId="2ad06c6d4c2bd280" providerId="LiveId" clId="{EFCA3B06-0AF0-4AD7-B860-84A64F35A8FF}" dt="2022-03-02T19:55:28.338" v="1779" actId="478"/>
        <pc:sldMkLst>
          <pc:docMk/>
          <pc:sldMk cId="2063963722" sldId="273"/>
        </pc:sldMkLst>
        <pc:spChg chg="del mod">
          <ac:chgData name="fred gsn" userId="2ad06c6d4c2bd280" providerId="LiveId" clId="{EFCA3B06-0AF0-4AD7-B860-84A64F35A8FF}" dt="2022-03-02T19:55:28.338" v="1779" actId="478"/>
          <ac:spMkLst>
            <pc:docMk/>
            <pc:sldMk cId="2063963722" sldId="273"/>
            <ac:spMk id="34" creationId="{63F0062C-57D7-4371-93B5-32781155D412}"/>
          </ac:spMkLst>
        </pc:spChg>
      </pc:sldChg>
      <pc:sldChg chg="addSp delSp modSp mod modNotesTx">
        <pc:chgData name="fred gsn" userId="2ad06c6d4c2bd280" providerId="LiveId" clId="{EFCA3B06-0AF0-4AD7-B860-84A64F35A8FF}" dt="2022-02-27T21:42:25.439" v="1776" actId="20577"/>
        <pc:sldMkLst>
          <pc:docMk/>
          <pc:sldMk cId="2744752591" sldId="274"/>
        </pc:sldMkLst>
        <pc:spChg chg="mod">
          <ac:chgData name="fred gsn" userId="2ad06c6d4c2bd280" providerId="LiveId" clId="{EFCA3B06-0AF0-4AD7-B860-84A64F35A8FF}" dt="2022-02-27T20:33:06.914" v="19" actId="20577"/>
          <ac:spMkLst>
            <pc:docMk/>
            <pc:sldMk cId="2744752591" sldId="274"/>
            <ac:spMk id="2" creationId="{291B507B-E340-406B-B837-3CC0B27820D3}"/>
          </ac:spMkLst>
        </pc:spChg>
        <pc:spChg chg="add del">
          <ac:chgData name="fred gsn" userId="2ad06c6d4c2bd280" providerId="LiveId" clId="{EFCA3B06-0AF0-4AD7-B860-84A64F35A8FF}" dt="2022-02-27T20:34:15.020" v="21" actId="22"/>
          <ac:spMkLst>
            <pc:docMk/>
            <pc:sldMk cId="2744752591" sldId="274"/>
            <ac:spMk id="5" creationId="{39C1FEE6-A0EC-4072-9C92-0380CE973529}"/>
          </ac:spMkLst>
        </pc:spChg>
      </pc:sldChg>
      <pc:sldChg chg="addSp modSp mod">
        <pc:chgData name="fred gsn" userId="2ad06c6d4c2bd280" providerId="LiveId" clId="{EFCA3B06-0AF0-4AD7-B860-84A64F35A8FF}" dt="2022-03-02T20:11:30.185" v="2229" actId="13926"/>
        <pc:sldMkLst>
          <pc:docMk/>
          <pc:sldMk cId="659508035" sldId="275"/>
        </pc:sldMkLst>
        <pc:spChg chg="add mod">
          <ac:chgData name="fred gsn" userId="2ad06c6d4c2bd280" providerId="LiveId" clId="{EFCA3B06-0AF0-4AD7-B860-84A64F35A8FF}" dt="2022-03-02T20:11:30.185" v="2229" actId="13926"/>
          <ac:spMkLst>
            <pc:docMk/>
            <pc:sldMk cId="659508035" sldId="275"/>
            <ac:spMk id="2" creationId="{48DDA3B7-99E8-460B-975D-2260DB38F549}"/>
          </ac:spMkLst>
        </pc:spChg>
        <pc:spChg chg="add mod">
          <ac:chgData name="fred gsn" userId="2ad06c6d4c2bd280" providerId="LiveId" clId="{EFCA3B06-0AF0-4AD7-B860-84A64F35A8FF}" dt="2022-03-02T20:10:07.563" v="2219" actId="1076"/>
          <ac:spMkLst>
            <pc:docMk/>
            <pc:sldMk cId="659508035" sldId="275"/>
            <ac:spMk id="4" creationId="{09F0FDEB-52AB-4C48-BA51-985D651E5D84}"/>
          </ac:spMkLst>
        </pc:spChg>
        <pc:spChg chg="add mod">
          <ac:chgData name="fred gsn" userId="2ad06c6d4c2bd280" providerId="LiveId" clId="{EFCA3B06-0AF0-4AD7-B860-84A64F35A8FF}" dt="2022-03-02T20:10:11.402" v="2220" actId="1076"/>
          <ac:spMkLst>
            <pc:docMk/>
            <pc:sldMk cId="659508035" sldId="275"/>
            <ac:spMk id="6" creationId="{E3EFE558-A20C-4C8A-9B58-47464CFF821F}"/>
          </ac:spMkLst>
        </pc:spChg>
        <pc:spChg chg="add mod">
          <ac:chgData name="fred gsn" userId="2ad06c6d4c2bd280" providerId="LiveId" clId="{EFCA3B06-0AF0-4AD7-B860-84A64F35A8FF}" dt="2022-03-02T20:11:00.015" v="2226" actId="13926"/>
          <ac:spMkLst>
            <pc:docMk/>
            <pc:sldMk cId="659508035" sldId="275"/>
            <ac:spMk id="7" creationId="{4DAE4285-C98F-4777-932D-A8661AC6FCAB}"/>
          </ac:spMkLst>
        </pc:spChg>
        <pc:spChg chg="add mod">
          <ac:chgData name="fred gsn" userId="2ad06c6d4c2bd280" providerId="LiveId" clId="{EFCA3B06-0AF0-4AD7-B860-84A64F35A8FF}" dt="2022-03-02T20:11:11.605" v="2228" actId="13926"/>
          <ac:spMkLst>
            <pc:docMk/>
            <pc:sldMk cId="659508035" sldId="275"/>
            <ac:spMk id="8" creationId="{7CFA3837-D61B-48C3-89AE-D2FA7188F4D2}"/>
          </ac:spMkLst>
        </pc:spChg>
      </pc:sldChg>
    </pc:docChg>
  </pc:docChgLst>
  <pc:docChgLst>
    <pc:chgData name="fred gsn" userId="2ad06c6d4c2bd280" providerId="LiveId" clId="{B26F18AB-F306-4BC1-93F7-B098DBFDC5EF}"/>
    <pc:docChg chg="custSel modSld">
      <pc:chgData name="fred gsn" userId="2ad06c6d4c2bd280" providerId="LiveId" clId="{B26F18AB-F306-4BC1-93F7-B098DBFDC5EF}" dt="2022-02-19T01:02:31.450" v="443" actId="20577"/>
      <pc:docMkLst>
        <pc:docMk/>
      </pc:docMkLst>
      <pc:sldChg chg="modNotesTx">
        <pc:chgData name="fred gsn" userId="2ad06c6d4c2bd280" providerId="LiveId" clId="{B26F18AB-F306-4BC1-93F7-B098DBFDC5EF}" dt="2022-02-19T01:02:31.450" v="443" actId="20577"/>
        <pc:sldMkLst>
          <pc:docMk/>
          <pc:sldMk cId="1205085744" sldId="269"/>
        </pc:sldMkLst>
      </pc:sldChg>
      <pc:sldChg chg="addSp delSp modSp mod modAnim modNotesTx">
        <pc:chgData name="fred gsn" userId="2ad06c6d4c2bd280" providerId="LiveId" clId="{B26F18AB-F306-4BC1-93F7-B098DBFDC5EF}" dt="2022-02-19T00:30:58.632" v="438" actId="1076"/>
        <pc:sldMkLst>
          <pc:docMk/>
          <pc:sldMk cId="212532025" sldId="270"/>
        </pc:sldMkLst>
        <pc:spChg chg="mod">
          <ac:chgData name="fred gsn" userId="2ad06c6d4c2bd280" providerId="LiveId" clId="{B26F18AB-F306-4BC1-93F7-B098DBFDC5EF}" dt="2022-02-19T00:27:34.152" v="415" actId="14100"/>
          <ac:spMkLst>
            <pc:docMk/>
            <pc:sldMk cId="212532025" sldId="270"/>
            <ac:spMk id="2" creationId="{291B507B-E340-406B-B837-3CC0B27820D3}"/>
          </ac:spMkLst>
        </pc:spChg>
        <pc:spChg chg="mod">
          <ac:chgData name="fred gsn" userId="2ad06c6d4c2bd280" providerId="LiveId" clId="{B26F18AB-F306-4BC1-93F7-B098DBFDC5EF}" dt="2022-02-19T00:29:19.508" v="435" actId="1076"/>
          <ac:spMkLst>
            <pc:docMk/>
            <pc:sldMk cId="212532025" sldId="270"/>
            <ac:spMk id="3" creationId="{EB3F5687-2F70-4290-BD07-8720C929D2B5}"/>
          </ac:spMkLst>
        </pc:spChg>
        <pc:spChg chg="add del mod">
          <ac:chgData name="fred gsn" userId="2ad06c6d4c2bd280" providerId="LiveId" clId="{B26F18AB-F306-4BC1-93F7-B098DBFDC5EF}" dt="2022-02-18T23:59:05.779" v="205" actId="478"/>
          <ac:spMkLst>
            <pc:docMk/>
            <pc:sldMk cId="212532025" sldId="270"/>
            <ac:spMk id="6" creationId="{0BA99924-68FF-4294-A4F9-9B952CCEC1DC}"/>
          </ac:spMkLst>
        </pc:spChg>
        <pc:spChg chg="add mod">
          <ac:chgData name="fred gsn" userId="2ad06c6d4c2bd280" providerId="LiveId" clId="{B26F18AB-F306-4BC1-93F7-B098DBFDC5EF}" dt="2022-02-19T00:17:49.971" v="339" actId="1076"/>
          <ac:spMkLst>
            <pc:docMk/>
            <pc:sldMk cId="212532025" sldId="270"/>
            <ac:spMk id="9" creationId="{92B0DA31-5CC3-4922-8144-40F1ECCA784E}"/>
          </ac:spMkLst>
        </pc:spChg>
        <pc:spChg chg="add mod">
          <ac:chgData name="fred gsn" userId="2ad06c6d4c2bd280" providerId="LiveId" clId="{B26F18AB-F306-4BC1-93F7-B098DBFDC5EF}" dt="2022-02-19T00:15:44.252" v="294" actId="1076"/>
          <ac:spMkLst>
            <pc:docMk/>
            <pc:sldMk cId="212532025" sldId="270"/>
            <ac:spMk id="12" creationId="{92F2B273-7225-4170-807B-88E28FD49887}"/>
          </ac:spMkLst>
        </pc:spChg>
        <pc:spChg chg="add">
          <ac:chgData name="fred gsn" userId="2ad06c6d4c2bd280" providerId="LiveId" clId="{B26F18AB-F306-4BC1-93F7-B098DBFDC5EF}" dt="2022-02-19T00:17:37.985" v="337" actId="11529"/>
          <ac:spMkLst>
            <pc:docMk/>
            <pc:sldMk cId="212532025" sldId="270"/>
            <ac:spMk id="17" creationId="{25B218FE-2DEF-4E58-B37D-6688AA2BA4D4}"/>
          </ac:spMkLst>
        </pc:spChg>
        <pc:spChg chg="add mod">
          <ac:chgData name="fred gsn" userId="2ad06c6d4c2bd280" providerId="LiveId" clId="{B26F18AB-F306-4BC1-93F7-B098DBFDC5EF}" dt="2022-02-19T00:26:21.410" v="407" actId="164"/>
          <ac:spMkLst>
            <pc:docMk/>
            <pc:sldMk cId="212532025" sldId="270"/>
            <ac:spMk id="18" creationId="{5E9552BF-F66D-48B9-BEAA-4D8C78E53968}"/>
          </ac:spMkLst>
        </pc:spChg>
        <pc:spChg chg="add mod">
          <ac:chgData name="fred gsn" userId="2ad06c6d4c2bd280" providerId="LiveId" clId="{B26F18AB-F306-4BC1-93F7-B098DBFDC5EF}" dt="2022-02-19T00:26:21.410" v="407" actId="164"/>
          <ac:spMkLst>
            <pc:docMk/>
            <pc:sldMk cId="212532025" sldId="270"/>
            <ac:spMk id="19" creationId="{00A60E2D-2864-4BB7-84BE-70B87F313947}"/>
          </ac:spMkLst>
        </pc:spChg>
        <pc:spChg chg="add mod">
          <ac:chgData name="fred gsn" userId="2ad06c6d4c2bd280" providerId="LiveId" clId="{B26F18AB-F306-4BC1-93F7-B098DBFDC5EF}" dt="2022-02-19T00:26:21.410" v="407" actId="164"/>
          <ac:spMkLst>
            <pc:docMk/>
            <pc:sldMk cId="212532025" sldId="270"/>
            <ac:spMk id="20" creationId="{05E52A02-E68C-4A06-85EF-AADFF23A8D9F}"/>
          </ac:spMkLst>
        </pc:spChg>
        <pc:spChg chg="add mod">
          <ac:chgData name="fred gsn" userId="2ad06c6d4c2bd280" providerId="LiveId" clId="{B26F18AB-F306-4BC1-93F7-B098DBFDC5EF}" dt="2022-02-19T00:26:21.410" v="407" actId="164"/>
          <ac:spMkLst>
            <pc:docMk/>
            <pc:sldMk cId="212532025" sldId="270"/>
            <ac:spMk id="21" creationId="{F957ED23-B53C-4FD9-99E6-FBC286097FE7}"/>
          </ac:spMkLst>
        </pc:spChg>
        <pc:spChg chg="add mod">
          <ac:chgData name="fred gsn" userId="2ad06c6d4c2bd280" providerId="LiveId" clId="{B26F18AB-F306-4BC1-93F7-B098DBFDC5EF}" dt="2022-02-19T00:30:02.270" v="436" actId="164"/>
          <ac:spMkLst>
            <pc:docMk/>
            <pc:sldMk cId="212532025" sldId="270"/>
            <ac:spMk id="22" creationId="{C0C2396C-27A3-47F4-9B42-AFEAAF23E53E}"/>
          </ac:spMkLst>
        </pc:spChg>
        <pc:spChg chg="add mod">
          <ac:chgData name="fred gsn" userId="2ad06c6d4c2bd280" providerId="LiveId" clId="{B26F18AB-F306-4BC1-93F7-B098DBFDC5EF}" dt="2022-02-19T00:30:02.270" v="436" actId="164"/>
          <ac:spMkLst>
            <pc:docMk/>
            <pc:sldMk cId="212532025" sldId="270"/>
            <ac:spMk id="27" creationId="{C212909B-4F28-4A52-A80C-4A2C40DDD2F4}"/>
          </ac:spMkLst>
        </pc:spChg>
        <pc:spChg chg="add mod">
          <ac:chgData name="fred gsn" userId="2ad06c6d4c2bd280" providerId="LiveId" clId="{B26F18AB-F306-4BC1-93F7-B098DBFDC5EF}" dt="2022-02-19T00:29:09.307" v="434" actId="20577"/>
          <ac:spMkLst>
            <pc:docMk/>
            <pc:sldMk cId="212532025" sldId="270"/>
            <ac:spMk id="29" creationId="{1B3ED6EB-F289-4858-9066-0F4E730A3533}"/>
          </ac:spMkLst>
        </pc:spChg>
        <pc:grpChg chg="add mod">
          <ac:chgData name="fred gsn" userId="2ad06c6d4c2bd280" providerId="LiveId" clId="{B26F18AB-F306-4BC1-93F7-B098DBFDC5EF}" dt="2022-02-19T00:30:02.270" v="436" actId="164"/>
          <ac:grpSpMkLst>
            <pc:docMk/>
            <pc:sldMk cId="212532025" sldId="270"/>
            <ac:grpSpMk id="28" creationId="{557A2315-AEE3-464F-A455-7E86679B60D2}"/>
          </ac:grpSpMkLst>
        </pc:grpChg>
        <pc:grpChg chg="add mod">
          <ac:chgData name="fred gsn" userId="2ad06c6d4c2bd280" providerId="LiveId" clId="{B26F18AB-F306-4BC1-93F7-B098DBFDC5EF}" dt="2022-02-19T00:30:02.270" v="436" actId="164"/>
          <ac:grpSpMkLst>
            <pc:docMk/>
            <pc:sldMk cId="212532025" sldId="270"/>
            <ac:grpSpMk id="30" creationId="{14C51DEB-7DCC-4A91-B1C0-2559FBEBD870}"/>
          </ac:grpSpMkLst>
        </pc:grpChg>
        <pc:picChg chg="add del mod">
          <ac:chgData name="fred gsn" userId="2ad06c6d4c2bd280" providerId="LiveId" clId="{B26F18AB-F306-4BC1-93F7-B098DBFDC5EF}" dt="2022-02-18T23:58:55.290" v="204" actId="478"/>
          <ac:picMkLst>
            <pc:docMk/>
            <pc:sldMk cId="212532025" sldId="270"/>
            <ac:picMk id="5" creationId="{15764D7F-4AFE-4217-A700-1B6D878D1055}"/>
          </ac:picMkLst>
        </pc:picChg>
        <pc:picChg chg="add mod">
          <ac:chgData name="fred gsn" userId="2ad06c6d4c2bd280" providerId="LiveId" clId="{B26F18AB-F306-4BC1-93F7-B098DBFDC5EF}" dt="2022-02-19T00:15:10.835" v="289" actId="1076"/>
          <ac:picMkLst>
            <pc:docMk/>
            <pc:sldMk cId="212532025" sldId="270"/>
            <ac:picMk id="8" creationId="{7CA3134C-00E1-4264-AAAE-0F6D93426894}"/>
          </ac:picMkLst>
        </pc:picChg>
        <pc:picChg chg="add mod">
          <ac:chgData name="fred gsn" userId="2ad06c6d4c2bd280" providerId="LiveId" clId="{B26F18AB-F306-4BC1-93F7-B098DBFDC5EF}" dt="2022-02-19T00:30:58.632" v="438" actId="1076"/>
          <ac:picMkLst>
            <pc:docMk/>
            <pc:sldMk cId="212532025" sldId="270"/>
            <ac:picMk id="14" creationId="{C2C6D893-F9E8-49EC-BFC6-8397AC110ECD}"/>
          </ac:picMkLst>
        </pc:picChg>
        <pc:picChg chg="add mod">
          <ac:chgData name="fred gsn" userId="2ad06c6d4c2bd280" providerId="LiveId" clId="{B26F18AB-F306-4BC1-93F7-B098DBFDC5EF}" dt="2022-02-19T00:30:02.270" v="436" actId="164"/>
          <ac:picMkLst>
            <pc:docMk/>
            <pc:sldMk cId="212532025" sldId="270"/>
            <ac:picMk id="24" creationId="{ABB5D7FC-2DB4-4E1F-9C3E-6160470389A5}"/>
          </ac:picMkLst>
        </pc:picChg>
        <pc:picChg chg="add mod">
          <ac:chgData name="fred gsn" userId="2ad06c6d4c2bd280" providerId="LiveId" clId="{B26F18AB-F306-4BC1-93F7-B098DBFDC5EF}" dt="2022-02-19T00:30:02.270" v="436" actId="164"/>
          <ac:picMkLst>
            <pc:docMk/>
            <pc:sldMk cId="212532025" sldId="270"/>
            <ac:picMk id="26" creationId="{4F69D1E7-7C2E-40FD-AED6-47850B2E5042}"/>
          </ac:picMkLst>
        </pc:picChg>
        <pc:picChg chg="add mod">
          <ac:chgData name="fred gsn" userId="2ad06c6d4c2bd280" providerId="LiveId" clId="{B26F18AB-F306-4BC1-93F7-B098DBFDC5EF}" dt="2022-02-19T00:17:45.151" v="338" actId="1076"/>
          <ac:picMkLst>
            <pc:docMk/>
            <pc:sldMk cId="212532025" sldId="270"/>
            <ac:picMk id="1026" creationId="{6B19510C-1D87-41A9-A4FF-8C7A7BFA618C}"/>
          </ac:picMkLst>
        </pc:picChg>
        <pc:picChg chg="add del mod">
          <ac:chgData name="fred gsn" userId="2ad06c6d4c2bd280" providerId="LiveId" clId="{B26F18AB-F306-4BC1-93F7-B098DBFDC5EF}" dt="2022-02-19T00:27:36.596" v="416"/>
          <ac:picMkLst>
            <pc:docMk/>
            <pc:sldMk cId="212532025" sldId="270"/>
            <ac:picMk id="1028" creationId="{C74C063B-EB14-44CD-83C7-8CF95217ABE3}"/>
          </ac:picMkLst>
        </pc:picChg>
        <pc:picChg chg="add mod">
          <ac:chgData name="fred gsn" userId="2ad06c6d4c2bd280" providerId="LiveId" clId="{B26F18AB-F306-4BC1-93F7-B098DBFDC5EF}" dt="2022-02-19T00:30:02.270" v="436" actId="164"/>
          <ac:picMkLst>
            <pc:docMk/>
            <pc:sldMk cId="212532025" sldId="270"/>
            <ac:picMk id="1030" creationId="{962E7911-FDB4-4EC2-8655-24BC46C3DB2A}"/>
          </ac:picMkLst>
        </pc:picChg>
        <pc:cxnChg chg="add mod">
          <ac:chgData name="fred gsn" userId="2ad06c6d4c2bd280" providerId="LiveId" clId="{B26F18AB-F306-4BC1-93F7-B098DBFDC5EF}" dt="2022-02-19T00:15:38.112" v="293" actId="1076"/>
          <ac:cxnSpMkLst>
            <pc:docMk/>
            <pc:sldMk cId="212532025" sldId="270"/>
            <ac:cxnSpMk id="11" creationId="{E46880DC-C3BD-41D6-B99E-788FE3FE4064}"/>
          </ac:cxnSpMkLst>
        </pc:cxnChg>
        <pc:cxnChg chg="add mod">
          <ac:chgData name="fred gsn" userId="2ad06c6d4c2bd280" providerId="LiveId" clId="{B26F18AB-F306-4BC1-93F7-B098DBFDC5EF}" dt="2022-02-19T00:17:56.791" v="340" actId="1076"/>
          <ac:cxnSpMkLst>
            <pc:docMk/>
            <pc:sldMk cId="212532025" sldId="270"/>
            <ac:cxnSpMk id="16" creationId="{021D60C8-23FA-4287-8A15-1B5992CDB302}"/>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6A2C3C-331C-40B1-B907-1A337451F258}" type="datetimeFigureOut">
              <a:rPr lang="fr-FR" smtClean="0"/>
              <a:t>04/03/2022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3A14DE-251B-43F2-9117-712805D1AF12}" type="slidenum">
              <a:rPr lang="fr-FR" smtClean="0"/>
              <a:t>‹N°›</a:t>
            </a:fld>
            <a:endParaRPr lang="fr-FR"/>
          </a:p>
        </p:txBody>
      </p:sp>
    </p:spTree>
    <p:extLst>
      <p:ext uri="{BB962C8B-B14F-4D97-AF65-F5344CB8AC3E}">
        <p14:creationId xmlns:p14="http://schemas.microsoft.com/office/powerpoint/2010/main" val="2344419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Java est un langage orienté objet</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Plus proche de la réalité et des concepts humains</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&lt;click&gt;</a:t>
            </a:r>
          </a:p>
          <a:p>
            <a:pPr>
              <a:lnSpc>
                <a:spcPct val="107000"/>
              </a:lnSpc>
              <a:spcAft>
                <a:spcPts val="800"/>
              </a:spcAft>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La classe Bateau est représentée comme une entité à part entière, pas type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int</a:t>
            </a:r>
            <a:r>
              <a:rPr lang="fr-FR" sz="1800" dirty="0">
                <a:effectLst/>
                <a:latin typeface="Calibri" panose="020F0502020204030204" pitchFamily="34" charset="0"/>
                <a:ea typeface="Calibri" panose="020F0502020204030204" pitchFamily="34" charset="0"/>
                <a:cs typeface="Times New Roman" panose="02020603050405020304" pitchFamily="18" charset="0"/>
              </a:rPr>
              <a:t> par ex mais comme un type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Ocean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&lt;click&gt;</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On va distinguer la définition du bateau (classe) de chaque bateau en particulier (objet)</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La classe définit les caractéristiques du concept, un bateau à un mode de propulsion, une couleur, un nombre de voile</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L’objet va valoriser ces information, un bateau blanc, avec 2 voiles</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&lt;click&gt;</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On peut voir la classe Bateau comme une usine de fabrication de bateaux qui va personnaliser chaque bateau (Objet) en fonction de la demande des clients, voilier, cargo, couleur …</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fr-FR" dirty="0"/>
          </a:p>
        </p:txBody>
      </p:sp>
      <p:sp>
        <p:nvSpPr>
          <p:cNvPr id="4" name="Espace réservé du numéro de diapositive 3"/>
          <p:cNvSpPr>
            <a:spLocks noGrp="1"/>
          </p:cNvSpPr>
          <p:nvPr>
            <p:ph type="sldNum" sz="quarter" idx="5"/>
          </p:nvPr>
        </p:nvSpPr>
        <p:spPr/>
        <p:txBody>
          <a:bodyPr/>
          <a:lstStyle/>
          <a:p>
            <a:fld id="{933A14DE-251B-43F2-9117-712805D1AF12}" type="slidenum">
              <a:rPr lang="fr-FR" smtClean="0"/>
              <a:t>1</a:t>
            </a:fld>
            <a:endParaRPr lang="fr-FR"/>
          </a:p>
        </p:txBody>
      </p:sp>
    </p:spTree>
    <p:extLst>
      <p:ext uri="{BB962C8B-B14F-4D97-AF65-F5344CB8AC3E}">
        <p14:creationId xmlns:p14="http://schemas.microsoft.com/office/powerpoint/2010/main" val="3959339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endParaRPr>
          </a:p>
          <a:p>
            <a:pPr marL="0" indent="0">
              <a:lnSpc>
                <a:spcPct val="107000"/>
              </a:lnSpc>
              <a:spcAft>
                <a:spcPts val="800"/>
              </a:spcAft>
              <a:buFont typeface="Arial" panose="020B0604020202020204" pitchFamily="34" charset="0"/>
              <a:buNone/>
            </a:pPr>
            <a:r>
              <a:rPr lang="fr-FR" sz="1800" dirty="0">
                <a:effectLst/>
                <a:latin typeface="Calibri" panose="020F0502020204030204" pitchFamily="34" charset="0"/>
                <a:ea typeface="Calibri" panose="020F0502020204030204" pitchFamily="34" charset="0"/>
                <a:cs typeface="Times New Roman" panose="02020603050405020304" pitchFamily="18" charset="0"/>
              </a:rPr>
              <a:t>&lt;click&gt;</a:t>
            </a:r>
          </a:p>
          <a:p>
            <a:pPr marL="285750" indent="-285750">
              <a:lnSpc>
                <a:spcPct val="107000"/>
              </a:lnSpc>
              <a:spcAft>
                <a:spcPts val="800"/>
              </a:spcAft>
              <a:buFont typeface="Arial" panose="020B0604020202020204" pitchFamily="34" charset="0"/>
              <a:buChar char="•"/>
            </a:pPr>
            <a:r>
              <a:rPr lang="fr-FR" sz="1800" dirty="0">
                <a:effectLst/>
                <a:latin typeface="Calibri" panose="020F0502020204030204" pitchFamily="34" charset="0"/>
                <a:ea typeface="Calibri" panose="020F0502020204030204" pitchFamily="34" charset="0"/>
                <a:cs typeface="Times New Roman" panose="02020603050405020304" pitchFamily="18" charset="0"/>
              </a:rPr>
              <a:t>Créer une classe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UsineAssemblage</a:t>
            </a:r>
            <a:r>
              <a:rPr lang="fr-FR" sz="1800" dirty="0">
                <a:effectLst/>
                <a:latin typeface="Calibri" panose="020F0502020204030204" pitchFamily="34" charset="0"/>
                <a:ea typeface="Calibri" panose="020F0502020204030204" pitchFamily="34" charset="0"/>
                <a:cs typeface="Times New Roman" panose="02020603050405020304" pitchFamily="18" charset="0"/>
              </a:rPr>
              <a:t> destinée à construire des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vl</a:t>
            </a:r>
            <a:r>
              <a:rPr lang="fr-FR" sz="1800" dirty="0">
                <a:effectLst/>
                <a:latin typeface="Calibri" panose="020F0502020204030204" pitchFamily="34" charset="0"/>
                <a:ea typeface="Calibri" panose="020F0502020204030204" pitchFamily="34" charset="0"/>
                <a:cs typeface="Times New Roman" panose="02020603050405020304" pitchFamily="18" charset="0"/>
              </a:rPr>
              <a:t> à moteur.</a:t>
            </a:r>
          </a:p>
          <a:p>
            <a:pPr marL="285750" indent="-285750">
              <a:lnSpc>
                <a:spcPct val="107000"/>
              </a:lnSpc>
              <a:spcAft>
                <a:spcPts val="800"/>
              </a:spcAft>
              <a:buFont typeface="Arial" panose="020B0604020202020204" pitchFamily="34" charset="0"/>
              <a:buChar char="•"/>
            </a:pPr>
            <a:r>
              <a:rPr lang="fr-FR" sz="1800" dirty="0">
                <a:effectLst/>
                <a:latin typeface="Calibri" panose="020F0502020204030204" pitchFamily="34" charset="0"/>
                <a:ea typeface="Calibri" panose="020F0502020204030204" pitchFamily="34" charset="0"/>
                <a:cs typeface="Times New Roman" panose="02020603050405020304" pitchFamily="18" charset="0"/>
              </a:rPr>
              <a:t>Ajouter une méthode qui retourne un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VlAMoteur</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endParaRP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&lt;click&gt;</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Dans la classe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Heritage</a:t>
            </a:r>
            <a:r>
              <a:rPr lang="fr-FR" sz="1800" dirty="0">
                <a:effectLst/>
                <a:latin typeface="Calibri" panose="020F0502020204030204" pitchFamily="34" charset="0"/>
                <a:ea typeface="Calibri" panose="020F0502020204030204" pitchFamily="34" charset="0"/>
                <a:cs typeface="Times New Roman" panose="02020603050405020304" pitchFamily="18" charset="0"/>
              </a:rPr>
              <a:t>, je crée un véhicule à moteur via la classe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UsineAssemblage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800" dirty="0" err="1">
                <a:solidFill>
                  <a:srgbClr val="A9B7C6"/>
                </a:solidFill>
                <a:effectLst/>
                <a:latin typeface="Courier New" panose="02070309020205020404" pitchFamily="49" charset="0"/>
                <a:ea typeface="Times New Roman" panose="02020603050405020304" pitchFamily="18" charset="0"/>
                <a:cs typeface="Times New Roman" panose="02020603050405020304" pitchFamily="18" charset="0"/>
              </a:rPr>
              <a:t>UsineAssemblage</a:t>
            </a:r>
            <a:r>
              <a:rPr lang="fr-FR" sz="1800" dirty="0">
                <a:solidFill>
                  <a:srgbClr val="A9B7C6"/>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fr-FR" sz="1800" dirty="0" err="1">
                <a:solidFill>
                  <a:srgbClr val="A9B7C6"/>
                </a:solidFill>
                <a:effectLst/>
                <a:latin typeface="Courier New" panose="02070309020205020404" pitchFamily="49" charset="0"/>
                <a:ea typeface="Times New Roman" panose="02020603050405020304" pitchFamily="18" charset="0"/>
                <a:cs typeface="Times New Roman" panose="02020603050405020304" pitchFamily="18" charset="0"/>
              </a:rPr>
              <a:t>usineAssemblage</a:t>
            </a:r>
            <a:r>
              <a:rPr lang="fr-FR" sz="1800" dirty="0">
                <a:solidFill>
                  <a:srgbClr val="A9B7C6"/>
                </a:solidFill>
                <a:effectLst/>
                <a:latin typeface="Courier New" panose="02070309020205020404" pitchFamily="49" charset="0"/>
                <a:ea typeface="Times New Roman" panose="02020603050405020304" pitchFamily="18" charset="0"/>
                <a:cs typeface="Times New Roman" panose="02020603050405020304" pitchFamily="18" charset="0"/>
              </a:rPr>
              <a:t> = </a:t>
            </a:r>
            <a:r>
              <a:rPr lang="fr-FR" sz="1800" dirty="0">
                <a:solidFill>
                  <a:srgbClr val="CC7832"/>
                </a:solidFill>
                <a:effectLst/>
                <a:latin typeface="Courier New" panose="02070309020205020404" pitchFamily="49" charset="0"/>
                <a:ea typeface="Times New Roman" panose="02020603050405020304" pitchFamily="18" charset="0"/>
                <a:cs typeface="Times New Roman" panose="02020603050405020304" pitchFamily="18" charset="0"/>
              </a:rPr>
              <a:t>new </a:t>
            </a:r>
            <a:r>
              <a:rPr lang="fr-FR" sz="1800" dirty="0" err="1">
                <a:solidFill>
                  <a:srgbClr val="A9B7C6"/>
                </a:solidFill>
                <a:effectLst/>
                <a:latin typeface="Courier New" panose="02070309020205020404" pitchFamily="49" charset="0"/>
                <a:ea typeface="Times New Roman" panose="02020603050405020304" pitchFamily="18" charset="0"/>
                <a:cs typeface="Times New Roman" panose="02020603050405020304" pitchFamily="18" charset="0"/>
              </a:rPr>
              <a:t>UsineAssemblage</a:t>
            </a:r>
            <a:r>
              <a:rPr lang="fr-FR" sz="1800" dirty="0">
                <a:solidFill>
                  <a:srgbClr val="A9B7C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fr-FR" sz="1800" dirty="0">
                <a:solidFill>
                  <a:srgbClr val="CC7832"/>
                </a:solidFill>
                <a:effectLst/>
                <a:latin typeface="Courier New" panose="02070309020205020404" pitchFamily="49" charset="0"/>
                <a:ea typeface="Times New Roman" panose="02020603050405020304" pitchFamily="18" charset="0"/>
                <a:cs typeface="Times New Roman" panose="02020603050405020304" pitchFamily="18" charset="0"/>
              </a:rPr>
              <a:t>;</a:t>
            </a:r>
            <a:br>
              <a:rPr lang="fr-FR" sz="1800" dirty="0">
                <a:solidFill>
                  <a:srgbClr val="CC7832"/>
                </a:solidFill>
                <a:effectLst/>
                <a:latin typeface="Courier New" panose="02070309020205020404" pitchFamily="49" charset="0"/>
                <a:ea typeface="Times New Roman" panose="02020603050405020304" pitchFamily="18" charset="0"/>
                <a:cs typeface="Times New Roman" panose="02020603050405020304" pitchFamily="18" charset="0"/>
              </a:rPr>
            </a:br>
            <a:r>
              <a:rPr lang="fr-FR" sz="1800" dirty="0" err="1">
                <a:solidFill>
                  <a:srgbClr val="A9B7C6"/>
                </a:solidFill>
                <a:effectLst/>
                <a:latin typeface="Courier New" panose="02070309020205020404" pitchFamily="49" charset="0"/>
                <a:ea typeface="Times New Roman" panose="02020603050405020304" pitchFamily="18" charset="0"/>
                <a:cs typeface="Times New Roman" panose="02020603050405020304" pitchFamily="18" charset="0"/>
              </a:rPr>
              <a:t>VehiculeAMoteur</a:t>
            </a:r>
            <a:r>
              <a:rPr lang="fr-FR" sz="1800" dirty="0">
                <a:solidFill>
                  <a:srgbClr val="A9B7C6"/>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fr-FR" sz="1800" dirty="0" err="1">
                <a:solidFill>
                  <a:srgbClr val="A9B7C6"/>
                </a:solidFill>
                <a:effectLst/>
                <a:latin typeface="Courier New" panose="02070309020205020404" pitchFamily="49" charset="0"/>
                <a:ea typeface="Times New Roman" panose="02020603050405020304" pitchFamily="18" charset="0"/>
                <a:cs typeface="Times New Roman" panose="02020603050405020304" pitchFamily="18" charset="0"/>
              </a:rPr>
              <a:t>vehiculeAMoteur</a:t>
            </a:r>
            <a:r>
              <a:rPr lang="fr-FR" sz="1800" dirty="0">
                <a:solidFill>
                  <a:srgbClr val="A9B7C6"/>
                </a:solidFill>
                <a:effectLst/>
                <a:latin typeface="Courier New" panose="02070309020205020404" pitchFamily="49" charset="0"/>
                <a:ea typeface="Times New Roman" panose="02020603050405020304" pitchFamily="18" charset="0"/>
                <a:cs typeface="Times New Roman" panose="02020603050405020304" pitchFamily="18" charset="0"/>
              </a:rPr>
              <a:t> = </a:t>
            </a:r>
            <a:r>
              <a:rPr lang="fr-FR" sz="1800" dirty="0" err="1">
                <a:solidFill>
                  <a:srgbClr val="A9B7C6"/>
                </a:solidFill>
                <a:effectLst/>
                <a:latin typeface="Courier New" panose="02070309020205020404" pitchFamily="49" charset="0"/>
                <a:ea typeface="Times New Roman" panose="02020603050405020304" pitchFamily="18" charset="0"/>
                <a:cs typeface="Times New Roman" panose="02020603050405020304" pitchFamily="18" charset="0"/>
              </a:rPr>
              <a:t>usineAssemblage.assemble</a:t>
            </a:r>
            <a:r>
              <a:rPr lang="fr-FR" sz="1800" dirty="0">
                <a:solidFill>
                  <a:srgbClr val="A9B7C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fr-FR" sz="1800" dirty="0">
                <a:solidFill>
                  <a:srgbClr val="CC7832"/>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&lt;click&gt;</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J’ajoute une classe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UsineAssemblageVoiture</a:t>
            </a:r>
            <a:r>
              <a:rPr lang="fr-FR" sz="1800" dirty="0">
                <a:effectLst/>
                <a:latin typeface="Calibri" panose="020F0502020204030204" pitchFamily="34" charset="0"/>
                <a:ea typeface="Calibri" panose="020F0502020204030204" pitchFamily="34" charset="0"/>
                <a:cs typeface="Times New Roman" panose="02020603050405020304" pitchFamily="18" charset="0"/>
              </a:rPr>
              <a:t> qui hérite de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UsineAssemblage</a:t>
            </a:r>
            <a:r>
              <a:rPr lang="fr-FR"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La méthode assemble de Véhicule à Moteur retourne des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vl</a:t>
            </a:r>
            <a:r>
              <a:rPr lang="fr-FR" sz="1800" dirty="0">
                <a:effectLst/>
                <a:latin typeface="Calibri" panose="020F0502020204030204" pitchFamily="34" charset="0"/>
                <a:ea typeface="Calibri" panose="020F0502020204030204" pitchFamily="34" charset="0"/>
                <a:cs typeface="Times New Roman" panose="02020603050405020304" pitchFamily="18" charset="0"/>
              </a:rPr>
              <a:t> à moteur.</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L’usine d’assemblage de voiture va assembler des voitures.</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Grâce à la covariance des méthodes, je vais pouvoir réécrire une méthode de la classe parente et </a:t>
            </a:r>
            <a:r>
              <a:rPr lang="fr-FR" sz="1800" b="1" dirty="0">
                <a:effectLst/>
                <a:latin typeface="Calibri" panose="020F0502020204030204" pitchFamily="34" charset="0"/>
                <a:ea typeface="Calibri" panose="020F0502020204030204" pitchFamily="34" charset="0"/>
                <a:cs typeface="Times New Roman" panose="02020603050405020304" pitchFamily="18" charset="0"/>
              </a:rPr>
              <a:t>modifier le type de retour.</a:t>
            </a:r>
          </a:p>
          <a:p>
            <a:pPr>
              <a:lnSpc>
                <a:spcPct val="107000"/>
              </a:lnSpc>
              <a:spcAft>
                <a:spcPts val="800"/>
              </a:spcAft>
            </a:pPr>
            <a:r>
              <a:rPr lang="fr-FR" sz="1800" b="1" dirty="0">
                <a:effectLst/>
                <a:latin typeface="Calibri" panose="020F0502020204030204" pitchFamily="34" charset="0"/>
                <a:cs typeface="Times New Roman" panose="02020603050405020304" pitchFamily="18" charset="0"/>
              </a:rPr>
              <a:t>On appelle ça la covariance des méthodes.</a:t>
            </a:r>
            <a:endParaRPr lang="fr-FR" b="1" dirty="0"/>
          </a:p>
        </p:txBody>
      </p:sp>
      <p:sp>
        <p:nvSpPr>
          <p:cNvPr id="4" name="Espace réservé du numéro de diapositive 3"/>
          <p:cNvSpPr>
            <a:spLocks noGrp="1"/>
          </p:cNvSpPr>
          <p:nvPr>
            <p:ph type="sldNum" sz="quarter" idx="5"/>
          </p:nvPr>
        </p:nvSpPr>
        <p:spPr/>
        <p:txBody>
          <a:bodyPr/>
          <a:lstStyle/>
          <a:p>
            <a:fld id="{933A14DE-251B-43F2-9117-712805D1AF12}" type="slidenum">
              <a:rPr lang="fr-FR" smtClean="0"/>
              <a:t>10</a:t>
            </a:fld>
            <a:endParaRPr lang="fr-FR"/>
          </a:p>
        </p:txBody>
      </p:sp>
    </p:spTree>
    <p:extLst>
      <p:ext uri="{BB962C8B-B14F-4D97-AF65-F5344CB8AC3E}">
        <p14:creationId xmlns:p14="http://schemas.microsoft.com/office/powerpoint/2010/main" val="3396742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Calibri" panose="020F0502020204030204" pitchFamily="34" charset="0"/>
                <a:ea typeface="Calibri" panose="020F0502020204030204" pitchFamily="34" charset="0"/>
                <a:cs typeface="Times New Roman" panose="02020603050405020304" pitchFamily="18" charset="0"/>
              </a:rPr>
              <a:t>Une classe en Java ne peux pas avoir plus d’un parent, on va pouvoir obtenir le même résultat en utilisant les interfaces.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L’héritage qualifiait la nature d’une classe, &lt;click&gt;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l’interface représente une capacité donnée à une classe.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La Voiture est un Véhicule à moteur, c’est sa nature, elle hérite de </a:t>
            </a:r>
            <a:r>
              <a:rPr kumimoji="0" lang="fr-FR" sz="1200" b="0"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VéhiculeAMoteur</a:t>
            </a:r>
            <a:r>
              <a:rPr kumimoji="0" lang="fr-FR" sz="1200" b="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 (</a:t>
            </a:r>
            <a:r>
              <a:rPr kumimoji="0" lang="fr-FR" sz="1200" b="0"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extends</a:t>
            </a:r>
            <a:r>
              <a:rPr kumimoji="0" lang="fr-FR" sz="1200" b="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Elle pourrait disposer de capacités, qu’elle partage ou pas avec d’autres classes.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&lt;click&gt;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La voiture peut être vidangée (vidangeable).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Un évier peut aussi être vidangé. &lt;click&gt;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L’interface va matérialiser cette capacité à être vidangée (vidangeable). &lt;click&gt;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La voiture est vidangeable &lt;click&gt; et l’évier est vidangeable &lt;click&gt;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MemoCode</a:t>
            </a:r>
            <a:r>
              <a:rPr kumimoji="0" lang="fr-FR" sz="1200" b="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 : new interface, vidangeable. L’interface va définir la capacité à être vidangeable grâce à 1 ou plusieurs méthodes.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Ces méthodes vont être déclarées dans l’interface sans en donner le détail (implémentation). On ne dira pas comment vidanger, différent pour une voiture et un lavabo.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rgbClr val="CC7832"/>
                </a:solidFill>
                <a:effectLst/>
              </a:rPr>
              <a:t>public interface </a:t>
            </a:r>
            <a:r>
              <a:rPr lang="fr-FR" dirty="0"/>
              <a:t>Vidangeable {</a:t>
            </a:r>
            <a:br>
              <a:rPr lang="fr-FR" dirty="0"/>
            </a:br>
            <a:r>
              <a:rPr lang="fr-FR" dirty="0"/>
              <a:t>    </a:t>
            </a:r>
            <a:r>
              <a:rPr lang="fr-FR" dirty="0" err="1">
                <a:solidFill>
                  <a:srgbClr val="CC7832"/>
                </a:solidFill>
                <a:effectLst/>
              </a:rPr>
              <a:t>void</a:t>
            </a:r>
            <a:r>
              <a:rPr lang="fr-FR" dirty="0">
                <a:solidFill>
                  <a:srgbClr val="CC7832"/>
                </a:solidFill>
                <a:effectLst/>
              </a:rPr>
              <a:t> </a:t>
            </a:r>
            <a:r>
              <a:rPr lang="fr-FR" dirty="0">
                <a:solidFill>
                  <a:srgbClr val="FFC66D"/>
                </a:solidFill>
                <a:effectLst/>
              </a:rPr>
              <a:t>vidanger</a:t>
            </a:r>
            <a:r>
              <a:rPr lang="fr-FR" dirty="0"/>
              <a:t>()</a:t>
            </a:r>
            <a:r>
              <a:rPr lang="fr-FR" dirty="0">
                <a:solidFill>
                  <a:srgbClr val="CC7832"/>
                </a:solidFill>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Pour associer cette interface à une classe (implémenter) , Voiture </a:t>
            </a:r>
            <a:r>
              <a:rPr kumimoji="0" lang="fr-FR" sz="1200" b="0"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implement</a:t>
            </a:r>
            <a:r>
              <a:rPr kumimoji="0" lang="fr-FR" sz="1200" b="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Erreur : il va falloir expliquer comment vidanger.</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rgbClr val="BBB529"/>
                </a:solidFill>
                <a:effectLst/>
              </a:rPr>
              <a:t>@Override</a:t>
            </a:r>
            <a:br>
              <a:rPr lang="fr-FR" dirty="0">
                <a:solidFill>
                  <a:srgbClr val="BBB529"/>
                </a:solidFill>
                <a:effectLst/>
              </a:rPr>
            </a:br>
            <a:r>
              <a:rPr lang="fr-FR" dirty="0">
                <a:solidFill>
                  <a:srgbClr val="CC7832"/>
                </a:solidFill>
                <a:effectLst/>
              </a:rPr>
              <a:t>public </a:t>
            </a:r>
            <a:r>
              <a:rPr lang="fr-FR" dirty="0" err="1">
                <a:solidFill>
                  <a:srgbClr val="CC7832"/>
                </a:solidFill>
                <a:effectLst/>
              </a:rPr>
              <a:t>void</a:t>
            </a:r>
            <a:r>
              <a:rPr lang="fr-FR" dirty="0">
                <a:solidFill>
                  <a:srgbClr val="CC7832"/>
                </a:solidFill>
                <a:effectLst/>
              </a:rPr>
              <a:t> </a:t>
            </a:r>
            <a:r>
              <a:rPr lang="fr-FR" dirty="0">
                <a:solidFill>
                  <a:srgbClr val="FFC66D"/>
                </a:solidFill>
                <a:effectLst/>
              </a:rPr>
              <a:t>vidanger</a:t>
            </a:r>
            <a:r>
              <a:rPr lang="fr-FR" dirty="0"/>
              <a:t>() {</a:t>
            </a:r>
            <a:br>
              <a:rPr lang="fr-FR" dirty="0"/>
            </a:br>
            <a:r>
              <a:rPr lang="fr-FR" dirty="0"/>
              <a:t>    </a:t>
            </a:r>
            <a:r>
              <a:rPr lang="fr-FR" dirty="0" err="1"/>
              <a:t>System.</a:t>
            </a:r>
            <a:r>
              <a:rPr lang="fr-FR" i="1" dirty="0" err="1">
                <a:solidFill>
                  <a:srgbClr val="9876AA"/>
                </a:solidFill>
                <a:effectLst/>
              </a:rPr>
              <a:t>out</a:t>
            </a:r>
            <a:r>
              <a:rPr lang="fr-FR" dirty="0" err="1"/>
              <a:t>.println</a:t>
            </a:r>
            <a:r>
              <a:rPr lang="fr-FR" dirty="0"/>
              <a:t>(</a:t>
            </a:r>
            <a:r>
              <a:rPr lang="fr-FR" dirty="0">
                <a:solidFill>
                  <a:srgbClr val="6A8759"/>
                </a:solidFill>
                <a:effectLst/>
              </a:rPr>
              <a:t>"Je dévisse le bouchon de vidange et je laisse couler l'huile"</a:t>
            </a:r>
            <a:r>
              <a:rPr lang="fr-FR" dirty="0"/>
              <a:t>)</a:t>
            </a:r>
            <a:r>
              <a:rPr lang="fr-FR" dirty="0">
                <a:solidFill>
                  <a:srgbClr val="CC7832"/>
                </a:solidFill>
                <a:effectLst/>
              </a:rPr>
              <a:t>;</a:t>
            </a:r>
            <a:br>
              <a:rPr lang="fr-FR" dirty="0">
                <a:solidFill>
                  <a:srgbClr val="CC7832"/>
                </a:solidFill>
                <a:effectLst/>
              </a:rPr>
            </a:br>
            <a:r>
              <a:rPr lang="fr-FR" dirty="0"/>
              <a:t>}</a:t>
            </a:r>
            <a:endParaRPr kumimoji="0" lang="fr-FR" sz="1200" b="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La classe Lavabo aurait une méthode vidanger différents.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Un bateau peut s’amarrer au port et une montgolfière peut s’amarrer au sol. Une interface </a:t>
            </a:r>
            <a:r>
              <a:rPr kumimoji="0" lang="fr-FR" sz="1200" b="0"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Amarrable</a:t>
            </a:r>
            <a:r>
              <a:rPr kumimoji="0" lang="fr-FR" sz="1200" b="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 pourrait définir cette capacité.</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Une classe peut implémenter plusieurs </a:t>
            </a:r>
            <a:r>
              <a:rPr kumimoji="0" lang="fr-FR" sz="1200" b="0" i="0" u="none" strike="noStrike" kern="1200" cap="none" spc="0" normalizeH="0" baseline="0" noProof="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interfaces.</a:t>
            </a:r>
            <a:endParaRPr kumimoji="0" lang="fr-FR" sz="1200" b="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933A14DE-251B-43F2-9117-712805D1AF12}" type="slidenum">
              <a:rPr lang="fr-FR" smtClean="0"/>
              <a:t>11</a:t>
            </a:fld>
            <a:endParaRPr lang="fr-FR"/>
          </a:p>
        </p:txBody>
      </p:sp>
    </p:spTree>
    <p:extLst>
      <p:ext uri="{BB962C8B-B14F-4D97-AF65-F5344CB8AC3E}">
        <p14:creationId xmlns:p14="http://schemas.microsoft.com/office/powerpoint/2010/main" val="2299552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Tous les bateaux issus de cette classe (instanciation) vont être caractérisés par un certain nombre de propriétés et de comportements.</a:t>
            </a:r>
          </a:p>
          <a:p>
            <a:r>
              <a:rPr lang="fr-FR" dirty="0"/>
              <a:t>C’est la définition que l’on pourrait retrouver dans un dictionnaire, pour le moment, rien à voir avec l’informatique.</a:t>
            </a:r>
          </a:p>
        </p:txBody>
      </p:sp>
      <p:sp>
        <p:nvSpPr>
          <p:cNvPr id="4" name="Espace réservé du numéro de diapositive 3"/>
          <p:cNvSpPr>
            <a:spLocks noGrp="1"/>
          </p:cNvSpPr>
          <p:nvPr>
            <p:ph type="sldNum" sz="quarter" idx="5"/>
          </p:nvPr>
        </p:nvSpPr>
        <p:spPr/>
        <p:txBody>
          <a:bodyPr/>
          <a:lstStyle/>
          <a:p>
            <a:fld id="{933A14DE-251B-43F2-9117-712805D1AF12}" type="slidenum">
              <a:rPr lang="fr-FR" smtClean="0"/>
              <a:t>2</a:t>
            </a:fld>
            <a:endParaRPr lang="fr-FR"/>
          </a:p>
        </p:txBody>
      </p:sp>
    </p:spTree>
    <p:extLst>
      <p:ext uri="{BB962C8B-B14F-4D97-AF65-F5344CB8AC3E}">
        <p14:creationId xmlns:p14="http://schemas.microsoft.com/office/powerpoint/2010/main" val="3476069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figure montre une application constituée de plusieurs contrôleurs, chaque contrôleur étant lui-même constitué d’un ensemble d’actions.</a:t>
            </a:r>
          </a:p>
          <a:p>
            <a:r>
              <a:rPr lang="fr-FR" dirty="0"/>
              <a:t>La première caractéristique de cette organisation est donc de structurer hiérarchiquement une application. Dans les cas simples, un seul contrôleur suffit, contenant l’ensemble des actions qui constituent l’application Web.</a:t>
            </a:r>
          </a:p>
          <a:p>
            <a:r>
              <a:rPr lang="fr-FR" dirty="0"/>
              <a:t>Chaque requête HTTP est analysée par le </a:t>
            </a:r>
            <a:r>
              <a:rPr lang="fr-FR" i="1" dirty="0" err="1"/>
              <a:t>framework</a:t>
            </a:r>
            <a:r>
              <a:rPr lang="fr-FR" dirty="0"/>
              <a:t> qui détermine alors quel sont le contrôleur et l’action concernés. Il existe un </a:t>
            </a:r>
            <a:r>
              <a:rPr lang="fr-FR" i="1" dirty="0"/>
              <a:t>contrôleur frontal</a:t>
            </a:r>
            <a:r>
              <a:rPr lang="fr-FR" dirty="0"/>
              <a:t> (intégré au </a:t>
            </a:r>
            <a:r>
              <a:rPr lang="fr-FR" i="1" dirty="0" err="1"/>
              <a:t>framework</a:t>
            </a:r>
            <a:r>
              <a:rPr lang="fr-FR" dirty="0"/>
              <a:t> et donc transparent pour le programmeur), chargé de recevoir les requêtes HTTP.</a:t>
            </a:r>
          </a:p>
          <a:p>
            <a:r>
              <a:rPr lang="fr-FR" dirty="0"/>
              <a:t>Hibernate : mappage et abstraction</a:t>
            </a:r>
          </a:p>
          <a:p>
            <a:r>
              <a:rPr kumimoji="0" lang="fr-FR" sz="1200" b="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Tuto </a:t>
            </a:r>
            <a:r>
              <a:rPr kumimoji="0" lang="fr-FR" sz="1200" b="0"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Thymeleaf</a:t>
            </a:r>
            <a:r>
              <a:rPr kumimoji="0" lang="fr-FR" sz="1200" b="0"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 : https://gayerie.dev/docs/spring/spring/thymeleaf.html</a:t>
            </a:r>
          </a:p>
        </p:txBody>
      </p:sp>
      <p:sp>
        <p:nvSpPr>
          <p:cNvPr id="4" name="Espace réservé du numéro de diapositive 3"/>
          <p:cNvSpPr>
            <a:spLocks noGrp="1"/>
          </p:cNvSpPr>
          <p:nvPr>
            <p:ph type="sldNum" sz="quarter" idx="5"/>
          </p:nvPr>
        </p:nvSpPr>
        <p:spPr/>
        <p:txBody>
          <a:bodyPr/>
          <a:lstStyle/>
          <a:p>
            <a:fld id="{933A14DE-251B-43F2-9117-712805D1AF12}" type="slidenum">
              <a:rPr lang="fr-FR" smtClean="0"/>
              <a:t>3</a:t>
            </a:fld>
            <a:endParaRPr lang="fr-FR"/>
          </a:p>
        </p:txBody>
      </p:sp>
    </p:spTree>
    <p:extLst>
      <p:ext uri="{BB962C8B-B14F-4D97-AF65-F5344CB8AC3E}">
        <p14:creationId xmlns:p14="http://schemas.microsoft.com/office/powerpoint/2010/main" val="1374808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endParaRPr>
          </a:p>
          <a:p>
            <a:endPar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endParaRPr>
          </a:p>
          <a:p>
            <a:endPar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933A14DE-251B-43F2-9117-712805D1AF12}" type="slidenum">
              <a:rPr lang="fr-FR" smtClean="0"/>
              <a:t>4</a:t>
            </a:fld>
            <a:endParaRPr lang="fr-FR"/>
          </a:p>
        </p:txBody>
      </p:sp>
    </p:spTree>
    <p:extLst>
      <p:ext uri="{BB962C8B-B14F-4D97-AF65-F5344CB8AC3E}">
        <p14:creationId xmlns:p14="http://schemas.microsoft.com/office/powerpoint/2010/main" val="3441126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rPr>
              <a:t>Ce sont toutes les informations (propriétés) dont nous avons besoin pour développer notre application.</a:t>
            </a:r>
          </a:p>
          <a:p>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Pour vendre des bateaux, l’entreprise </a:t>
            </a:r>
            <a:r>
              <a:rPr kumimoji="0" lang="fr-FR" sz="1200" b="1"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Boat&amp;Co</a:t>
            </a:r>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 aura besoin pour son catalogue de renseigner la marque, le modèle, le nombre de chevaux ..</a:t>
            </a:r>
          </a:p>
          <a:p>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Un assureur par contre se fiche pas mal de la couleur du bateau.</a:t>
            </a:r>
          </a:p>
          <a:p>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Une propriété est une sorte de variable, d’où le nom de variable d’instance.</a:t>
            </a:r>
          </a:p>
          <a:p>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On les met au début de la classe, elles ont un type (</a:t>
            </a:r>
            <a:r>
              <a:rPr kumimoji="0" lang="fr-FR" sz="1200" b="1"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camelCase</a:t>
            </a:r>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 valeur par défaut (modifiable)</a:t>
            </a:r>
          </a:p>
          <a:p>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Int, </a:t>
            </a:r>
            <a:r>
              <a:rPr kumimoji="0" lang="fr-FR" sz="1200" b="1"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boolean</a:t>
            </a:r>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 String ….</a:t>
            </a:r>
          </a:p>
          <a:p>
            <a:endPar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endParaRPr>
          </a:p>
          <a:p>
            <a:endPar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endParaRPr>
          </a:p>
          <a:p>
            <a:endPar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933A14DE-251B-43F2-9117-712805D1AF12}" type="slidenum">
              <a:rPr lang="fr-FR" smtClean="0"/>
              <a:t>5</a:t>
            </a:fld>
            <a:endParaRPr lang="fr-FR"/>
          </a:p>
        </p:txBody>
      </p:sp>
    </p:spTree>
    <p:extLst>
      <p:ext uri="{BB962C8B-B14F-4D97-AF65-F5344CB8AC3E}">
        <p14:creationId xmlns:p14="http://schemas.microsoft.com/office/powerpoint/2010/main" val="75828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Calibri" panose="020F0502020204030204" pitchFamily="34" charset="0"/>
                <a:ea typeface="Calibri" panose="020F0502020204030204" pitchFamily="34" charset="0"/>
                <a:cs typeface="Times New Roman" panose="02020603050405020304" pitchFamily="18" charset="0"/>
              </a:rPr>
              <a:t>Jusqu’à présent on a défini accès public à tous nos attributs et méthodes pour que le code fonctionne.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Calibri" panose="020F0502020204030204" pitchFamily="34" charset="0"/>
                <a:ea typeface="Calibri" panose="020F0502020204030204" pitchFamily="34" charset="0"/>
                <a:cs typeface="Times New Roman" panose="02020603050405020304" pitchFamily="18" charset="0"/>
              </a:rPr>
              <a:t>Public fait partie des modificateurs d’accès et il y en a 4 &lt;click&gt;. Ils vont modifier la visibilité des attributs, constructeurs et méthodes. Ils seront plus ou moins accessibles des autres classes. Public rend accessible les attributs, constructeurs et méthodes de n’importe où (click). Si j’enlève public de couleur dans Voiture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Calibri" panose="020F0502020204030204" pitchFamily="34" charset="0"/>
                <a:ea typeface="Calibri" panose="020F0502020204030204" pitchFamily="34" charset="0"/>
                <a:cs typeface="Times New Roman" panose="02020603050405020304" pitchFamily="18" charset="0"/>
              </a:rPr>
              <a:t>La visibilité par défaut est package, on ne peut pas écrire package String couleur, on ne met rien.</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err="1">
                <a:effectLst/>
                <a:latin typeface="Calibri" panose="020F0502020204030204" pitchFamily="34" charset="0"/>
                <a:ea typeface="Calibri" panose="020F0502020204030204" pitchFamily="34" charset="0"/>
                <a:cs typeface="Times New Roman" panose="02020603050405020304" pitchFamily="18" charset="0"/>
              </a:rPr>
              <a:t>Private</a:t>
            </a:r>
            <a:r>
              <a:rPr lang="fr-FR" sz="1800" dirty="0">
                <a:effectLst/>
                <a:latin typeface="Calibri" panose="020F0502020204030204" pitchFamily="34" charset="0"/>
                <a:ea typeface="Calibri" panose="020F0502020204030204" pitchFamily="34" charset="0"/>
                <a:cs typeface="Times New Roman" panose="02020603050405020304" pitchFamily="18" charset="0"/>
              </a:rPr>
              <a:t> va interdire l’accès à la propriété ou méthode à touts classe sauf la classe courante &lt;click&gt;. Je peux interdire d’instancier un objet Voiture depuis une classe extérieure mais je garde la possibilité de la faire depuis la classe Voiture.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Protected</a:t>
            </a:r>
            <a:r>
              <a:rPr lang="fr-FR" sz="1800" dirty="0">
                <a:effectLst/>
                <a:latin typeface="Calibri" panose="020F0502020204030204" pitchFamily="34" charset="0"/>
                <a:ea typeface="Calibri" panose="020F0502020204030204" pitchFamily="34" charset="0"/>
                <a:cs typeface="Times New Roman" panose="02020603050405020304" pitchFamily="18" charset="0"/>
              </a:rPr>
              <a:t> est un intermédiaire entre public et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private</a:t>
            </a:r>
            <a:r>
              <a:rPr lang="fr-FR" sz="1800" dirty="0">
                <a:effectLst/>
                <a:latin typeface="Calibri" panose="020F0502020204030204" pitchFamily="34" charset="0"/>
                <a:ea typeface="Calibri" panose="020F0502020204030204" pitchFamily="34" charset="0"/>
                <a:cs typeface="Times New Roman" panose="02020603050405020304" pitchFamily="18" charset="0"/>
              </a:rPr>
              <a:t>, il rend les attributs et méthodes visibles dans la même classe comme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private</a:t>
            </a:r>
            <a:r>
              <a:rPr lang="fr-FR" sz="1800" dirty="0">
                <a:effectLst/>
                <a:latin typeface="Calibri" panose="020F0502020204030204" pitchFamily="34" charset="0"/>
                <a:ea typeface="Calibri" panose="020F0502020204030204" pitchFamily="34" charset="0"/>
                <a:cs typeface="Times New Roman" panose="02020603050405020304" pitchFamily="18" charset="0"/>
              </a:rPr>
              <a:t>, dans le même package comme package et de toute classe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héritante</a:t>
            </a:r>
            <a:r>
              <a:rPr lang="fr-FR" sz="1800" dirty="0">
                <a:effectLst/>
                <a:latin typeface="Calibri" panose="020F0502020204030204" pitchFamily="34" charset="0"/>
                <a:ea typeface="Calibri" panose="020F0502020204030204" pitchFamily="34" charset="0"/>
                <a:cs typeface="Times New Roman" panose="02020603050405020304" pitchFamily="18" charset="0"/>
              </a:rPr>
              <a:t> de voiture. Click.</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Calibri" panose="020F0502020204030204" pitchFamily="34" charset="0"/>
                <a:ea typeface="Calibri" panose="020F0502020204030204" pitchFamily="34" charset="0"/>
                <a:cs typeface="Times New Roman" panose="02020603050405020304" pitchFamily="18" charset="0"/>
              </a:rPr>
              <a:t>Comment choisir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fr-FR" sz="1800" dirty="0">
                <a:effectLst/>
                <a:latin typeface="Calibri" panose="020F0502020204030204" pitchFamily="34" charset="0"/>
                <a:ea typeface="Calibri" panose="020F0502020204030204" pitchFamily="34" charset="0"/>
                <a:cs typeface="Times New Roman" panose="02020603050405020304" pitchFamily="18" charset="0"/>
              </a:rPr>
              <a:t>Utiliser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private</a:t>
            </a:r>
            <a:r>
              <a:rPr lang="fr-FR" sz="1800" dirty="0">
                <a:effectLst/>
                <a:latin typeface="Calibri" panose="020F0502020204030204" pitchFamily="34" charset="0"/>
                <a:ea typeface="Calibri" panose="020F0502020204030204" pitchFamily="34" charset="0"/>
                <a:cs typeface="Times New Roman" panose="02020603050405020304" pitchFamily="18" charset="0"/>
              </a:rPr>
              <a:t> tant que c’est possible pour interdire tout accès extérieur sauf besoin explicite.</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fr-FR" sz="1800" dirty="0">
                <a:effectLst/>
                <a:latin typeface="Calibri" panose="020F0502020204030204" pitchFamily="34" charset="0"/>
                <a:ea typeface="Calibri" panose="020F0502020204030204" pitchFamily="34" charset="0"/>
                <a:cs typeface="Times New Roman" panose="02020603050405020304" pitchFamily="18" charset="0"/>
              </a:rPr>
              <a:t>Pour une classe, seul public est possible.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endParaRPr>
          </a:p>
          <a:p>
            <a:endPar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endParaRPr>
          </a:p>
          <a:p>
            <a:endPar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933A14DE-251B-43F2-9117-712805D1AF12}" type="slidenum">
              <a:rPr lang="fr-FR" smtClean="0"/>
              <a:t>6</a:t>
            </a:fld>
            <a:endParaRPr lang="fr-FR"/>
          </a:p>
        </p:txBody>
      </p:sp>
    </p:spTree>
    <p:extLst>
      <p:ext uri="{BB962C8B-B14F-4D97-AF65-F5344CB8AC3E}">
        <p14:creationId xmlns:p14="http://schemas.microsoft.com/office/powerpoint/2010/main" val="3714913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Jusque là &lt;click&gt; les attributs étaient </a:t>
            </a:r>
            <a:r>
              <a:rPr kumimoji="0" lang="fr-FR" sz="1200" b="1"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publices</a:t>
            </a:r>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 donc accessibles de partout.</a:t>
            </a:r>
          </a:p>
          <a:p>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Click : instanciation</a:t>
            </a:r>
          </a:p>
          <a:p>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Pour modifier un attribut &lt;click&gt;</a:t>
            </a:r>
          </a:p>
          <a:p>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Pour lire un </a:t>
            </a:r>
            <a:r>
              <a:rPr kumimoji="0" lang="fr-FR" sz="1200" b="1"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attribur</a:t>
            </a:r>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 &lt;click&gt;</a:t>
            </a:r>
          </a:p>
          <a:p>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La norme des composants réutilisables veut que toutes les propriétés qui doivent être accessibles depuis l’extérieur soient privées.</a:t>
            </a:r>
          </a:p>
          <a:p>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&lt;click&gt; La nouvelle écriture est : &lt;click&gt;, mais je ne peux plus lire et écrire &lt;click&gt;</a:t>
            </a:r>
          </a:p>
          <a:p>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On va utiliser des </a:t>
            </a:r>
            <a:r>
              <a:rPr lang="fr-FR" dirty="0"/>
              <a:t>méthodes publiques, visibles de l’extérieur pour accéder aux propriétés privées. </a:t>
            </a:r>
          </a:p>
          <a:p>
            <a:r>
              <a:rPr lang="fr-FR" dirty="0"/>
              <a:t>&lt;click&gt; Accesseur : getter, click pour code</a:t>
            </a:r>
          </a:p>
          <a:p>
            <a:r>
              <a:rPr lang="fr-FR" dirty="0"/>
              <a:t>&lt;click&gt; </a:t>
            </a:r>
            <a:r>
              <a:rPr lang="fr-FR" dirty="0" err="1"/>
              <a:t>Muttateur</a:t>
            </a:r>
            <a:r>
              <a:rPr lang="fr-FR" dirty="0"/>
              <a:t> : setter : click pour code</a:t>
            </a:r>
          </a:p>
          <a:p>
            <a:endParaRPr lang="fr-FR" dirty="0"/>
          </a:p>
          <a:p>
            <a:endPar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endParaRPr>
          </a:p>
          <a:p>
            <a:endPar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endParaRPr>
          </a:p>
          <a:p>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&lt;</a:t>
            </a:r>
            <a:r>
              <a:rPr kumimoji="0" lang="fr-FR" sz="1200" b="1"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MemoCode</a:t>
            </a:r>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&gt;, classe Voiture, rendons nos propriétés privées (uniquement propriétés d’instances, pas </a:t>
            </a:r>
            <a:r>
              <a:rPr kumimoji="0" lang="fr-FR" sz="1200" b="1"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static</a:t>
            </a:r>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a:t>
            </a:r>
          </a:p>
          <a:p>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Pour rendre nos propriétés accessibles en lecture, nous allons ajouter des méthodes publiques.</a:t>
            </a:r>
          </a:p>
          <a:p>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La méthode publique qui permet de lire le contenu d’une propriété s’appelle l’accesseur. &lt;click&gt;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La méthode publique qui permet d’écrire dans la propriété s’appelle le mutateur. &lt;click&gt;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Elles ont une syntaxe définie par la norme, il suffit de la générer. Exemple avec </a:t>
            </a:r>
            <a:r>
              <a:rPr kumimoji="0" lang="fr-FR" sz="1200" b="1"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nbPortes</a:t>
            </a:r>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nbPortes</a:t>
            </a:r>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 est privée mais comme je suis à l’intérieur de la classe, les méthodes y ont accès.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La syntaxe suit un certain standard : </a:t>
            </a:r>
            <a:r>
              <a:rPr kumimoji="0" lang="fr-FR" sz="1200" b="1"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get</a:t>
            </a:r>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 + nom de la propriété avec la 1ere lettre en majuscule.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nbPortes</a:t>
            </a:r>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 est accessible en lecture / </a:t>
            </a:r>
            <a:r>
              <a:rPr kumimoji="0" lang="fr-FR" sz="1200" b="1"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ecriture</a:t>
            </a:r>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 Je peux choisir seulement lecture ou écriture.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Dans classe voiture de </a:t>
            </a:r>
            <a:r>
              <a:rPr kumimoji="0" lang="fr-FR" sz="1200" b="1"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memoCode</a:t>
            </a:r>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On écrit maintenant peugeot206.setCouleur(« Rouge ») ou peugeot206.getCouleur();</a:t>
            </a:r>
          </a:p>
          <a:p>
            <a:endPar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endParaRPr>
          </a:p>
          <a:p>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La norme impose aussi de bénéficier d’un constructeur sans paramètre, c’est fait.</a:t>
            </a:r>
          </a:p>
          <a:p>
            <a:endPar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endParaRPr>
          </a:p>
          <a:p>
            <a:endPar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endParaRPr>
          </a:p>
          <a:p>
            <a:endPar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933A14DE-251B-43F2-9117-712805D1AF12}" type="slidenum">
              <a:rPr lang="fr-FR" smtClean="0"/>
              <a:t>7</a:t>
            </a:fld>
            <a:endParaRPr lang="fr-FR"/>
          </a:p>
        </p:txBody>
      </p:sp>
    </p:spTree>
    <p:extLst>
      <p:ext uri="{BB962C8B-B14F-4D97-AF65-F5344CB8AC3E}">
        <p14:creationId xmlns:p14="http://schemas.microsoft.com/office/powerpoint/2010/main" val="1368652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t>
            </a:r>
            <a:r>
              <a:rPr lang="fr-FR" b="1" dirty="0"/>
              <a:t>héritage</a:t>
            </a:r>
            <a:r>
              <a:rPr lang="fr-FR" dirty="0"/>
              <a:t> est un mécanisme qui a été introduit dans la programmation objet dans le but d'éviter la réécriture inutile de code lorsqu'une classe n'est qu'un cas spécial d'une autre classe:</a:t>
            </a:r>
          </a:p>
          <a:p>
            <a:endParaRPr lang="fr-FR" dirty="0"/>
          </a:p>
          <a:p>
            <a:r>
              <a:rPr lang="fr-FR" dirty="0"/>
              <a:t>Quand une classe hérite d’une autre, elle possède les mêmes attributs et les mêmes méthodes que la classe héritée en redéfinissant ses propres méthodes et ses propres attributs (ex classe </a:t>
            </a:r>
            <a:r>
              <a:rPr lang="fr-FR" dirty="0" err="1"/>
              <a:t>person</a:t>
            </a:r>
            <a:r>
              <a:rPr lang="fr-FR" dirty="0"/>
              <a:t>, &lt;click&gt; employé et client&lt;click&gt;) ; On parle de classe mère et de classe fille.</a:t>
            </a:r>
          </a:p>
          <a:p>
            <a:r>
              <a:rPr lang="fr-FR" dirty="0"/>
              <a:t>Les classes héritent des attributs et des méthodes.&lt;click&gt;</a:t>
            </a:r>
          </a:p>
          <a:p>
            <a:r>
              <a:rPr lang="fr-FR" dirty="0"/>
              <a:t>On utilise le mot clé </a:t>
            </a:r>
            <a:r>
              <a:rPr lang="fr-FR" dirty="0" err="1"/>
              <a:t>extends</a:t>
            </a:r>
            <a:r>
              <a:rPr lang="fr-FR" dirty="0"/>
              <a:t> : les classes filles étendent la classe mère.</a:t>
            </a:r>
          </a:p>
          <a:p>
            <a:r>
              <a:rPr lang="fr-FR" dirty="0"/>
              <a:t>On utilise super pour appeler le constructeur de la classe mère.&lt;click&gt;</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En Java, une classe ne peut hériter que d’une seule classe.</a:t>
            </a:r>
          </a:p>
          <a:p>
            <a:pPr>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Si elle n’hérite pas explicitement d’une classe, elle va hériter de la classe Object, c’est la classe mère de toute classe en Java. Voiture hérite de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VehiculeAmoteur</a:t>
            </a:r>
            <a:r>
              <a:rPr lang="fr-FR" sz="1800" dirty="0">
                <a:effectLst/>
                <a:latin typeface="Calibri" panose="020F0502020204030204" pitchFamily="34" charset="0"/>
                <a:ea typeface="Calibri" panose="020F0502020204030204" pitchFamily="34" charset="0"/>
                <a:cs typeface="Times New Roman" panose="02020603050405020304" pitchFamily="18" charset="0"/>
              </a:rPr>
              <a:t> et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VehiculeAMoteur</a:t>
            </a:r>
            <a:r>
              <a:rPr lang="fr-FR" sz="1800" dirty="0">
                <a:effectLst/>
                <a:latin typeface="Calibri" panose="020F0502020204030204" pitchFamily="34" charset="0"/>
                <a:ea typeface="Calibri" panose="020F0502020204030204" pitchFamily="34" charset="0"/>
                <a:cs typeface="Times New Roman" panose="02020603050405020304" pitchFamily="18" charset="0"/>
              </a:rPr>
              <a:t> hérite de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object</a:t>
            </a:r>
            <a:r>
              <a:rPr lang="fr-FR" sz="1800" dirty="0">
                <a:effectLst/>
                <a:latin typeface="Calibri" panose="020F0502020204030204" pitchFamily="34" charset="0"/>
                <a:ea typeface="Calibri" panose="020F0502020204030204" pitchFamily="34" charset="0"/>
                <a:cs typeface="Times New Roman" panose="02020603050405020304" pitchFamily="18" charset="0"/>
              </a:rPr>
              <a:t>.</a:t>
            </a:r>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Suite :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MemoCode</a:t>
            </a:r>
            <a:r>
              <a:rPr lang="fr-FR" sz="1800" dirty="0">
                <a:effectLst/>
                <a:latin typeface="Calibri" panose="020F0502020204030204" pitchFamily="34" charset="0"/>
                <a:ea typeface="Calibri" panose="020F0502020204030204" pitchFamily="34" charset="0"/>
                <a:cs typeface="Times New Roman" panose="02020603050405020304" pitchFamily="18" charset="0"/>
              </a:rPr>
              <a:t> (voir plan cours)</a:t>
            </a:r>
          </a:p>
        </p:txBody>
      </p:sp>
      <p:sp>
        <p:nvSpPr>
          <p:cNvPr id="4" name="Espace réservé du numéro de diapositive 3"/>
          <p:cNvSpPr>
            <a:spLocks noGrp="1"/>
          </p:cNvSpPr>
          <p:nvPr>
            <p:ph type="sldNum" sz="quarter" idx="5"/>
          </p:nvPr>
        </p:nvSpPr>
        <p:spPr/>
        <p:txBody>
          <a:bodyPr/>
          <a:lstStyle/>
          <a:p>
            <a:fld id="{933A14DE-251B-43F2-9117-712805D1AF12}" type="slidenum">
              <a:rPr lang="fr-FR" smtClean="0"/>
              <a:t>8</a:t>
            </a:fld>
            <a:endParaRPr lang="fr-FR"/>
          </a:p>
        </p:txBody>
      </p:sp>
    </p:spTree>
    <p:extLst>
      <p:ext uri="{BB962C8B-B14F-4D97-AF65-F5344CB8AC3E}">
        <p14:creationId xmlns:p14="http://schemas.microsoft.com/office/powerpoint/2010/main" val="3308640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Je peux redéfinir une méthode pour préciser le comportement mais le type de retour est le même,</a:t>
            </a:r>
          </a:p>
        </p:txBody>
      </p:sp>
      <p:sp>
        <p:nvSpPr>
          <p:cNvPr id="4" name="Espace réservé du numéro de diapositive 3"/>
          <p:cNvSpPr>
            <a:spLocks noGrp="1"/>
          </p:cNvSpPr>
          <p:nvPr>
            <p:ph type="sldNum" sz="quarter" idx="5"/>
          </p:nvPr>
        </p:nvSpPr>
        <p:spPr/>
        <p:txBody>
          <a:bodyPr/>
          <a:lstStyle/>
          <a:p>
            <a:fld id="{933A14DE-251B-43F2-9117-712805D1AF12}" type="slidenum">
              <a:rPr lang="fr-FR" smtClean="0"/>
              <a:t>9</a:t>
            </a:fld>
            <a:endParaRPr lang="fr-FR"/>
          </a:p>
        </p:txBody>
      </p:sp>
    </p:spTree>
    <p:extLst>
      <p:ext uri="{BB962C8B-B14F-4D97-AF65-F5344CB8AC3E}">
        <p14:creationId xmlns:p14="http://schemas.microsoft.com/office/powerpoint/2010/main" val="505838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68AA2F7D-4A48-42B4-8BEA-B9039AC65ED3}" type="datetimeFigureOut">
              <a:rPr lang="fr-FR" smtClean="0"/>
              <a:t>04/03/2022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12B08BF-A76D-4E08-87A9-BC0FA245ABB1}" type="slidenum">
              <a:rPr lang="fr-FR" smtClean="0"/>
              <a:t>‹N°›</a:t>
            </a:fld>
            <a:endParaRPr lang="fr-FR"/>
          </a:p>
        </p:txBody>
      </p:sp>
    </p:spTree>
    <p:extLst>
      <p:ext uri="{BB962C8B-B14F-4D97-AF65-F5344CB8AC3E}">
        <p14:creationId xmlns:p14="http://schemas.microsoft.com/office/powerpoint/2010/main" val="2580840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8AA2F7D-4A48-42B4-8BEA-B9039AC65ED3}" type="datetimeFigureOut">
              <a:rPr lang="fr-FR" smtClean="0"/>
              <a:t>04/03/2022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12B08BF-A76D-4E08-87A9-BC0FA245ABB1}" type="slidenum">
              <a:rPr lang="fr-FR" smtClean="0"/>
              <a:t>‹N°›</a:t>
            </a:fld>
            <a:endParaRPr lang="fr-FR"/>
          </a:p>
        </p:txBody>
      </p:sp>
    </p:spTree>
    <p:extLst>
      <p:ext uri="{BB962C8B-B14F-4D97-AF65-F5344CB8AC3E}">
        <p14:creationId xmlns:p14="http://schemas.microsoft.com/office/powerpoint/2010/main" val="1098461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8AA2F7D-4A48-42B4-8BEA-B9039AC65ED3}" type="datetimeFigureOut">
              <a:rPr lang="fr-FR" smtClean="0"/>
              <a:t>04/03/2022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12B08BF-A76D-4E08-87A9-BC0FA245ABB1}"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18403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8AA2F7D-4A48-42B4-8BEA-B9039AC65ED3}" type="datetimeFigureOut">
              <a:rPr lang="fr-FR" smtClean="0"/>
              <a:t>04/03/2022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12B08BF-A76D-4E08-87A9-BC0FA245ABB1}" type="slidenum">
              <a:rPr lang="fr-FR" smtClean="0"/>
              <a:t>‹N°›</a:t>
            </a:fld>
            <a:endParaRPr lang="fr-FR"/>
          </a:p>
        </p:txBody>
      </p:sp>
    </p:spTree>
    <p:extLst>
      <p:ext uri="{BB962C8B-B14F-4D97-AF65-F5344CB8AC3E}">
        <p14:creationId xmlns:p14="http://schemas.microsoft.com/office/powerpoint/2010/main" val="1241543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8AA2F7D-4A48-42B4-8BEA-B9039AC65ED3}" type="datetimeFigureOut">
              <a:rPr lang="fr-FR" smtClean="0"/>
              <a:t>04/03/2022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12B08BF-A76D-4E08-87A9-BC0FA245ABB1}"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202476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8AA2F7D-4A48-42B4-8BEA-B9039AC65ED3}" type="datetimeFigureOut">
              <a:rPr lang="fr-FR" smtClean="0"/>
              <a:t>04/03/2022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12B08BF-A76D-4E08-87A9-BC0FA245ABB1}" type="slidenum">
              <a:rPr lang="fr-FR" smtClean="0"/>
              <a:t>‹N°›</a:t>
            </a:fld>
            <a:endParaRPr lang="fr-FR"/>
          </a:p>
        </p:txBody>
      </p:sp>
    </p:spTree>
    <p:extLst>
      <p:ext uri="{BB962C8B-B14F-4D97-AF65-F5344CB8AC3E}">
        <p14:creationId xmlns:p14="http://schemas.microsoft.com/office/powerpoint/2010/main" val="3367016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8AA2F7D-4A48-42B4-8BEA-B9039AC65ED3}" type="datetimeFigureOut">
              <a:rPr lang="fr-FR" smtClean="0"/>
              <a:t>04/03/2022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12B08BF-A76D-4E08-87A9-BC0FA245ABB1}" type="slidenum">
              <a:rPr lang="fr-FR" smtClean="0"/>
              <a:t>‹N°›</a:t>
            </a:fld>
            <a:endParaRPr lang="fr-FR"/>
          </a:p>
        </p:txBody>
      </p:sp>
    </p:spTree>
    <p:extLst>
      <p:ext uri="{BB962C8B-B14F-4D97-AF65-F5344CB8AC3E}">
        <p14:creationId xmlns:p14="http://schemas.microsoft.com/office/powerpoint/2010/main" val="26900730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8AA2F7D-4A48-42B4-8BEA-B9039AC65ED3}" type="datetimeFigureOut">
              <a:rPr lang="fr-FR" smtClean="0"/>
              <a:t>04/03/2022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12B08BF-A76D-4E08-87A9-BC0FA245ABB1}" type="slidenum">
              <a:rPr lang="fr-FR" smtClean="0"/>
              <a:t>‹N°›</a:t>
            </a:fld>
            <a:endParaRPr lang="fr-FR"/>
          </a:p>
        </p:txBody>
      </p:sp>
    </p:spTree>
    <p:extLst>
      <p:ext uri="{BB962C8B-B14F-4D97-AF65-F5344CB8AC3E}">
        <p14:creationId xmlns:p14="http://schemas.microsoft.com/office/powerpoint/2010/main" val="4027288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8AA2F7D-4A48-42B4-8BEA-B9039AC65ED3}" type="datetimeFigureOut">
              <a:rPr lang="fr-FR" smtClean="0"/>
              <a:t>04/03/2022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12B08BF-A76D-4E08-87A9-BC0FA245ABB1}" type="slidenum">
              <a:rPr lang="fr-FR" smtClean="0"/>
              <a:t>‹N°›</a:t>
            </a:fld>
            <a:endParaRPr lang="fr-FR"/>
          </a:p>
        </p:txBody>
      </p:sp>
    </p:spTree>
    <p:extLst>
      <p:ext uri="{BB962C8B-B14F-4D97-AF65-F5344CB8AC3E}">
        <p14:creationId xmlns:p14="http://schemas.microsoft.com/office/powerpoint/2010/main" val="3184849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8AA2F7D-4A48-42B4-8BEA-B9039AC65ED3}" type="datetimeFigureOut">
              <a:rPr lang="fr-FR" smtClean="0"/>
              <a:t>04/03/2022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12B08BF-A76D-4E08-87A9-BC0FA245ABB1}" type="slidenum">
              <a:rPr lang="fr-FR" smtClean="0"/>
              <a:t>‹N°›</a:t>
            </a:fld>
            <a:endParaRPr lang="fr-FR"/>
          </a:p>
        </p:txBody>
      </p:sp>
    </p:spTree>
    <p:extLst>
      <p:ext uri="{BB962C8B-B14F-4D97-AF65-F5344CB8AC3E}">
        <p14:creationId xmlns:p14="http://schemas.microsoft.com/office/powerpoint/2010/main" val="3968430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8AA2F7D-4A48-42B4-8BEA-B9039AC65ED3}" type="datetimeFigureOut">
              <a:rPr lang="fr-FR" smtClean="0"/>
              <a:t>04/03/2022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12B08BF-A76D-4E08-87A9-BC0FA245ABB1}" type="slidenum">
              <a:rPr lang="fr-FR" smtClean="0"/>
              <a:t>‹N°›</a:t>
            </a:fld>
            <a:endParaRPr lang="fr-FR"/>
          </a:p>
        </p:txBody>
      </p:sp>
    </p:spTree>
    <p:extLst>
      <p:ext uri="{BB962C8B-B14F-4D97-AF65-F5344CB8AC3E}">
        <p14:creationId xmlns:p14="http://schemas.microsoft.com/office/powerpoint/2010/main" val="2298839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68AA2F7D-4A48-42B4-8BEA-B9039AC65ED3}" type="datetimeFigureOut">
              <a:rPr lang="fr-FR" smtClean="0"/>
              <a:t>04/03/2022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712B08BF-A76D-4E08-87A9-BC0FA245ABB1}" type="slidenum">
              <a:rPr lang="fr-FR" smtClean="0"/>
              <a:t>‹N°›</a:t>
            </a:fld>
            <a:endParaRPr lang="fr-FR"/>
          </a:p>
        </p:txBody>
      </p:sp>
    </p:spTree>
    <p:extLst>
      <p:ext uri="{BB962C8B-B14F-4D97-AF65-F5344CB8AC3E}">
        <p14:creationId xmlns:p14="http://schemas.microsoft.com/office/powerpoint/2010/main" val="3514387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8AA2F7D-4A48-42B4-8BEA-B9039AC65ED3}" type="datetimeFigureOut">
              <a:rPr lang="fr-FR" smtClean="0"/>
              <a:t>04/03/2022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712B08BF-A76D-4E08-87A9-BC0FA245ABB1}" type="slidenum">
              <a:rPr lang="fr-FR" smtClean="0"/>
              <a:t>‹N°›</a:t>
            </a:fld>
            <a:endParaRPr lang="fr-FR"/>
          </a:p>
        </p:txBody>
      </p:sp>
    </p:spTree>
    <p:extLst>
      <p:ext uri="{BB962C8B-B14F-4D97-AF65-F5344CB8AC3E}">
        <p14:creationId xmlns:p14="http://schemas.microsoft.com/office/powerpoint/2010/main" val="914149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AA2F7D-4A48-42B4-8BEA-B9039AC65ED3}" type="datetimeFigureOut">
              <a:rPr lang="fr-FR" smtClean="0"/>
              <a:t>04/03/2022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712B08BF-A76D-4E08-87A9-BC0FA245ABB1}" type="slidenum">
              <a:rPr lang="fr-FR" smtClean="0"/>
              <a:t>‹N°›</a:t>
            </a:fld>
            <a:endParaRPr lang="fr-FR"/>
          </a:p>
        </p:txBody>
      </p:sp>
    </p:spTree>
    <p:extLst>
      <p:ext uri="{BB962C8B-B14F-4D97-AF65-F5344CB8AC3E}">
        <p14:creationId xmlns:p14="http://schemas.microsoft.com/office/powerpoint/2010/main" val="3059544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8AA2F7D-4A48-42B4-8BEA-B9039AC65ED3}" type="datetimeFigureOut">
              <a:rPr lang="fr-FR" smtClean="0"/>
              <a:t>04/03/2022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12B08BF-A76D-4E08-87A9-BC0FA245ABB1}" type="slidenum">
              <a:rPr lang="fr-FR" smtClean="0"/>
              <a:t>‹N°›</a:t>
            </a:fld>
            <a:endParaRPr lang="fr-FR"/>
          </a:p>
        </p:txBody>
      </p:sp>
    </p:spTree>
    <p:extLst>
      <p:ext uri="{BB962C8B-B14F-4D97-AF65-F5344CB8AC3E}">
        <p14:creationId xmlns:p14="http://schemas.microsoft.com/office/powerpoint/2010/main" val="2825017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8AA2F7D-4A48-42B4-8BEA-B9039AC65ED3}" type="datetimeFigureOut">
              <a:rPr lang="fr-FR" smtClean="0"/>
              <a:t>04/03/2022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12B08BF-A76D-4E08-87A9-BC0FA245ABB1}" type="slidenum">
              <a:rPr lang="fr-FR" smtClean="0"/>
              <a:t>‹N°›</a:t>
            </a:fld>
            <a:endParaRPr lang="fr-FR"/>
          </a:p>
        </p:txBody>
      </p:sp>
    </p:spTree>
    <p:extLst>
      <p:ext uri="{BB962C8B-B14F-4D97-AF65-F5344CB8AC3E}">
        <p14:creationId xmlns:p14="http://schemas.microsoft.com/office/powerpoint/2010/main" val="3080002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8AA2F7D-4A48-42B4-8BEA-B9039AC65ED3}" type="datetimeFigureOut">
              <a:rPr lang="fr-FR" smtClean="0"/>
              <a:t>04/03/2022</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12B08BF-A76D-4E08-87A9-BC0FA245ABB1}" type="slidenum">
              <a:rPr lang="fr-FR" smtClean="0"/>
              <a:t>‹N°›</a:t>
            </a:fld>
            <a:endParaRPr lang="fr-FR"/>
          </a:p>
        </p:txBody>
      </p:sp>
    </p:spTree>
    <p:extLst>
      <p:ext uri="{BB962C8B-B14F-4D97-AF65-F5344CB8AC3E}">
        <p14:creationId xmlns:p14="http://schemas.microsoft.com/office/powerpoint/2010/main" val="3309360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291B507B-E340-406B-B837-3CC0B27820D3}"/>
              </a:ext>
            </a:extLst>
          </p:cNvPr>
          <p:cNvSpPr txBox="1"/>
          <p:nvPr/>
        </p:nvSpPr>
        <p:spPr>
          <a:xfrm>
            <a:off x="771525" y="679318"/>
            <a:ext cx="6097464" cy="996170"/>
          </a:xfrm>
          <a:prstGeom prst="rect">
            <a:avLst/>
          </a:prstGeom>
          <a:noFill/>
        </p:spPr>
        <p:txBody>
          <a:bodyPr wrap="square">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sz="2800" b="1"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rPr>
              <a:t>Le langage orienté objet</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r-FR" sz="2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rPr>
              <a:t>Concept</a:t>
            </a:r>
          </a:p>
        </p:txBody>
      </p:sp>
      <p:grpSp>
        <p:nvGrpSpPr>
          <p:cNvPr id="31" name="Groupe 30">
            <a:extLst>
              <a:ext uri="{FF2B5EF4-FFF2-40B4-BE49-F238E27FC236}">
                <a16:creationId xmlns:a16="http://schemas.microsoft.com/office/drawing/2014/main" id="{3EF0EA77-75E6-4030-957C-6236C9550C95}"/>
              </a:ext>
            </a:extLst>
          </p:cNvPr>
          <p:cNvGrpSpPr/>
          <p:nvPr/>
        </p:nvGrpSpPr>
        <p:grpSpPr>
          <a:xfrm>
            <a:off x="1420570" y="5037505"/>
            <a:ext cx="2922345" cy="1141177"/>
            <a:chOff x="1383632" y="4523874"/>
            <a:chExt cx="2922345" cy="1141177"/>
          </a:xfrm>
        </p:grpSpPr>
        <p:grpSp>
          <p:nvGrpSpPr>
            <p:cNvPr id="30" name="Groupe 29">
              <a:extLst>
                <a:ext uri="{FF2B5EF4-FFF2-40B4-BE49-F238E27FC236}">
                  <a16:creationId xmlns:a16="http://schemas.microsoft.com/office/drawing/2014/main" id="{45189D6E-39C9-43CE-A166-4E1EE92E34F9}"/>
                </a:ext>
              </a:extLst>
            </p:cNvPr>
            <p:cNvGrpSpPr/>
            <p:nvPr/>
          </p:nvGrpSpPr>
          <p:grpSpPr>
            <a:xfrm>
              <a:off x="1383632" y="4523874"/>
              <a:ext cx="2922345" cy="1141177"/>
              <a:chOff x="1383632" y="4523874"/>
              <a:chExt cx="2922345" cy="1141177"/>
            </a:xfrm>
          </p:grpSpPr>
          <p:sp>
            <p:nvSpPr>
              <p:cNvPr id="12" name="ZoneTexte 11">
                <a:extLst>
                  <a:ext uri="{FF2B5EF4-FFF2-40B4-BE49-F238E27FC236}">
                    <a16:creationId xmlns:a16="http://schemas.microsoft.com/office/drawing/2014/main" id="{A6C11C85-AA75-4198-BF56-F5BE45FE2EAB}"/>
                  </a:ext>
                </a:extLst>
              </p:cNvPr>
              <p:cNvSpPr txBox="1"/>
              <p:nvPr/>
            </p:nvSpPr>
            <p:spPr>
              <a:xfrm>
                <a:off x="1383632" y="4792216"/>
                <a:ext cx="1756610" cy="369332"/>
              </a:xfrm>
              <a:prstGeom prst="rect">
                <a:avLst/>
              </a:prstGeom>
              <a:noFill/>
            </p:spPr>
            <p:txBody>
              <a:bodyPr wrap="square" rtlCol="0">
                <a:spAutoFit/>
              </a:bodyPr>
              <a:lstStyle/>
              <a:p>
                <a:r>
                  <a:rPr lang="fr-FR" dirty="0"/>
                  <a:t>Bateau</a:t>
                </a:r>
              </a:p>
            </p:txBody>
          </p:sp>
          <p:sp>
            <p:nvSpPr>
              <p:cNvPr id="13" name="ZoneTexte 12">
                <a:extLst>
                  <a:ext uri="{FF2B5EF4-FFF2-40B4-BE49-F238E27FC236}">
                    <a16:creationId xmlns:a16="http://schemas.microsoft.com/office/drawing/2014/main" id="{9D1CC07C-DC19-475E-89B5-D732A230739D}"/>
                  </a:ext>
                </a:extLst>
              </p:cNvPr>
              <p:cNvSpPr txBox="1"/>
              <p:nvPr/>
            </p:nvSpPr>
            <p:spPr>
              <a:xfrm>
                <a:off x="3501189" y="4523874"/>
                <a:ext cx="787139" cy="369332"/>
              </a:xfrm>
              <a:prstGeom prst="rect">
                <a:avLst/>
              </a:prstGeom>
              <a:noFill/>
            </p:spPr>
            <p:txBody>
              <a:bodyPr wrap="none" rtlCol="0">
                <a:spAutoFit/>
              </a:bodyPr>
              <a:lstStyle/>
              <a:p>
                <a:r>
                  <a:rPr lang="fr-FR" dirty="0"/>
                  <a:t>Voilier</a:t>
                </a:r>
              </a:p>
            </p:txBody>
          </p:sp>
          <p:sp>
            <p:nvSpPr>
              <p:cNvPr id="16" name="ZoneTexte 15">
                <a:extLst>
                  <a:ext uri="{FF2B5EF4-FFF2-40B4-BE49-F238E27FC236}">
                    <a16:creationId xmlns:a16="http://schemas.microsoft.com/office/drawing/2014/main" id="{00ADA3F0-C6EB-43D1-A86D-B53A9371ADBC}"/>
                  </a:ext>
                </a:extLst>
              </p:cNvPr>
              <p:cNvSpPr txBox="1"/>
              <p:nvPr/>
            </p:nvSpPr>
            <p:spPr>
              <a:xfrm>
                <a:off x="3545833" y="5295719"/>
                <a:ext cx="760144" cy="369332"/>
              </a:xfrm>
              <a:prstGeom prst="rect">
                <a:avLst/>
              </a:prstGeom>
              <a:noFill/>
            </p:spPr>
            <p:txBody>
              <a:bodyPr wrap="none" rtlCol="0">
                <a:spAutoFit/>
              </a:bodyPr>
              <a:lstStyle/>
              <a:p>
                <a:r>
                  <a:rPr lang="fr-FR" dirty="0"/>
                  <a:t>Cargo</a:t>
                </a:r>
              </a:p>
            </p:txBody>
          </p:sp>
          <p:cxnSp>
            <p:nvCxnSpPr>
              <p:cNvPr id="17" name="Connecteur droit avec flèche 16">
                <a:extLst>
                  <a:ext uri="{FF2B5EF4-FFF2-40B4-BE49-F238E27FC236}">
                    <a16:creationId xmlns:a16="http://schemas.microsoft.com/office/drawing/2014/main" id="{B9B902F9-6BF8-4853-B56A-159A6479BB45}"/>
                  </a:ext>
                </a:extLst>
              </p:cNvPr>
              <p:cNvCxnSpPr>
                <a:cxnSpLocks/>
              </p:cNvCxnSpPr>
              <p:nvPr/>
            </p:nvCxnSpPr>
            <p:spPr>
              <a:xfrm flipV="1">
                <a:off x="2261937" y="4792216"/>
                <a:ext cx="1034716"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20" name="Connecteur droit avec flèche 19">
              <a:extLst>
                <a:ext uri="{FF2B5EF4-FFF2-40B4-BE49-F238E27FC236}">
                  <a16:creationId xmlns:a16="http://schemas.microsoft.com/office/drawing/2014/main" id="{123A25DC-6FB9-433A-A8D7-C2E73E81ECDB}"/>
                </a:ext>
              </a:extLst>
            </p:cNvPr>
            <p:cNvCxnSpPr/>
            <p:nvPr/>
          </p:nvCxnSpPr>
          <p:spPr>
            <a:xfrm>
              <a:off x="2261937" y="4976882"/>
              <a:ext cx="878305" cy="503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 name="Groupe 2">
            <a:extLst>
              <a:ext uri="{FF2B5EF4-FFF2-40B4-BE49-F238E27FC236}">
                <a16:creationId xmlns:a16="http://schemas.microsoft.com/office/drawing/2014/main" id="{0BD1FC99-D390-43C2-9C59-DD04B5CB581B}"/>
              </a:ext>
            </a:extLst>
          </p:cNvPr>
          <p:cNvGrpSpPr/>
          <p:nvPr/>
        </p:nvGrpSpPr>
        <p:grpSpPr>
          <a:xfrm>
            <a:off x="755993" y="2204880"/>
            <a:ext cx="5683072" cy="2402670"/>
            <a:chOff x="755993" y="2204880"/>
            <a:chExt cx="5683072" cy="2402670"/>
          </a:xfrm>
        </p:grpSpPr>
        <p:grpSp>
          <p:nvGrpSpPr>
            <p:cNvPr id="32" name="Groupe 31">
              <a:extLst>
                <a:ext uri="{FF2B5EF4-FFF2-40B4-BE49-F238E27FC236}">
                  <a16:creationId xmlns:a16="http://schemas.microsoft.com/office/drawing/2014/main" id="{CEE4FF7C-00C8-490E-9D2D-3E0BB336A25A}"/>
                </a:ext>
              </a:extLst>
            </p:cNvPr>
            <p:cNvGrpSpPr/>
            <p:nvPr/>
          </p:nvGrpSpPr>
          <p:grpSpPr>
            <a:xfrm>
              <a:off x="755993" y="2251047"/>
              <a:ext cx="2290815" cy="2356503"/>
              <a:chOff x="701671" y="1696452"/>
              <a:chExt cx="2290815" cy="2356503"/>
            </a:xfrm>
          </p:grpSpPr>
          <p:pic>
            <p:nvPicPr>
              <p:cNvPr id="5" name="Image 4">
                <a:extLst>
                  <a:ext uri="{FF2B5EF4-FFF2-40B4-BE49-F238E27FC236}">
                    <a16:creationId xmlns:a16="http://schemas.microsoft.com/office/drawing/2014/main" id="{9F1CA731-B002-4D5D-B964-DC4EDC93D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671" y="1696452"/>
                <a:ext cx="2290815" cy="1431759"/>
              </a:xfrm>
              <a:prstGeom prst="rect">
                <a:avLst/>
              </a:prstGeom>
            </p:spPr>
          </p:pic>
          <p:sp>
            <p:nvSpPr>
              <p:cNvPr id="6" name="ZoneTexte 5">
                <a:extLst>
                  <a:ext uri="{FF2B5EF4-FFF2-40B4-BE49-F238E27FC236}">
                    <a16:creationId xmlns:a16="http://schemas.microsoft.com/office/drawing/2014/main" id="{4B24453F-60CF-45A9-8A1C-7963D8BC1452}"/>
                  </a:ext>
                </a:extLst>
              </p:cNvPr>
              <p:cNvSpPr txBox="1"/>
              <p:nvPr/>
            </p:nvSpPr>
            <p:spPr>
              <a:xfrm>
                <a:off x="1383632" y="3406624"/>
                <a:ext cx="1443789" cy="646331"/>
              </a:xfrm>
              <a:prstGeom prst="rect">
                <a:avLst/>
              </a:prstGeom>
              <a:noFill/>
            </p:spPr>
            <p:txBody>
              <a:bodyPr wrap="square" rtlCol="0">
                <a:spAutoFit/>
              </a:bodyPr>
              <a:lstStyle/>
              <a:p>
                <a:r>
                  <a:rPr lang="fr-FR" dirty="0"/>
                  <a:t>Ocean</a:t>
                </a:r>
              </a:p>
              <a:p>
                <a:endParaRPr lang="fr-FR" dirty="0"/>
              </a:p>
            </p:txBody>
          </p:sp>
        </p:grpSp>
        <p:grpSp>
          <p:nvGrpSpPr>
            <p:cNvPr id="33" name="Groupe 32">
              <a:extLst>
                <a:ext uri="{FF2B5EF4-FFF2-40B4-BE49-F238E27FC236}">
                  <a16:creationId xmlns:a16="http://schemas.microsoft.com/office/drawing/2014/main" id="{772C6CBB-2009-456E-A453-53F7E7EC7369}"/>
                </a:ext>
              </a:extLst>
            </p:cNvPr>
            <p:cNvGrpSpPr/>
            <p:nvPr/>
          </p:nvGrpSpPr>
          <p:grpSpPr>
            <a:xfrm>
              <a:off x="3935977" y="2204880"/>
              <a:ext cx="2503088" cy="2079504"/>
              <a:chOff x="3995396" y="1696452"/>
              <a:chExt cx="2503088" cy="2079504"/>
            </a:xfrm>
          </p:grpSpPr>
          <p:sp>
            <p:nvSpPr>
              <p:cNvPr id="10" name="ZoneTexte 9">
                <a:extLst>
                  <a:ext uri="{FF2B5EF4-FFF2-40B4-BE49-F238E27FC236}">
                    <a16:creationId xmlns:a16="http://schemas.microsoft.com/office/drawing/2014/main" id="{A5FF4056-576A-4AE0-A1C8-47A77A58FABA}"/>
                  </a:ext>
                </a:extLst>
              </p:cNvPr>
              <p:cNvSpPr txBox="1"/>
              <p:nvPr/>
            </p:nvSpPr>
            <p:spPr>
              <a:xfrm>
                <a:off x="4459705" y="3406624"/>
                <a:ext cx="1636295" cy="369332"/>
              </a:xfrm>
              <a:prstGeom prst="rect">
                <a:avLst/>
              </a:prstGeom>
              <a:noFill/>
            </p:spPr>
            <p:txBody>
              <a:bodyPr wrap="square" rtlCol="0">
                <a:spAutoFit/>
              </a:bodyPr>
              <a:lstStyle/>
              <a:p>
                <a:r>
                  <a:rPr lang="fr-FR" dirty="0"/>
                  <a:t>Bateau</a:t>
                </a:r>
              </a:p>
            </p:txBody>
          </p:sp>
          <p:pic>
            <p:nvPicPr>
              <p:cNvPr id="24" name="Image 23">
                <a:extLst>
                  <a:ext uri="{FF2B5EF4-FFF2-40B4-BE49-F238E27FC236}">
                    <a16:creationId xmlns:a16="http://schemas.microsoft.com/office/drawing/2014/main" id="{9E065A92-398E-4B7B-97A8-CD2806E120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5396" y="1696452"/>
                <a:ext cx="2503088" cy="1572252"/>
              </a:xfrm>
              <a:prstGeom prst="rect">
                <a:avLst/>
              </a:prstGeom>
            </p:spPr>
          </p:pic>
        </p:grpSp>
      </p:grpSp>
      <p:pic>
        <p:nvPicPr>
          <p:cNvPr id="1026" name="Picture 2" descr="Usine cliparts gratuis - Fabrique images gratuites">
            <a:extLst>
              <a:ext uri="{FF2B5EF4-FFF2-40B4-BE49-F238E27FC236}">
                <a16:creationId xmlns:a16="http://schemas.microsoft.com/office/drawing/2014/main" id="{5D7C5E15-832D-4564-B5A7-D94EF53E89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28234" y="3105834"/>
            <a:ext cx="2739874" cy="2739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4479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291B507B-E340-406B-B837-3CC0B27820D3}"/>
              </a:ext>
            </a:extLst>
          </p:cNvPr>
          <p:cNvSpPr txBox="1"/>
          <p:nvPr/>
        </p:nvSpPr>
        <p:spPr>
          <a:xfrm>
            <a:off x="771525" y="679318"/>
            <a:ext cx="6097464" cy="480131"/>
          </a:xfrm>
          <a:prstGeom prst="rect">
            <a:avLst/>
          </a:prstGeom>
          <a:noFill/>
        </p:spPr>
        <p:txBody>
          <a:bodyPr wrap="square">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r-FR" sz="2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rPr>
              <a:t>Covariances des méthodes</a:t>
            </a:r>
          </a:p>
        </p:txBody>
      </p:sp>
      <p:sp>
        <p:nvSpPr>
          <p:cNvPr id="3" name="ZoneTexte 2">
            <a:extLst>
              <a:ext uri="{FF2B5EF4-FFF2-40B4-BE49-F238E27FC236}">
                <a16:creationId xmlns:a16="http://schemas.microsoft.com/office/drawing/2014/main" id="{EB3F5687-2F70-4290-BD07-8720C929D2B5}"/>
              </a:ext>
            </a:extLst>
          </p:cNvPr>
          <p:cNvSpPr txBox="1"/>
          <p:nvPr/>
        </p:nvSpPr>
        <p:spPr>
          <a:xfrm>
            <a:off x="2086327" y="1804559"/>
            <a:ext cx="184731" cy="646331"/>
          </a:xfrm>
          <a:prstGeom prst="rect">
            <a:avLst/>
          </a:prstGeom>
          <a:noFill/>
        </p:spPr>
        <p:txBody>
          <a:bodyPr wrap="none" rtlCol="0">
            <a:spAutoFit/>
          </a:bodyPr>
          <a:lstStyle/>
          <a:p>
            <a:endParaRPr lang="fr-FR" b="1" dirty="0">
              <a:solidFill>
                <a:srgbClr val="242852">
                  <a:lumMod val="60000"/>
                  <a:lumOff val="40000"/>
                </a:srgbClr>
              </a:solidFill>
              <a:latin typeface="Arial Narrow" panose="020B0606020202030204" pitchFamily="34" charset="0"/>
              <a:cs typeface="Times New Roman" panose="02020603050405020304" pitchFamily="18" charset="0"/>
            </a:endParaRPr>
          </a:p>
          <a:p>
            <a:endParaRPr lang="fr-FR" dirty="0"/>
          </a:p>
        </p:txBody>
      </p:sp>
      <p:sp>
        <p:nvSpPr>
          <p:cNvPr id="5" name="ZoneTexte 4">
            <a:extLst>
              <a:ext uri="{FF2B5EF4-FFF2-40B4-BE49-F238E27FC236}">
                <a16:creationId xmlns:a16="http://schemas.microsoft.com/office/drawing/2014/main" id="{65046E4B-0F10-4A99-A153-8D787E3B11BA}"/>
              </a:ext>
            </a:extLst>
          </p:cNvPr>
          <p:cNvSpPr txBox="1"/>
          <p:nvPr/>
        </p:nvSpPr>
        <p:spPr>
          <a:xfrm>
            <a:off x="797024" y="1726229"/>
            <a:ext cx="5298976" cy="2544286"/>
          </a:xfrm>
          <a:prstGeom prst="rect">
            <a:avLst/>
          </a:prstGeom>
          <a:noFill/>
          <a:ln>
            <a:solidFill>
              <a:schemeClr val="tx1"/>
            </a:solidFill>
          </a:ln>
        </p:spPr>
        <p:txBody>
          <a:bodyPr wrap="square">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r-FR" sz="2800" b="1"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rPr>
              <a:t>UsineAssemblage</a:t>
            </a:r>
            <a:endParaRPr kumimoji="0" lang="fr-FR" sz="2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fr-FR" sz="2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r-FR" sz="2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rPr>
              <a:t>public </a:t>
            </a:r>
            <a:r>
              <a:rPr kumimoji="0" lang="fr-FR" sz="2800" b="1" i="0" u="none" strike="noStrike" kern="1200" cap="none" spc="0" normalizeH="0" baseline="0" noProof="0" dirty="0" err="1">
                <a:ln>
                  <a:noFill/>
                </a:ln>
                <a:solidFill>
                  <a:srgbClr val="C00000"/>
                </a:solidFill>
                <a:effectLst/>
                <a:uLnTx/>
                <a:uFillTx/>
                <a:latin typeface="Arial Narrow" panose="020B0606020202030204" pitchFamily="34" charset="0"/>
                <a:ea typeface="Calibri" panose="020F0502020204030204" pitchFamily="34" charset="0"/>
                <a:cs typeface="Times New Roman" panose="02020603050405020304" pitchFamily="18" charset="0"/>
              </a:rPr>
              <a:t>VehiculeAMoteur</a:t>
            </a:r>
            <a:r>
              <a:rPr kumimoji="0" lang="fr-FR" sz="2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rPr>
              <a:t> </a:t>
            </a:r>
            <a:r>
              <a:rPr kumimoji="0" lang="fr-FR" sz="2800" b="1" i="0" u="none" strike="noStrike" kern="1200" cap="none" spc="0" normalizeH="0" baseline="0" noProof="0" dirty="0">
                <a:ln>
                  <a:noFill/>
                </a:ln>
                <a:solidFill>
                  <a:srgbClr val="00B050"/>
                </a:solidFill>
                <a:effectLst/>
                <a:uLnTx/>
                <a:uFillTx/>
                <a:latin typeface="Arial Narrow" panose="020B0606020202030204" pitchFamily="34" charset="0"/>
                <a:ea typeface="Calibri" panose="020F0502020204030204" pitchFamily="34" charset="0"/>
                <a:cs typeface="Times New Roman" panose="02020603050405020304" pitchFamily="18" charset="0"/>
              </a:rPr>
              <a:t>assemble() </a:t>
            </a:r>
            <a:r>
              <a:rPr kumimoji="0" lang="fr-FR" sz="2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rPr>
              <a:t>{</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r-FR" sz="2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rPr>
              <a:t>        return new </a:t>
            </a:r>
            <a:r>
              <a:rPr kumimoji="0" lang="fr-FR" sz="2800" b="1"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rPr>
              <a:t>VehiculeAMoteur</a:t>
            </a:r>
            <a:r>
              <a:rPr kumimoji="0" lang="fr-FR" sz="2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rPr>
              <a:t>();</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r-FR" sz="2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rPr>
              <a:t>    }</a:t>
            </a:r>
          </a:p>
        </p:txBody>
      </p:sp>
      <p:grpSp>
        <p:nvGrpSpPr>
          <p:cNvPr id="16" name="Groupe 15">
            <a:extLst>
              <a:ext uri="{FF2B5EF4-FFF2-40B4-BE49-F238E27FC236}">
                <a16:creationId xmlns:a16="http://schemas.microsoft.com/office/drawing/2014/main" id="{581E149A-2505-419B-B4E2-B0C6B5348410}"/>
              </a:ext>
            </a:extLst>
          </p:cNvPr>
          <p:cNvGrpSpPr/>
          <p:nvPr/>
        </p:nvGrpSpPr>
        <p:grpSpPr>
          <a:xfrm>
            <a:off x="620589" y="5229902"/>
            <a:ext cx="6248400" cy="768569"/>
            <a:chOff x="620589" y="4614717"/>
            <a:chExt cx="6248400" cy="768569"/>
          </a:xfrm>
        </p:grpSpPr>
        <p:sp>
          <p:nvSpPr>
            <p:cNvPr id="11" name="ZoneTexte 10">
              <a:extLst>
                <a:ext uri="{FF2B5EF4-FFF2-40B4-BE49-F238E27FC236}">
                  <a16:creationId xmlns:a16="http://schemas.microsoft.com/office/drawing/2014/main" id="{D6A8F276-54CC-4DDB-998C-C2091A6C3991}"/>
                </a:ext>
              </a:extLst>
            </p:cNvPr>
            <p:cNvSpPr txBox="1"/>
            <p:nvPr/>
          </p:nvSpPr>
          <p:spPr>
            <a:xfrm>
              <a:off x="620589" y="4614717"/>
              <a:ext cx="6248400" cy="484363"/>
            </a:xfrm>
            <a:prstGeom prst="rect">
              <a:avLst/>
            </a:prstGeom>
            <a:noFill/>
          </p:spPr>
          <p:txBody>
            <a:bodyPr wrap="square">
              <a:spAutoFit/>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200" dirty="0" err="1">
                  <a:solidFill>
                    <a:srgbClr val="A9B7C6"/>
                  </a:solidFill>
                  <a:effectLst/>
                  <a:latin typeface="Courier New" panose="02070309020205020404" pitchFamily="49" charset="0"/>
                  <a:ea typeface="Times New Roman" panose="02020603050405020304" pitchFamily="18" charset="0"/>
                  <a:cs typeface="Times New Roman" panose="02020603050405020304" pitchFamily="18" charset="0"/>
                </a:rPr>
                <a:t>UsineAssemblage</a:t>
              </a:r>
              <a:r>
                <a:rPr lang="fr-FR" sz="1200" dirty="0">
                  <a:solidFill>
                    <a:srgbClr val="A9B7C6"/>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fr-FR" sz="1200" dirty="0" err="1">
                  <a:solidFill>
                    <a:srgbClr val="A9B7C6"/>
                  </a:solidFill>
                  <a:effectLst/>
                  <a:latin typeface="Courier New" panose="02070309020205020404" pitchFamily="49" charset="0"/>
                  <a:ea typeface="Times New Roman" panose="02020603050405020304" pitchFamily="18" charset="0"/>
                  <a:cs typeface="Times New Roman" panose="02020603050405020304" pitchFamily="18" charset="0"/>
                </a:rPr>
                <a:t>usineAssemblage</a:t>
              </a:r>
              <a:r>
                <a:rPr lang="fr-FR" sz="1200" dirty="0">
                  <a:solidFill>
                    <a:srgbClr val="A9B7C6"/>
                  </a:solidFill>
                  <a:effectLst/>
                  <a:latin typeface="Courier New" panose="02070309020205020404" pitchFamily="49" charset="0"/>
                  <a:ea typeface="Times New Roman" panose="02020603050405020304" pitchFamily="18" charset="0"/>
                  <a:cs typeface="Times New Roman" panose="02020603050405020304" pitchFamily="18" charset="0"/>
                </a:rPr>
                <a:t> = </a:t>
              </a:r>
              <a:r>
                <a:rPr lang="fr-FR" sz="1200" dirty="0">
                  <a:solidFill>
                    <a:srgbClr val="CC7832"/>
                  </a:solidFill>
                  <a:effectLst/>
                  <a:latin typeface="Courier New" panose="02070309020205020404" pitchFamily="49" charset="0"/>
                  <a:ea typeface="Times New Roman" panose="02020603050405020304" pitchFamily="18" charset="0"/>
                  <a:cs typeface="Times New Roman" panose="02020603050405020304" pitchFamily="18" charset="0"/>
                </a:rPr>
                <a:t>new </a:t>
              </a:r>
              <a:r>
                <a:rPr lang="fr-FR" sz="1200" dirty="0" err="1">
                  <a:solidFill>
                    <a:srgbClr val="A9B7C6"/>
                  </a:solidFill>
                  <a:effectLst/>
                  <a:latin typeface="Courier New" panose="02070309020205020404" pitchFamily="49" charset="0"/>
                  <a:ea typeface="Times New Roman" panose="02020603050405020304" pitchFamily="18" charset="0"/>
                  <a:cs typeface="Times New Roman" panose="02020603050405020304" pitchFamily="18" charset="0"/>
                </a:rPr>
                <a:t>UsineAssemblage</a:t>
              </a:r>
              <a:r>
                <a:rPr lang="fr-FR" sz="1200" dirty="0">
                  <a:solidFill>
                    <a:srgbClr val="A9B7C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fr-FR" sz="1200" dirty="0">
                  <a:solidFill>
                    <a:srgbClr val="CC7832"/>
                  </a:solidFill>
                  <a:effectLst/>
                  <a:latin typeface="Courier New" panose="02070309020205020404" pitchFamily="49" charset="0"/>
                  <a:ea typeface="Times New Roman" panose="02020603050405020304" pitchFamily="18" charset="0"/>
                  <a:cs typeface="Times New Roman" panose="02020603050405020304" pitchFamily="18" charset="0"/>
                </a:rPr>
                <a:t>;</a:t>
              </a:r>
              <a:br>
                <a:rPr lang="fr-FR" sz="1200" dirty="0">
                  <a:solidFill>
                    <a:srgbClr val="CC7832"/>
                  </a:solidFill>
                  <a:effectLst/>
                  <a:latin typeface="Courier New" panose="02070309020205020404" pitchFamily="49" charset="0"/>
                  <a:ea typeface="Times New Roman" panose="02020603050405020304" pitchFamily="18" charset="0"/>
                  <a:cs typeface="Times New Roman" panose="02020603050405020304" pitchFamily="18" charset="0"/>
                </a:rPr>
              </a:br>
              <a:r>
                <a:rPr lang="fr-FR" sz="1200" dirty="0" err="1">
                  <a:solidFill>
                    <a:srgbClr val="A9B7C6"/>
                  </a:solidFill>
                  <a:effectLst/>
                  <a:latin typeface="Courier New" panose="02070309020205020404" pitchFamily="49" charset="0"/>
                  <a:ea typeface="Times New Roman" panose="02020603050405020304" pitchFamily="18" charset="0"/>
                  <a:cs typeface="Times New Roman" panose="02020603050405020304" pitchFamily="18" charset="0"/>
                </a:rPr>
                <a:t>vehiculeAMoteur</a:t>
              </a:r>
              <a:r>
                <a:rPr lang="fr-FR" sz="1200" dirty="0">
                  <a:solidFill>
                    <a:srgbClr val="A9B7C6"/>
                  </a:solidFill>
                  <a:effectLst/>
                  <a:latin typeface="Courier New" panose="02070309020205020404" pitchFamily="49" charset="0"/>
                  <a:ea typeface="Times New Roman" panose="02020603050405020304" pitchFamily="18" charset="0"/>
                  <a:cs typeface="Times New Roman" panose="02020603050405020304" pitchFamily="18" charset="0"/>
                </a:rPr>
                <a:t> = </a:t>
              </a:r>
              <a:r>
                <a:rPr lang="fr-FR" sz="1200" dirty="0" err="1">
                  <a:solidFill>
                    <a:srgbClr val="A9B7C6"/>
                  </a:solidFill>
                  <a:effectLst/>
                  <a:latin typeface="Courier New" panose="02070309020205020404" pitchFamily="49" charset="0"/>
                  <a:ea typeface="Times New Roman" panose="02020603050405020304" pitchFamily="18" charset="0"/>
                  <a:cs typeface="Times New Roman" panose="02020603050405020304" pitchFamily="18" charset="0"/>
                </a:rPr>
                <a:t>usineAssemblage.assemble</a:t>
              </a:r>
              <a:r>
                <a:rPr lang="fr-FR" sz="1200" dirty="0">
                  <a:solidFill>
                    <a:srgbClr val="A9B7C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fr-FR" sz="1200" dirty="0">
                  <a:solidFill>
                    <a:srgbClr val="CC7832"/>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5" name="Groupe 14">
              <a:extLst>
                <a:ext uri="{FF2B5EF4-FFF2-40B4-BE49-F238E27FC236}">
                  <a16:creationId xmlns:a16="http://schemas.microsoft.com/office/drawing/2014/main" id="{BF585743-B1A1-464C-8616-D500404D2510}"/>
                </a:ext>
              </a:extLst>
            </p:cNvPr>
            <p:cNvGrpSpPr/>
            <p:nvPr/>
          </p:nvGrpSpPr>
          <p:grpSpPr>
            <a:xfrm>
              <a:off x="620589" y="5099080"/>
              <a:ext cx="5974882" cy="284206"/>
              <a:chOff x="664680" y="5396030"/>
              <a:chExt cx="5974882" cy="284206"/>
            </a:xfrm>
          </p:grpSpPr>
          <p:sp>
            <p:nvSpPr>
              <p:cNvPr id="13" name="ZoneTexte 12">
                <a:extLst>
                  <a:ext uri="{FF2B5EF4-FFF2-40B4-BE49-F238E27FC236}">
                    <a16:creationId xmlns:a16="http://schemas.microsoft.com/office/drawing/2014/main" id="{4E2835D5-20D9-4B39-AEC2-EFEF2FB78CC1}"/>
                  </a:ext>
                </a:extLst>
              </p:cNvPr>
              <p:cNvSpPr txBox="1"/>
              <p:nvPr/>
            </p:nvSpPr>
            <p:spPr>
              <a:xfrm>
                <a:off x="664680" y="5396030"/>
                <a:ext cx="1606378" cy="284206"/>
              </a:xfrm>
              <a:prstGeom prst="rect">
                <a:avLst/>
              </a:prstGeom>
              <a:noFill/>
              <a:ln>
                <a:solidFill>
                  <a:schemeClr val="tx1"/>
                </a:solidFill>
              </a:ln>
            </p:spPr>
            <p:txBody>
              <a:bodyPr wrap="square" rtlCol="0">
                <a:spAutoFit/>
              </a:bodyPr>
              <a:lstStyle/>
              <a:p>
                <a:r>
                  <a:rPr lang="fr-FR" sz="1200" dirty="0" err="1">
                    <a:solidFill>
                      <a:srgbClr val="A9B7C6"/>
                    </a:solidFill>
                    <a:effectLst/>
                    <a:latin typeface="Courier New" panose="02070309020205020404" pitchFamily="49" charset="0"/>
                    <a:ea typeface="Times New Roman" panose="02020603050405020304" pitchFamily="18" charset="0"/>
                    <a:cs typeface="Times New Roman" panose="02020603050405020304" pitchFamily="18" charset="0"/>
                  </a:rPr>
                  <a:t>VehiculeAMoteur</a:t>
                </a:r>
                <a:endParaRPr lang="fr-FR" sz="1200" dirty="0"/>
              </a:p>
            </p:txBody>
          </p:sp>
          <p:sp>
            <p:nvSpPr>
              <p:cNvPr id="14" name="ZoneTexte 13">
                <a:extLst>
                  <a:ext uri="{FF2B5EF4-FFF2-40B4-BE49-F238E27FC236}">
                    <a16:creationId xmlns:a16="http://schemas.microsoft.com/office/drawing/2014/main" id="{7275CE72-0501-477C-93BF-FB09824FF399}"/>
                  </a:ext>
                </a:extLst>
              </p:cNvPr>
              <p:cNvSpPr txBox="1"/>
              <p:nvPr/>
            </p:nvSpPr>
            <p:spPr>
              <a:xfrm>
                <a:off x="2271058" y="5396030"/>
                <a:ext cx="4368504" cy="276999"/>
              </a:xfrm>
              <a:prstGeom prst="rect">
                <a:avLst/>
              </a:prstGeom>
              <a:noFill/>
            </p:spPr>
            <p:txBody>
              <a:bodyPr wrap="none" rtlCol="0">
                <a:spAutoFit/>
              </a:bodyPr>
              <a:lstStyle/>
              <a:p>
                <a:r>
                  <a:rPr lang="fr-FR" sz="1200" dirty="0" err="1">
                    <a:solidFill>
                      <a:srgbClr val="A9B7C6"/>
                    </a:solidFill>
                    <a:effectLst/>
                    <a:latin typeface="Courier New" panose="02070309020205020404" pitchFamily="49" charset="0"/>
                    <a:ea typeface="Times New Roman" panose="02020603050405020304" pitchFamily="18" charset="0"/>
                    <a:cs typeface="Times New Roman" panose="02020603050405020304" pitchFamily="18" charset="0"/>
                  </a:rPr>
                  <a:t>vehiculeAMoteur</a:t>
                </a:r>
                <a:r>
                  <a:rPr lang="fr-FR" sz="1200" dirty="0">
                    <a:solidFill>
                      <a:srgbClr val="A9B7C6"/>
                    </a:solidFill>
                    <a:effectLst/>
                    <a:latin typeface="Courier New" panose="02070309020205020404" pitchFamily="49" charset="0"/>
                    <a:ea typeface="Times New Roman" panose="02020603050405020304" pitchFamily="18" charset="0"/>
                    <a:cs typeface="Times New Roman" panose="02020603050405020304" pitchFamily="18" charset="0"/>
                  </a:rPr>
                  <a:t> = </a:t>
                </a:r>
                <a:r>
                  <a:rPr lang="fr-FR" sz="1200" dirty="0" err="1">
                    <a:solidFill>
                      <a:srgbClr val="A9B7C6"/>
                    </a:solidFill>
                    <a:effectLst/>
                    <a:latin typeface="Courier New" panose="02070309020205020404" pitchFamily="49" charset="0"/>
                    <a:ea typeface="Times New Roman" panose="02020603050405020304" pitchFamily="18" charset="0"/>
                    <a:cs typeface="Times New Roman" panose="02020603050405020304" pitchFamily="18" charset="0"/>
                  </a:rPr>
                  <a:t>usineAssemblage.assemble</a:t>
                </a:r>
                <a:r>
                  <a:rPr lang="fr-FR" sz="1200" dirty="0">
                    <a:solidFill>
                      <a:srgbClr val="A9B7C6"/>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fr-FR" sz="1200" dirty="0">
                    <a:solidFill>
                      <a:srgbClr val="CC7832"/>
                    </a:solidFill>
                    <a:effectLst/>
                    <a:latin typeface="Courier New" panose="02070309020205020404" pitchFamily="49" charset="0"/>
                    <a:ea typeface="Times New Roman" panose="02020603050405020304" pitchFamily="18" charset="0"/>
                    <a:cs typeface="Times New Roman" panose="02020603050405020304" pitchFamily="18" charset="0"/>
                  </a:rPr>
                  <a:t>;</a:t>
                </a:r>
                <a:endParaRPr lang="fr-FR" sz="1200" dirty="0"/>
              </a:p>
            </p:txBody>
          </p:sp>
        </p:grpSp>
      </p:grpSp>
      <p:sp>
        <p:nvSpPr>
          <p:cNvPr id="17" name="ZoneTexte 16">
            <a:extLst>
              <a:ext uri="{FF2B5EF4-FFF2-40B4-BE49-F238E27FC236}">
                <a16:creationId xmlns:a16="http://schemas.microsoft.com/office/drawing/2014/main" id="{CD72DC3D-12E9-4010-89AB-39EEF32D746C}"/>
              </a:ext>
            </a:extLst>
          </p:cNvPr>
          <p:cNvSpPr txBox="1"/>
          <p:nvPr/>
        </p:nvSpPr>
        <p:spPr>
          <a:xfrm>
            <a:off x="6595471" y="1804559"/>
            <a:ext cx="5298976" cy="3060325"/>
          </a:xfrm>
          <a:prstGeom prst="rect">
            <a:avLst/>
          </a:prstGeom>
          <a:noFill/>
          <a:ln>
            <a:solidFill>
              <a:schemeClr val="tx1"/>
            </a:solidFill>
          </a:ln>
        </p:spPr>
        <p:txBody>
          <a:bodyPr wrap="square">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r-FR" sz="2800" b="1"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rPr>
              <a:t>UsineAssemblageVoiture</a:t>
            </a:r>
            <a:r>
              <a:rPr kumimoji="0" lang="fr-FR" sz="2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rPr>
              <a:t> </a:t>
            </a:r>
            <a:r>
              <a:rPr kumimoji="0" lang="fr-FR" sz="2800" b="1"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rPr>
              <a:t>extends</a:t>
            </a:r>
            <a:endParaRPr kumimoji="0" lang="fr-FR" sz="2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endParaRPr>
          </a:p>
          <a:p>
            <a:pPr algn="ctr">
              <a:lnSpc>
                <a:spcPct val="90000"/>
              </a:lnSpc>
              <a:spcBef>
                <a:spcPts val="1000"/>
              </a:spcBef>
              <a:defRPr/>
            </a:pPr>
            <a:r>
              <a:rPr lang="fr-FR" sz="2800" b="1" dirty="0" err="1">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rPr>
              <a:t>UsineAssemblage</a:t>
            </a:r>
            <a:endParaRPr lang="fr-FR" sz="2800" b="1"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endParaRPr>
          </a:p>
          <a:p>
            <a:pPr algn="ctr">
              <a:lnSpc>
                <a:spcPct val="90000"/>
              </a:lnSpc>
              <a:spcBef>
                <a:spcPts val="1000"/>
              </a:spcBef>
              <a:defRPr/>
            </a:pPr>
            <a:endParaRPr kumimoji="0" lang="fr-FR" sz="2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r-FR" sz="2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rPr>
              <a:t>public </a:t>
            </a:r>
            <a:r>
              <a:rPr kumimoji="0" lang="fr-FR" sz="2800" b="1" i="0" u="none" strike="noStrike" kern="1200" cap="none" spc="0" normalizeH="0" baseline="0" noProof="0" dirty="0">
                <a:ln>
                  <a:noFill/>
                </a:ln>
                <a:solidFill>
                  <a:srgbClr val="C00000"/>
                </a:solidFill>
                <a:effectLst/>
                <a:uLnTx/>
                <a:uFillTx/>
                <a:latin typeface="Arial Narrow" panose="020B0606020202030204" pitchFamily="34" charset="0"/>
                <a:ea typeface="Calibri" panose="020F0502020204030204" pitchFamily="34" charset="0"/>
                <a:cs typeface="Times New Roman" panose="02020603050405020304" pitchFamily="18" charset="0"/>
              </a:rPr>
              <a:t>Voiture</a:t>
            </a:r>
            <a:r>
              <a:rPr kumimoji="0" lang="fr-FR" sz="2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rPr>
              <a:t> </a:t>
            </a:r>
            <a:r>
              <a:rPr kumimoji="0" lang="fr-FR" sz="2800" b="1" i="0" u="none" strike="noStrike" kern="1200" cap="none" spc="0" normalizeH="0" baseline="0" noProof="0" dirty="0">
                <a:ln>
                  <a:noFill/>
                </a:ln>
                <a:solidFill>
                  <a:srgbClr val="00B050"/>
                </a:solidFill>
                <a:effectLst/>
                <a:uLnTx/>
                <a:uFillTx/>
                <a:latin typeface="Arial Narrow" panose="020B0606020202030204" pitchFamily="34" charset="0"/>
                <a:ea typeface="Calibri" panose="020F0502020204030204" pitchFamily="34" charset="0"/>
                <a:cs typeface="Times New Roman" panose="02020603050405020304" pitchFamily="18" charset="0"/>
              </a:rPr>
              <a:t>assemble() </a:t>
            </a:r>
            <a:r>
              <a:rPr kumimoji="0" lang="fr-FR" sz="2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rPr>
              <a:t>{</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r-FR" sz="2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rPr>
              <a:t>        return new Voiture();</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r-FR" sz="2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67261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291B507B-E340-406B-B837-3CC0B27820D3}"/>
              </a:ext>
            </a:extLst>
          </p:cNvPr>
          <p:cNvSpPr txBox="1"/>
          <p:nvPr/>
        </p:nvSpPr>
        <p:spPr>
          <a:xfrm>
            <a:off x="-142874" y="884034"/>
            <a:ext cx="6097464" cy="480131"/>
          </a:xfrm>
          <a:prstGeom prst="rect">
            <a:avLst/>
          </a:prstGeom>
          <a:noFill/>
        </p:spPr>
        <p:txBody>
          <a:bodyPr wrap="square">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sz="2800" b="1"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rPr>
              <a:t>L</a:t>
            </a:r>
            <a:r>
              <a:rPr kumimoji="0" lang="fr-FR" sz="2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rPr>
              <a:t>es interfaces</a:t>
            </a:r>
          </a:p>
        </p:txBody>
      </p:sp>
      <p:sp>
        <p:nvSpPr>
          <p:cNvPr id="3" name="ZoneTexte 2">
            <a:extLst>
              <a:ext uri="{FF2B5EF4-FFF2-40B4-BE49-F238E27FC236}">
                <a16:creationId xmlns:a16="http://schemas.microsoft.com/office/drawing/2014/main" id="{EB3F5687-2F70-4290-BD07-8720C929D2B5}"/>
              </a:ext>
            </a:extLst>
          </p:cNvPr>
          <p:cNvSpPr txBox="1"/>
          <p:nvPr/>
        </p:nvSpPr>
        <p:spPr>
          <a:xfrm>
            <a:off x="2086327" y="1804559"/>
            <a:ext cx="184731" cy="646331"/>
          </a:xfrm>
          <a:prstGeom prst="rect">
            <a:avLst/>
          </a:prstGeom>
          <a:noFill/>
        </p:spPr>
        <p:txBody>
          <a:bodyPr wrap="none" rtlCol="0">
            <a:spAutoFit/>
          </a:bodyPr>
          <a:lstStyle/>
          <a:p>
            <a:endParaRPr lang="fr-FR" b="1" dirty="0">
              <a:solidFill>
                <a:srgbClr val="242852">
                  <a:lumMod val="60000"/>
                  <a:lumOff val="40000"/>
                </a:srgbClr>
              </a:solidFill>
              <a:latin typeface="Arial Narrow" panose="020B0606020202030204" pitchFamily="34" charset="0"/>
              <a:cs typeface="Times New Roman" panose="02020603050405020304" pitchFamily="18" charset="0"/>
            </a:endParaRPr>
          </a:p>
          <a:p>
            <a:endParaRPr lang="fr-FR" dirty="0"/>
          </a:p>
        </p:txBody>
      </p:sp>
      <p:grpSp>
        <p:nvGrpSpPr>
          <p:cNvPr id="31" name="Groupe 30">
            <a:extLst>
              <a:ext uri="{FF2B5EF4-FFF2-40B4-BE49-F238E27FC236}">
                <a16:creationId xmlns:a16="http://schemas.microsoft.com/office/drawing/2014/main" id="{18CBD4B4-E254-4763-A9B8-2E47E69FB14E}"/>
              </a:ext>
            </a:extLst>
          </p:cNvPr>
          <p:cNvGrpSpPr/>
          <p:nvPr/>
        </p:nvGrpSpPr>
        <p:grpSpPr>
          <a:xfrm>
            <a:off x="673083" y="2014780"/>
            <a:ext cx="8501913" cy="2371623"/>
            <a:chOff x="673083" y="2014780"/>
            <a:chExt cx="8501913" cy="2371623"/>
          </a:xfrm>
        </p:grpSpPr>
        <p:grpSp>
          <p:nvGrpSpPr>
            <p:cNvPr id="9" name="Groupe 8">
              <a:extLst>
                <a:ext uri="{FF2B5EF4-FFF2-40B4-BE49-F238E27FC236}">
                  <a16:creationId xmlns:a16="http://schemas.microsoft.com/office/drawing/2014/main" id="{7FBAD8DF-46C7-4CCE-95AE-BA10CB2F1061}"/>
                </a:ext>
              </a:extLst>
            </p:cNvPr>
            <p:cNvGrpSpPr/>
            <p:nvPr/>
          </p:nvGrpSpPr>
          <p:grpSpPr>
            <a:xfrm>
              <a:off x="1689316" y="2014780"/>
              <a:ext cx="7485680" cy="369332"/>
              <a:chOff x="1689316" y="2014780"/>
              <a:chExt cx="7485680" cy="369332"/>
            </a:xfrm>
          </p:grpSpPr>
          <p:sp>
            <p:nvSpPr>
              <p:cNvPr id="4" name="ZoneTexte 3">
                <a:extLst>
                  <a:ext uri="{FF2B5EF4-FFF2-40B4-BE49-F238E27FC236}">
                    <a16:creationId xmlns:a16="http://schemas.microsoft.com/office/drawing/2014/main" id="{E6A3C1E4-9111-4AA8-812D-CAC79E8684AE}"/>
                  </a:ext>
                </a:extLst>
              </p:cNvPr>
              <p:cNvSpPr txBox="1"/>
              <p:nvPr/>
            </p:nvSpPr>
            <p:spPr>
              <a:xfrm>
                <a:off x="1689316" y="2014780"/>
                <a:ext cx="883404" cy="369332"/>
              </a:xfrm>
              <a:prstGeom prst="rect">
                <a:avLst/>
              </a:prstGeom>
              <a:noFill/>
              <a:ln>
                <a:solidFill>
                  <a:schemeClr val="tx1"/>
                </a:solidFill>
              </a:ln>
            </p:spPr>
            <p:txBody>
              <a:bodyPr wrap="square" rtlCol="0">
                <a:spAutoFit/>
              </a:bodyPr>
              <a:lstStyle/>
              <a:p>
                <a:r>
                  <a:rPr kumimoji="0" lang="fr-FR" sz="1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rPr>
                  <a:t>Person</a:t>
                </a:r>
                <a:endParaRPr lang="fr-FR" dirty="0"/>
              </a:p>
            </p:txBody>
          </p:sp>
          <p:sp>
            <p:nvSpPr>
              <p:cNvPr id="5" name="ZoneTexte 4">
                <a:extLst>
                  <a:ext uri="{FF2B5EF4-FFF2-40B4-BE49-F238E27FC236}">
                    <a16:creationId xmlns:a16="http://schemas.microsoft.com/office/drawing/2014/main" id="{64051D73-9928-458C-A5F8-F40E7420F664}"/>
                  </a:ext>
                </a:extLst>
              </p:cNvPr>
              <p:cNvSpPr txBox="1"/>
              <p:nvPr/>
            </p:nvSpPr>
            <p:spPr>
              <a:xfrm>
                <a:off x="3333786" y="2014780"/>
                <a:ext cx="2284074" cy="369332"/>
              </a:xfrm>
              <a:prstGeom prst="rect">
                <a:avLst/>
              </a:prstGeom>
              <a:noFill/>
              <a:ln>
                <a:solidFill>
                  <a:schemeClr val="tx1"/>
                </a:solidFill>
              </a:ln>
            </p:spPr>
            <p:txBody>
              <a:bodyPr wrap="square" rtlCol="0">
                <a:spAutoFit/>
              </a:bodyPr>
              <a:lstStyle/>
              <a:p>
                <a:r>
                  <a:rPr lang="fr-FR" b="1" dirty="0">
                    <a:solidFill>
                      <a:srgbClr val="242852">
                        <a:lumMod val="60000"/>
                        <a:lumOff val="40000"/>
                      </a:srgbClr>
                    </a:solidFill>
                    <a:latin typeface="Arial Narrow" panose="020B0606020202030204" pitchFamily="34" charset="0"/>
                    <a:cs typeface="Times New Roman" panose="02020603050405020304" pitchFamily="18" charset="0"/>
                  </a:rPr>
                  <a:t>Client </a:t>
                </a:r>
                <a:r>
                  <a:rPr lang="fr-FR" b="1" dirty="0" err="1">
                    <a:solidFill>
                      <a:srgbClr val="242852">
                        <a:lumMod val="60000"/>
                        <a:lumOff val="40000"/>
                      </a:srgbClr>
                    </a:solidFill>
                    <a:latin typeface="Arial Narrow" panose="020B0606020202030204" pitchFamily="34" charset="0"/>
                    <a:cs typeface="Times New Roman" panose="02020603050405020304" pitchFamily="18" charset="0"/>
                  </a:rPr>
                  <a:t>extends</a:t>
                </a:r>
                <a:r>
                  <a:rPr lang="fr-FR" b="1" dirty="0">
                    <a:solidFill>
                      <a:srgbClr val="242852">
                        <a:lumMod val="60000"/>
                        <a:lumOff val="40000"/>
                      </a:srgbClr>
                    </a:solidFill>
                    <a:latin typeface="Arial Narrow" panose="020B0606020202030204" pitchFamily="34" charset="0"/>
                    <a:cs typeface="Times New Roman" panose="02020603050405020304" pitchFamily="18" charset="0"/>
                  </a:rPr>
                  <a:t> Person</a:t>
                </a:r>
                <a:endParaRPr lang="fr-FR" dirty="0"/>
              </a:p>
            </p:txBody>
          </p:sp>
          <p:sp>
            <p:nvSpPr>
              <p:cNvPr id="6" name="ZoneTexte 5">
                <a:extLst>
                  <a:ext uri="{FF2B5EF4-FFF2-40B4-BE49-F238E27FC236}">
                    <a16:creationId xmlns:a16="http://schemas.microsoft.com/office/drawing/2014/main" id="{8E87749E-C3CC-4E34-8BD9-614781513F44}"/>
                  </a:ext>
                </a:extLst>
              </p:cNvPr>
              <p:cNvSpPr txBox="1"/>
              <p:nvPr/>
            </p:nvSpPr>
            <p:spPr>
              <a:xfrm>
                <a:off x="6237411" y="2014780"/>
                <a:ext cx="2937585" cy="369332"/>
              </a:xfrm>
              <a:prstGeom prst="rect">
                <a:avLst/>
              </a:prstGeom>
              <a:noFill/>
              <a:ln>
                <a:solidFill>
                  <a:schemeClr val="tx1"/>
                </a:solidFill>
              </a:ln>
            </p:spPr>
            <p:txBody>
              <a:bodyPr wrap="square" rtlCol="0">
                <a:spAutoFit/>
              </a:bodyPr>
              <a:lstStyle/>
              <a:p>
                <a:r>
                  <a:rPr lang="fr-FR" b="1" dirty="0">
                    <a:solidFill>
                      <a:srgbClr val="242852">
                        <a:lumMod val="60000"/>
                        <a:lumOff val="40000"/>
                      </a:srgbClr>
                    </a:solidFill>
                    <a:latin typeface="Arial Narrow" panose="020B0606020202030204" pitchFamily="34" charset="0"/>
                    <a:cs typeface="Times New Roman" panose="02020603050405020304" pitchFamily="18" charset="0"/>
                  </a:rPr>
                  <a:t>Client est un ‘type de’  Person</a:t>
                </a:r>
                <a:endParaRPr lang="fr-FR" dirty="0"/>
              </a:p>
            </p:txBody>
          </p:sp>
          <p:cxnSp>
            <p:nvCxnSpPr>
              <p:cNvPr id="8" name="Connecteur droit avec flèche 7">
                <a:extLst>
                  <a:ext uri="{FF2B5EF4-FFF2-40B4-BE49-F238E27FC236}">
                    <a16:creationId xmlns:a16="http://schemas.microsoft.com/office/drawing/2014/main" id="{EAB4506A-394E-472C-B337-C8A169B04166}"/>
                  </a:ext>
                </a:extLst>
              </p:cNvPr>
              <p:cNvCxnSpPr/>
              <p:nvPr/>
            </p:nvCxnSpPr>
            <p:spPr>
              <a:xfrm>
                <a:off x="2727702" y="2199446"/>
                <a:ext cx="387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e 15">
              <a:extLst>
                <a:ext uri="{FF2B5EF4-FFF2-40B4-BE49-F238E27FC236}">
                  <a16:creationId xmlns:a16="http://schemas.microsoft.com/office/drawing/2014/main" id="{141ECA43-2036-466E-8D9D-A5B15BB8AC8D}"/>
                </a:ext>
              </a:extLst>
            </p:cNvPr>
            <p:cNvGrpSpPr/>
            <p:nvPr/>
          </p:nvGrpSpPr>
          <p:grpSpPr>
            <a:xfrm>
              <a:off x="673083" y="4016468"/>
              <a:ext cx="5907671" cy="369935"/>
              <a:chOff x="673083" y="4016468"/>
              <a:chExt cx="5907671" cy="369935"/>
            </a:xfrm>
          </p:grpSpPr>
          <p:sp>
            <p:nvSpPr>
              <p:cNvPr id="11" name="ZoneTexte 10">
                <a:extLst>
                  <a:ext uri="{FF2B5EF4-FFF2-40B4-BE49-F238E27FC236}">
                    <a16:creationId xmlns:a16="http://schemas.microsoft.com/office/drawing/2014/main" id="{F17DF469-82E3-41B4-8FC0-4692D61BB13D}"/>
                  </a:ext>
                </a:extLst>
              </p:cNvPr>
              <p:cNvSpPr txBox="1"/>
              <p:nvPr/>
            </p:nvSpPr>
            <p:spPr>
              <a:xfrm>
                <a:off x="673083" y="4017071"/>
                <a:ext cx="1644470" cy="369332"/>
              </a:xfrm>
              <a:prstGeom prst="rect">
                <a:avLst/>
              </a:prstGeom>
              <a:noFill/>
              <a:ln>
                <a:solidFill>
                  <a:schemeClr val="tx1"/>
                </a:solidFill>
              </a:ln>
            </p:spPr>
            <p:txBody>
              <a:bodyPr wrap="square" rtlCol="0">
                <a:spAutoFit/>
              </a:bodyPr>
              <a:lstStyle/>
              <a:p>
                <a:r>
                  <a:rPr kumimoji="0" lang="fr-FR" sz="1800" b="0"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VéhiculeAMoteur</a:t>
                </a:r>
                <a:endParaRPr lang="fr-FR" dirty="0"/>
              </a:p>
            </p:txBody>
          </p:sp>
          <p:sp>
            <p:nvSpPr>
              <p:cNvPr id="12" name="ZoneTexte 11">
                <a:extLst>
                  <a:ext uri="{FF2B5EF4-FFF2-40B4-BE49-F238E27FC236}">
                    <a16:creationId xmlns:a16="http://schemas.microsoft.com/office/drawing/2014/main" id="{9760632E-F2B1-462E-8939-8DFC6F21D6C3}"/>
                  </a:ext>
                </a:extLst>
              </p:cNvPr>
              <p:cNvSpPr txBox="1"/>
              <p:nvPr/>
            </p:nvSpPr>
            <p:spPr>
              <a:xfrm>
                <a:off x="3215344" y="4016468"/>
                <a:ext cx="3365410" cy="369332"/>
              </a:xfrm>
              <a:prstGeom prst="rect">
                <a:avLst/>
              </a:prstGeom>
              <a:noFill/>
              <a:ln>
                <a:solidFill>
                  <a:schemeClr val="tx1"/>
                </a:solidFill>
              </a:ln>
            </p:spPr>
            <p:txBody>
              <a:bodyPr wrap="square" rtlCol="0">
                <a:spAutoFit/>
              </a:bodyPr>
              <a:lstStyle/>
              <a:p>
                <a:r>
                  <a:rPr lang="fr-FR" b="1" dirty="0">
                    <a:solidFill>
                      <a:srgbClr val="242852">
                        <a:lumMod val="60000"/>
                        <a:lumOff val="40000"/>
                      </a:srgbClr>
                    </a:solidFill>
                    <a:latin typeface="Arial Narrow" panose="020B0606020202030204" pitchFamily="34" charset="0"/>
                    <a:cs typeface="Times New Roman" panose="02020603050405020304" pitchFamily="18" charset="0"/>
                  </a:rPr>
                  <a:t>Voiture </a:t>
                </a:r>
                <a:r>
                  <a:rPr lang="fr-FR" b="1" dirty="0" err="1">
                    <a:solidFill>
                      <a:srgbClr val="242852">
                        <a:lumMod val="60000"/>
                        <a:lumOff val="40000"/>
                      </a:srgbClr>
                    </a:solidFill>
                    <a:latin typeface="Arial Narrow" panose="020B0606020202030204" pitchFamily="34" charset="0"/>
                    <a:cs typeface="Times New Roman" panose="02020603050405020304" pitchFamily="18" charset="0"/>
                  </a:rPr>
                  <a:t>extends</a:t>
                </a:r>
                <a:r>
                  <a:rPr lang="fr-FR" b="1" dirty="0">
                    <a:solidFill>
                      <a:srgbClr val="242852">
                        <a:lumMod val="60000"/>
                        <a:lumOff val="40000"/>
                      </a:srgbClr>
                    </a:solidFill>
                    <a:latin typeface="Arial Narrow" panose="020B0606020202030204" pitchFamily="34" charset="0"/>
                    <a:cs typeface="Times New Roman" panose="02020603050405020304" pitchFamily="18" charset="0"/>
                  </a:rPr>
                  <a:t> </a:t>
                </a:r>
                <a:r>
                  <a:rPr kumimoji="0" lang="fr-FR" sz="1800" b="0"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cs typeface="Times New Roman" panose="02020603050405020304" pitchFamily="18" charset="0"/>
                  </a:rPr>
                  <a:t>VéhiculeAMoteur</a:t>
                </a:r>
                <a:endParaRPr lang="fr-FR" dirty="0"/>
              </a:p>
            </p:txBody>
          </p:sp>
          <p:cxnSp>
            <p:nvCxnSpPr>
              <p:cNvPr id="14" name="Connecteur droit avec flèche 13">
                <a:extLst>
                  <a:ext uri="{FF2B5EF4-FFF2-40B4-BE49-F238E27FC236}">
                    <a16:creationId xmlns:a16="http://schemas.microsoft.com/office/drawing/2014/main" id="{3C90BE28-F263-4A75-8038-1A7A9CEF975A}"/>
                  </a:ext>
                </a:extLst>
              </p:cNvPr>
              <p:cNvCxnSpPr/>
              <p:nvPr/>
            </p:nvCxnSpPr>
            <p:spPr>
              <a:xfrm>
                <a:off x="2572720" y="4201737"/>
                <a:ext cx="387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grpSp>
        <p:nvGrpSpPr>
          <p:cNvPr id="30" name="Groupe 29">
            <a:extLst>
              <a:ext uri="{FF2B5EF4-FFF2-40B4-BE49-F238E27FC236}">
                <a16:creationId xmlns:a16="http://schemas.microsoft.com/office/drawing/2014/main" id="{F10BF7E9-3952-4EAD-8479-F3FFB8DE8669}"/>
              </a:ext>
            </a:extLst>
          </p:cNvPr>
          <p:cNvGrpSpPr/>
          <p:nvPr/>
        </p:nvGrpSpPr>
        <p:grpSpPr>
          <a:xfrm>
            <a:off x="4898049" y="4711485"/>
            <a:ext cx="2048324" cy="1129528"/>
            <a:chOff x="4898049" y="4711485"/>
            <a:chExt cx="2048324" cy="1129528"/>
          </a:xfrm>
        </p:grpSpPr>
        <p:sp>
          <p:nvSpPr>
            <p:cNvPr id="15" name="ZoneTexte 14">
              <a:extLst>
                <a:ext uri="{FF2B5EF4-FFF2-40B4-BE49-F238E27FC236}">
                  <a16:creationId xmlns:a16="http://schemas.microsoft.com/office/drawing/2014/main" id="{2DF5F8C6-07E1-4A61-AA8F-022E6379E7E2}"/>
                </a:ext>
              </a:extLst>
            </p:cNvPr>
            <p:cNvSpPr txBox="1"/>
            <p:nvPr/>
          </p:nvSpPr>
          <p:spPr>
            <a:xfrm>
              <a:off x="5301903" y="5471681"/>
              <a:ext cx="1644470" cy="369332"/>
            </a:xfrm>
            <a:prstGeom prst="rect">
              <a:avLst/>
            </a:prstGeom>
            <a:noFill/>
            <a:ln>
              <a:solidFill>
                <a:schemeClr val="tx1"/>
              </a:solidFill>
            </a:ln>
          </p:spPr>
          <p:txBody>
            <a:bodyPr wrap="square" rtlCol="0">
              <a:spAutoFit/>
            </a:bodyPr>
            <a:lstStyle/>
            <a:p>
              <a:r>
                <a:rPr lang="fr-FR" dirty="0" err="1">
                  <a:solidFill>
                    <a:srgbClr val="242852">
                      <a:lumMod val="60000"/>
                      <a:lumOff val="40000"/>
                    </a:srgbClr>
                  </a:solidFill>
                  <a:latin typeface="Arial Narrow" panose="020B0606020202030204" pitchFamily="34" charset="0"/>
                  <a:cs typeface="Times New Roman" panose="02020603050405020304" pitchFamily="18" charset="0"/>
                </a:rPr>
                <a:t>Void</a:t>
              </a:r>
              <a:r>
                <a:rPr lang="fr-FR" dirty="0">
                  <a:solidFill>
                    <a:srgbClr val="242852">
                      <a:lumMod val="60000"/>
                      <a:lumOff val="40000"/>
                    </a:srgbClr>
                  </a:solidFill>
                  <a:latin typeface="Arial Narrow" panose="020B0606020202030204" pitchFamily="34" charset="0"/>
                  <a:cs typeface="Times New Roman" panose="02020603050405020304" pitchFamily="18" charset="0"/>
                </a:rPr>
                <a:t> vidanger()</a:t>
              </a:r>
              <a:endParaRPr lang="fr-FR" dirty="0"/>
            </a:p>
          </p:txBody>
        </p:sp>
        <p:cxnSp>
          <p:nvCxnSpPr>
            <p:cNvPr id="26" name="Connecteur droit avec flèche 25">
              <a:extLst>
                <a:ext uri="{FF2B5EF4-FFF2-40B4-BE49-F238E27FC236}">
                  <a16:creationId xmlns:a16="http://schemas.microsoft.com/office/drawing/2014/main" id="{E59550D6-7D11-488E-9A01-8BF7ABF57737}"/>
                </a:ext>
              </a:extLst>
            </p:cNvPr>
            <p:cNvCxnSpPr/>
            <p:nvPr/>
          </p:nvCxnSpPr>
          <p:spPr>
            <a:xfrm>
              <a:off x="4898049" y="4711485"/>
              <a:ext cx="1056541" cy="542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e 28">
            <a:extLst>
              <a:ext uri="{FF2B5EF4-FFF2-40B4-BE49-F238E27FC236}">
                <a16:creationId xmlns:a16="http://schemas.microsoft.com/office/drawing/2014/main" id="{E8AFF1F5-9A2F-4581-829F-9F28B0F65078}"/>
              </a:ext>
            </a:extLst>
          </p:cNvPr>
          <p:cNvGrpSpPr/>
          <p:nvPr/>
        </p:nvGrpSpPr>
        <p:grpSpPr>
          <a:xfrm>
            <a:off x="6607566" y="4016468"/>
            <a:ext cx="2014779" cy="1237457"/>
            <a:chOff x="6354305" y="4016468"/>
            <a:chExt cx="2014779" cy="1237457"/>
          </a:xfrm>
        </p:grpSpPr>
        <p:sp>
          <p:nvSpPr>
            <p:cNvPr id="17" name="ZoneTexte 16">
              <a:extLst>
                <a:ext uri="{FF2B5EF4-FFF2-40B4-BE49-F238E27FC236}">
                  <a16:creationId xmlns:a16="http://schemas.microsoft.com/office/drawing/2014/main" id="{E0ED6DB4-DB89-45D6-8DD2-FB724E3D5C94}"/>
                </a:ext>
              </a:extLst>
            </p:cNvPr>
            <p:cNvSpPr txBox="1"/>
            <p:nvPr/>
          </p:nvSpPr>
          <p:spPr>
            <a:xfrm>
              <a:off x="7530525" y="4016468"/>
              <a:ext cx="838559" cy="369332"/>
            </a:xfrm>
            <a:prstGeom prst="rect">
              <a:avLst/>
            </a:prstGeom>
            <a:noFill/>
            <a:ln>
              <a:solidFill>
                <a:schemeClr val="tx1"/>
              </a:solidFill>
            </a:ln>
          </p:spPr>
          <p:txBody>
            <a:bodyPr wrap="square" rtlCol="0">
              <a:spAutoFit/>
            </a:bodyPr>
            <a:lstStyle/>
            <a:p>
              <a:r>
                <a:rPr lang="fr-FR" dirty="0">
                  <a:solidFill>
                    <a:srgbClr val="242852">
                      <a:lumMod val="60000"/>
                      <a:lumOff val="40000"/>
                    </a:srgbClr>
                  </a:solidFill>
                  <a:latin typeface="Arial Narrow" panose="020B0606020202030204" pitchFamily="34" charset="0"/>
                  <a:cs typeface="Times New Roman" panose="02020603050405020304" pitchFamily="18" charset="0"/>
                </a:rPr>
                <a:t>Evier()</a:t>
              </a:r>
              <a:endParaRPr lang="fr-FR" dirty="0"/>
            </a:p>
          </p:txBody>
        </p:sp>
        <p:cxnSp>
          <p:nvCxnSpPr>
            <p:cNvPr id="28" name="Connecteur droit avec flèche 27">
              <a:extLst>
                <a:ext uri="{FF2B5EF4-FFF2-40B4-BE49-F238E27FC236}">
                  <a16:creationId xmlns:a16="http://schemas.microsoft.com/office/drawing/2014/main" id="{C601103E-F155-4157-97E4-1599E5118999}"/>
                </a:ext>
              </a:extLst>
            </p:cNvPr>
            <p:cNvCxnSpPr/>
            <p:nvPr/>
          </p:nvCxnSpPr>
          <p:spPr>
            <a:xfrm flipH="1">
              <a:off x="6354305" y="4711485"/>
              <a:ext cx="1595499" cy="542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1" name="Groupe 50">
            <a:extLst>
              <a:ext uri="{FF2B5EF4-FFF2-40B4-BE49-F238E27FC236}">
                <a16:creationId xmlns:a16="http://schemas.microsoft.com/office/drawing/2014/main" id="{BA9C6865-B504-414D-B9BD-2EE373593C93}"/>
              </a:ext>
            </a:extLst>
          </p:cNvPr>
          <p:cNvGrpSpPr/>
          <p:nvPr/>
        </p:nvGrpSpPr>
        <p:grpSpPr>
          <a:xfrm>
            <a:off x="4561275" y="3212068"/>
            <a:ext cx="1208985" cy="662508"/>
            <a:chOff x="4561275" y="3212068"/>
            <a:chExt cx="1208985" cy="662508"/>
          </a:xfrm>
        </p:grpSpPr>
        <p:sp>
          <p:nvSpPr>
            <p:cNvPr id="44" name="ZoneTexte 43">
              <a:extLst>
                <a:ext uri="{FF2B5EF4-FFF2-40B4-BE49-F238E27FC236}">
                  <a16:creationId xmlns:a16="http://schemas.microsoft.com/office/drawing/2014/main" id="{6C9BFFF1-0772-4BB2-922A-328FA963B760}"/>
                </a:ext>
              </a:extLst>
            </p:cNvPr>
            <p:cNvSpPr txBox="1"/>
            <p:nvPr/>
          </p:nvSpPr>
          <p:spPr>
            <a:xfrm>
              <a:off x="4561275" y="3212068"/>
              <a:ext cx="1208985" cy="369332"/>
            </a:xfrm>
            <a:prstGeom prst="rect">
              <a:avLst/>
            </a:prstGeom>
            <a:noFill/>
            <a:ln>
              <a:solidFill>
                <a:srgbClr val="00B050"/>
              </a:solidFill>
            </a:ln>
          </p:spPr>
          <p:txBody>
            <a:bodyPr wrap="none" rtlCol="0">
              <a:spAutoFit/>
            </a:bodyPr>
            <a:lstStyle/>
            <a:p>
              <a:r>
                <a:rPr lang="fr-FR" dirty="0">
                  <a:solidFill>
                    <a:srgbClr val="242852">
                      <a:lumMod val="60000"/>
                      <a:lumOff val="40000"/>
                    </a:srgbClr>
                  </a:solidFill>
                  <a:latin typeface="Arial Narrow" panose="020B0606020202030204" pitchFamily="34" charset="0"/>
                  <a:cs typeface="Times New Roman" panose="02020603050405020304" pitchFamily="18" charset="0"/>
                </a:rPr>
                <a:t>vidangeable</a:t>
              </a:r>
              <a:endParaRPr lang="fr-FR" dirty="0"/>
            </a:p>
          </p:txBody>
        </p:sp>
        <p:cxnSp>
          <p:nvCxnSpPr>
            <p:cNvPr id="46" name="Connecteur droit avec flèche 45">
              <a:extLst>
                <a:ext uri="{FF2B5EF4-FFF2-40B4-BE49-F238E27FC236}">
                  <a16:creationId xmlns:a16="http://schemas.microsoft.com/office/drawing/2014/main" id="{11BB6FBE-9B5F-4B40-B5E9-7E5966318F7A}"/>
                </a:ext>
              </a:extLst>
            </p:cNvPr>
            <p:cNvCxnSpPr/>
            <p:nvPr/>
          </p:nvCxnSpPr>
          <p:spPr>
            <a:xfrm flipV="1">
              <a:off x="5165767" y="3735092"/>
              <a:ext cx="0" cy="139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2" name="Groupe 51">
            <a:extLst>
              <a:ext uri="{FF2B5EF4-FFF2-40B4-BE49-F238E27FC236}">
                <a16:creationId xmlns:a16="http://schemas.microsoft.com/office/drawing/2014/main" id="{FF8064A7-EF90-47A9-BDAF-F9C990076EB9}"/>
              </a:ext>
            </a:extLst>
          </p:cNvPr>
          <p:cNvGrpSpPr/>
          <p:nvPr/>
        </p:nvGrpSpPr>
        <p:grpSpPr>
          <a:xfrm>
            <a:off x="7598572" y="3178466"/>
            <a:ext cx="1208985" cy="696110"/>
            <a:chOff x="7598572" y="3178466"/>
            <a:chExt cx="1208985" cy="696110"/>
          </a:xfrm>
        </p:grpSpPr>
        <p:sp>
          <p:nvSpPr>
            <p:cNvPr id="32" name="ZoneTexte 31">
              <a:extLst>
                <a:ext uri="{FF2B5EF4-FFF2-40B4-BE49-F238E27FC236}">
                  <a16:creationId xmlns:a16="http://schemas.microsoft.com/office/drawing/2014/main" id="{7272169D-6064-4760-BA61-9855E8EB9151}"/>
                </a:ext>
              </a:extLst>
            </p:cNvPr>
            <p:cNvSpPr txBox="1"/>
            <p:nvPr/>
          </p:nvSpPr>
          <p:spPr>
            <a:xfrm>
              <a:off x="7598572" y="3178466"/>
              <a:ext cx="1208985" cy="369332"/>
            </a:xfrm>
            <a:prstGeom prst="rect">
              <a:avLst/>
            </a:prstGeom>
            <a:noFill/>
            <a:ln>
              <a:solidFill>
                <a:srgbClr val="00B050"/>
              </a:solidFill>
            </a:ln>
          </p:spPr>
          <p:txBody>
            <a:bodyPr wrap="none" rtlCol="0">
              <a:spAutoFit/>
            </a:bodyPr>
            <a:lstStyle/>
            <a:p>
              <a:r>
                <a:rPr lang="fr-FR" dirty="0">
                  <a:solidFill>
                    <a:srgbClr val="242852">
                      <a:lumMod val="60000"/>
                      <a:lumOff val="40000"/>
                    </a:srgbClr>
                  </a:solidFill>
                  <a:latin typeface="Arial Narrow" panose="020B0606020202030204" pitchFamily="34" charset="0"/>
                  <a:cs typeface="Times New Roman" panose="02020603050405020304" pitchFamily="18" charset="0"/>
                </a:rPr>
                <a:t>vidangeable</a:t>
              </a:r>
              <a:endParaRPr lang="fr-FR" dirty="0"/>
            </a:p>
          </p:txBody>
        </p:sp>
        <p:cxnSp>
          <p:nvCxnSpPr>
            <p:cNvPr id="50" name="Connecteur droit avec flèche 49">
              <a:extLst>
                <a:ext uri="{FF2B5EF4-FFF2-40B4-BE49-F238E27FC236}">
                  <a16:creationId xmlns:a16="http://schemas.microsoft.com/office/drawing/2014/main" id="{5B186A7F-5018-42E2-AEB7-574A9E7A4FF2}"/>
                </a:ext>
              </a:extLst>
            </p:cNvPr>
            <p:cNvCxnSpPr/>
            <p:nvPr/>
          </p:nvCxnSpPr>
          <p:spPr>
            <a:xfrm flipV="1">
              <a:off x="8203065" y="3735092"/>
              <a:ext cx="0" cy="139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44752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291B507B-E340-406B-B837-3CC0B27820D3}"/>
              </a:ext>
            </a:extLst>
          </p:cNvPr>
          <p:cNvSpPr txBox="1"/>
          <p:nvPr/>
        </p:nvSpPr>
        <p:spPr>
          <a:xfrm>
            <a:off x="771525" y="679318"/>
            <a:ext cx="6097464" cy="480131"/>
          </a:xfrm>
          <a:prstGeom prst="rect">
            <a:avLst/>
          </a:prstGeom>
          <a:noFill/>
        </p:spPr>
        <p:txBody>
          <a:bodyPr wrap="square">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sz="2800" b="1"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rPr>
              <a:t>Le langage orienté objet</a:t>
            </a:r>
            <a:endParaRPr kumimoji="0" lang="fr-FR" sz="2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endParaRPr>
          </a:p>
        </p:txBody>
      </p:sp>
      <p:sp>
        <p:nvSpPr>
          <p:cNvPr id="10" name="ZoneTexte 9">
            <a:extLst>
              <a:ext uri="{FF2B5EF4-FFF2-40B4-BE49-F238E27FC236}">
                <a16:creationId xmlns:a16="http://schemas.microsoft.com/office/drawing/2014/main" id="{A5FF4056-576A-4AE0-A1C8-47A77A58FABA}"/>
              </a:ext>
            </a:extLst>
          </p:cNvPr>
          <p:cNvSpPr txBox="1"/>
          <p:nvPr/>
        </p:nvSpPr>
        <p:spPr>
          <a:xfrm>
            <a:off x="1475872" y="4209987"/>
            <a:ext cx="1636295" cy="369332"/>
          </a:xfrm>
          <a:prstGeom prst="rect">
            <a:avLst/>
          </a:prstGeom>
          <a:noFill/>
        </p:spPr>
        <p:txBody>
          <a:bodyPr wrap="square" rtlCol="0">
            <a:spAutoFit/>
          </a:bodyPr>
          <a:lstStyle/>
          <a:p>
            <a:r>
              <a:rPr lang="fr-FR" dirty="0"/>
              <a:t>Bateau</a:t>
            </a:r>
          </a:p>
        </p:txBody>
      </p:sp>
      <p:pic>
        <p:nvPicPr>
          <p:cNvPr id="24" name="Image 23">
            <a:extLst>
              <a:ext uri="{FF2B5EF4-FFF2-40B4-BE49-F238E27FC236}">
                <a16:creationId xmlns:a16="http://schemas.microsoft.com/office/drawing/2014/main" id="{9E065A92-398E-4B7B-97A8-CD2806E120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525" y="2494422"/>
            <a:ext cx="2503088" cy="1572252"/>
          </a:xfrm>
          <a:prstGeom prst="rect">
            <a:avLst/>
          </a:prstGeom>
        </p:spPr>
      </p:pic>
      <p:sp>
        <p:nvSpPr>
          <p:cNvPr id="3" name="ZoneTexte 2">
            <a:extLst>
              <a:ext uri="{FF2B5EF4-FFF2-40B4-BE49-F238E27FC236}">
                <a16:creationId xmlns:a16="http://schemas.microsoft.com/office/drawing/2014/main" id="{EB3F5687-2F70-4290-BD07-8720C929D2B5}"/>
              </a:ext>
            </a:extLst>
          </p:cNvPr>
          <p:cNvSpPr txBox="1"/>
          <p:nvPr/>
        </p:nvSpPr>
        <p:spPr>
          <a:xfrm>
            <a:off x="4011380" y="1503770"/>
            <a:ext cx="1040670" cy="646331"/>
          </a:xfrm>
          <a:prstGeom prst="rect">
            <a:avLst/>
          </a:prstGeom>
          <a:noFill/>
        </p:spPr>
        <p:txBody>
          <a:bodyPr wrap="none" rtlCol="0">
            <a:spAutoFit/>
          </a:bodyPr>
          <a:lstStyle/>
          <a:p>
            <a:r>
              <a:rPr lang="fr-FR" sz="1800" b="1"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rPr>
              <a:t>La classe</a:t>
            </a:r>
            <a:endParaRPr kumimoji="0" lang="fr-FR" sz="1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endParaRPr>
          </a:p>
          <a:p>
            <a:endParaRPr lang="fr-FR" dirty="0"/>
          </a:p>
        </p:txBody>
      </p:sp>
      <p:grpSp>
        <p:nvGrpSpPr>
          <p:cNvPr id="21" name="Groupe 20">
            <a:extLst>
              <a:ext uri="{FF2B5EF4-FFF2-40B4-BE49-F238E27FC236}">
                <a16:creationId xmlns:a16="http://schemas.microsoft.com/office/drawing/2014/main" id="{DDE612F1-F914-4DFF-BD5D-56150750DCDD}"/>
              </a:ext>
            </a:extLst>
          </p:cNvPr>
          <p:cNvGrpSpPr/>
          <p:nvPr/>
        </p:nvGrpSpPr>
        <p:grpSpPr>
          <a:xfrm>
            <a:off x="3416968" y="3572164"/>
            <a:ext cx="4384904" cy="2291308"/>
            <a:chOff x="3192379" y="1581436"/>
            <a:chExt cx="4384904" cy="2291308"/>
          </a:xfrm>
        </p:grpSpPr>
        <p:sp>
          <p:nvSpPr>
            <p:cNvPr id="22" name="ZoneTexte 21">
              <a:extLst>
                <a:ext uri="{FF2B5EF4-FFF2-40B4-BE49-F238E27FC236}">
                  <a16:creationId xmlns:a16="http://schemas.microsoft.com/office/drawing/2014/main" id="{C3B0EED5-FBFE-41FE-B7A2-F33A29F72480}"/>
                </a:ext>
              </a:extLst>
            </p:cNvPr>
            <p:cNvSpPr txBox="1"/>
            <p:nvPr/>
          </p:nvSpPr>
          <p:spPr>
            <a:xfrm>
              <a:off x="4894241" y="2395416"/>
              <a:ext cx="2683042" cy="1477328"/>
            </a:xfrm>
            <a:prstGeom prst="rect">
              <a:avLst/>
            </a:prstGeom>
            <a:noFill/>
          </p:spPr>
          <p:txBody>
            <a:bodyPr wrap="square" rtlCol="0">
              <a:spAutoFit/>
            </a:bodyPr>
            <a:lstStyle/>
            <a:p>
              <a:r>
                <a:rPr lang="fr-FR" b="1" u="sng"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rPr>
                <a:t>Comportements</a:t>
              </a:r>
            </a:p>
            <a:p>
              <a:endParaRPr lang="fr-FR" b="1" u="sng"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endParaRPr>
            </a:p>
            <a:p>
              <a:r>
                <a:rPr kumimoji="0" lang="fr-FR"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rPr>
                <a:t> avancer</a:t>
              </a:r>
            </a:p>
            <a:p>
              <a:r>
                <a:rPr lang="fr-FR" b="1"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rPr>
                <a:t> rentrer au port</a:t>
              </a:r>
              <a:endParaRPr kumimoji="0" lang="fr-FR"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endParaRPr>
            </a:p>
            <a:p>
              <a:endParaRPr kumimoji="0" lang="fr-FR" sz="1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endParaRPr>
            </a:p>
          </p:txBody>
        </p:sp>
        <p:cxnSp>
          <p:nvCxnSpPr>
            <p:cNvPr id="23" name="Connecteur droit avec flèche 22">
              <a:extLst>
                <a:ext uri="{FF2B5EF4-FFF2-40B4-BE49-F238E27FC236}">
                  <a16:creationId xmlns:a16="http://schemas.microsoft.com/office/drawing/2014/main" id="{49CFDBA4-EFC9-4E20-820A-A8C887F89F8C}"/>
                </a:ext>
              </a:extLst>
            </p:cNvPr>
            <p:cNvCxnSpPr>
              <a:cxnSpLocks/>
            </p:cNvCxnSpPr>
            <p:nvPr/>
          </p:nvCxnSpPr>
          <p:spPr>
            <a:xfrm>
              <a:off x="3192379" y="1581436"/>
              <a:ext cx="1419727" cy="1248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e 27">
            <a:extLst>
              <a:ext uri="{FF2B5EF4-FFF2-40B4-BE49-F238E27FC236}">
                <a16:creationId xmlns:a16="http://schemas.microsoft.com/office/drawing/2014/main" id="{E3A70853-7BFA-48B8-ADF6-61A8CB910B49}"/>
              </a:ext>
            </a:extLst>
          </p:cNvPr>
          <p:cNvGrpSpPr/>
          <p:nvPr/>
        </p:nvGrpSpPr>
        <p:grpSpPr>
          <a:xfrm>
            <a:off x="3416968" y="1949626"/>
            <a:ext cx="4318123" cy="2031325"/>
            <a:chOff x="3416968" y="1949626"/>
            <a:chExt cx="4318123" cy="2031325"/>
          </a:xfrm>
        </p:grpSpPr>
        <p:sp>
          <p:nvSpPr>
            <p:cNvPr id="14" name="ZoneTexte 13">
              <a:extLst>
                <a:ext uri="{FF2B5EF4-FFF2-40B4-BE49-F238E27FC236}">
                  <a16:creationId xmlns:a16="http://schemas.microsoft.com/office/drawing/2014/main" id="{FB0D3609-FD26-4508-947B-DB9173733EC9}"/>
                </a:ext>
              </a:extLst>
            </p:cNvPr>
            <p:cNvSpPr txBox="1"/>
            <p:nvPr/>
          </p:nvSpPr>
          <p:spPr>
            <a:xfrm>
              <a:off x="5185610" y="1949626"/>
              <a:ext cx="2549481" cy="2031325"/>
            </a:xfrm>
            <a:prstGeom prst="rect">
              <a:avLst/>
            </a:prstGeom>
            <a:noFill/>
          </p:spPr>
          <p:txBody>
            <a:bodyPr wrap="square" rtlCol="0">
              <a:spAutoFit/>
            </a:bodyPr>
            <a:lstStyle/>
            <a:p>
              <a:r>
                <a:rPr lang="fr-FR" b="1"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rPr>
                <a:t> </a:t>
              </a:r>
            </a:p>
            <a:p>
              <a:r>
                <a:rPr lang="fr-FR" b="1" u="sng"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rPr>
                <a:t>Propriétés</a:t>
              </a:r>
            </a:p>
            <a:p>
              <a:endParaRPr lang="fr-FR" b="1"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endParaRPr>
            </a:p>
            <a:p>
              <a:r>
                <a:rPr lang="fr-FR" b="1"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rPr>
                <a:t> c</a:t>
              </a:r>
              <a:r>
                <a:rPr kumimoji="0" lang="fr-FR" b="1"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rPr>
                <a:t>ouleur</a:t>
              </a:r>
              <a:endParaRPr kumimoji="0" lang="fr-FR"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endParaRPr>
            </a:p>
            <a:p>
              <a:r>
                <a:rPr lang="fr-FR" b="1"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rPr>
                <a:t> n</a:t>
              </a:r>
              <a:r>
                <a:rPr lang="fr-FR" sz="1800" b="1"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rPr>
                <a:t>ombre de voiles</a:t>
              </a:r>
            </a:p>
            <a:p>
              <a:r>
                <a:rPr kumimoji="0" lang="fr-FR"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rPr>
                <a:t> immatriculation</a:t>
              </a:r>
              <a:endParaRPr kumimoji="0" lang="fr-FR" sz="1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endParaRPr>
            </a:p>
            <a:p>
              <a:endParaRPr lang="fr-FR" dirty="0"/>
            </a:p>
          </p:txBody>
        </p:sp>
        <p:cxnSp>
          <p:nvCxnSpPr>
            <p:cNvPr id="26" name="Connecteur droit avec flèche 25">
              <a:extLst>
                <a:ext uri="{FF2B5EF4-FFF2-40B4-BE49-F238E27FC236}">
                  <a16:creationId xmlns:a16="http://schemas.microsoft.com/office/drawing/2014/main" id="{6A45929C-2A8A-4747-AA9A-4F33CBF8513B}"/>
                </a:ext>
              </a:extLst>
            </p:cNvPr>
            <p:cNvCxnSpPr>
              <a:cxnSpLocks/>
            </p:cNvCxnSpPr>
            <p:nvPr/>
          </p:nvCxnSpPr>
          <p:spPr>
            <a:xfrm flipV="1">
              <a:off x="3416968" y="2965288"/>
              <a:ext cx="1515979" cy="463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9" name="ZoneTexte 28">
            <a:extLst>
              <a:ext uri="{FF2B5EF4-FFF2-40B4-BE49-F238E27FC236}">
                <a16:creationId xmlns:a16="http://schemas.microsoft.com/office/drawing/2014/main" id="{D2880517-8EE8-4902-A0FA-148ED55ED5AB}"/>
              </a:ext>
            </a:extLst>
          </p:cNvPr>
          <p:cNvSpPr txBox="1"/>
          <p:nvPr/>
        </p:nvSpPr>
        <p:spPr>
          <a:xfrm>
            <a:off x="8613376" y="3713259"/>
            <a:ext cx="2065423" cy="369332"/>
          </a:xfrm>
          <a:prstGeom prst="rect">
            <a:avLst/>
          </a:prstGeom>
          <a:noFill/>
        </p:spPr>
        <p:txBody>
          <a:bodyPr wrap="square" rtlCol="0">
            <a:spAutoFit/>
          </a:bodyPr>
          <a:lstStyle/>
          <a:p>
            <a:r>
              <a:rPr lang="fr-FR" b="1" u="sng"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rPr>
              <a:t>Définition</a:t>
            </a:r>
          </a:p>
        </p:txBody>
      </p:sp>
    </p:spTree>
    <p:extLst>
      <p:ext uri="{BB962C8B-B14F-4D97-AF65-F5344CB8AC3E}">
        <p14:creationId xmlns:p14="http://schemas.microsoft.com/office/powerpoint/2010/main" val="1960733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291B507B-E340-406B-B837-3CC0B27820D3}"/>
              </a:ext>
            </a:extLst>
          </p:cNvPr>
          <p:cNvSpPr txBox="1"/>
          <p:nvPr/>
        </p:nvSpPr>
        <p:spPr>
          <a:xfrm>
            <a:off x="771525" y="679318"/>
            <a:ext cx="6097464" cy="480131"/>
          </a:xfrm>
          <a:prstGeom prst="rect">
            <a:avLst/>
          </a:prstGeom>
          <a:noFill/>
        </p:spPr>
        <p:txBody>
          <a:bodyPr wrap="square">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sz="2800" b="1"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rPr>
              <a:t>Le langage orienté objet</a:t>
            </a:r>
            <a:endParaRPr kumimoji="0" lang="fr-FR" sz="2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endParaRPr>
          </a:p>
        </p:txBody>
      </p:sp>
      <p:sp>
        <p:nvSpPr>
          <p:cNvPr id="3" name="ZoneTexte 2">
            <a:extLst>
              <a:ext uri="{FF2B5EF4-FFF2-40B4-BE49-F238E27FC236}">
                <a16:creationId xmlns:a16="http://schemas.microsoft.com/office/drawing/2014/main" id="{EB3F5687-2F70-4290-BD07-8720C929D2B5}"/>
              </a:ext>
            </a:extLst>
          </p:cNvPr>
          <p:cNvSpPr txBox="1"/>
          <p:nvPr/>
        </p:nvSpPr>
        <p:spPr>
          <a:xfrm>
            <a:off x="4720434" y="1867956"/>
            <a:ext cx="3600216" cy="646331"/>
          </a:xfrm>
          <a:prstGeom prst="rect">
            <a:avLst/>
          </a:prstGeom>
          <a:noFill/>
        </p:spPr>
        <p:txBody>
          <a:bodyPr wrap="none" rtlCol="0">
            <a:spAutoFit/>
          </a:bodyPr>
          <a:lstStyle/>
          <a:p>
            <a:r>
              <a:rPr kumimoji="0" lang="fr-FR" sz="1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rPr>
              <a:t>Le modèle </a:t>
            </a:r>
            <a:r>
              <a:rPr kumimoji="0" lang="fr-FR" sz="1800" b="1"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rPr>
              <a:t>Mvc</a:t>
            </a:r>
            <a:r>
              <a:rPr kumimoji="0" lang="fr-FR" sz="1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rPr>
              <a:t> Model, Vue, Controller</a:t>
            </a:r>
          </a:p>
          <a:p>
            <a:endParaRPr lang="fr-FR" dirty="0"/>
          </a:p>
        </p:txBody>
      </p:sp>
      <p:pic>
        <p:nvPicPr>
          <p:cNvPr id="8" name="Image 7">
            <a:extLst>
              <a:ext uri="{FF2B5EF4-FFF2-40B4-BE49-F238E27FC236}">
                <a16:creationId xmlns:a16="http://schemas.microsoft.com/office/drawing/2014/main" id="{7CA3134C-00E1-4264-AAAE-0F6D934268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657" y="3323525"/>
            <a:ext cx="5895200" cy="3193636"/>
          </a:xfrm>
          <a:prstGeom prst="rect">
            <a:avLst/>
          </a:prstGeom>
        </p:spPr>
      </p:pic>
      <p:pic>
        <p:nvPicPr>
          <p:cNvPr id="1026" name="Picture 2">
            <a:extLst>
              <a:ext uri="{FF2B5EF4-FFF2-40B4-BE49-F238E27FC236}">
                <a16:creationId xmlns:a16="http://schemas.microsoft.com/office/drawing/2014/main" id="{6B19510C-1D87-41A9-A4FF-8C7A7BFA61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72343" y="4943960"/>
            <a:ext cx="457200" cy="391886"/>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a:extLst>
              <a:ext uri="{FF2B5EF4-FFF2-40B4-BE49-F238E27FC236}">
                <a16:creationId xmlns:a16="http://schemas.microsoft.com/office/drawing/2014/main" id="{92B0DA31-5CC3-4922-8144-40F1ECCA784E}"/>
              </a:ext>
            </a:extLst>
          </p:cNvPr>
          <p:cNvSpPr txBox="1"/>
          <p:nvPr/>
        </p:nvSpPr>
        <p:spPr>
          <a:xfrm>
            <a:off x="9278973" y="5670284"/>
            <a:ext cx="1785257" cy="369332"/>
          </a:xfrm>
          <a:prstGeom prst="rect">
            <a:avLst/>
          </a:prstGeom>
          <a:noFill/>
        </p:spPr>
        <p:txBody>
          <a:bodyPr wrap="square" rtlCol="0">
            <a:spAutoFit/>
          </a:bodyPr>
          <a:lstStyle/>
          <a:p>
            <a:r>
              <a:rPr lang="fr-FR" dirty="0"/>
              <a:t>Csv, </a:t>
            </a:r>
            <a:r>
              <a:rPr lang="fr-FR" dirty="0" err="1"/>
              <a:t>Json</a:t>
            </a:r>
            <a:r>
              <a:rPr lang="fr-FR" dirty="0"/>
              <a:t> …</a:t>
            </a:r>
          </a:p>
        </p:txBody>
      </p:sp>
      <p:cxnSp>
        <p:nvCxnSpPr>
          <p:cNvPr id="11" name="Connecteur droit avec flèche 10">
            <a:extLst>
              <a:ext uri="{FF2B5EF4-FFF2-40B4-BE49-F238E27FC236}">
                <a16:creationId xmlns:a16="http://schemas.microsoft.com/office/drawing/2014/main" id="{E46880DC-C3BD-41D6-B99E-788FE3FE4064}"/>
              </a:ext>
            </a:extLst>
          </p:cNvPr>
          <p:cNvCxnSpPr/>
          <p:nvPr/>
        </p:nvCxnSpPr>
        <p:spPr>
          <a:xfrm>
            <a:off x="6868989" y="5485618"/>
            <a:ext cx="4445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92F2B273-7225-4170-807B-88E28FD49887}"/>
              </a:ext>
            </a:extLst>
          </p:cNvPr>
          <p:cNvSpPr txBox="1"/>
          <p:nvPr/>
        </p:nvSpPr>
        <p:spPr>
          <a:xfrm>
            <a:off x="7419713" y="5300952"/>
            <a:ext cx="1164772" cy="369332"/>
          </a:xfrm>
          <a:prstGeom prst="rect">
            <a:avLst/>
          </a:prstGeom>
          <a:noFill/>
        </p:spPr>
        <p:txBody>
          <a:bodyPr wrap="square" rtlCol="0">
            <a:spAutoFit/>
          </a:bodyPr>
          <a:lstStyle/>
          <a:p>
            <a:r>
              <a:rPr lang="fr-FR" dirty="0"/>
              <a:t>Hibernate</a:t>
            </a:r>
          </a:p>
        </p:txBody>
      </p:sp>
      <p:pic>
        <p:nvPicPr>
          <p:cNvPr id="14" name="Image 13">
            <a:extLst>
              <a:ext uri="{FF2B5EF4-FFF2-40B4-BE49-F238E27FC236}">
                <a16:creationId xmlns:a16="http://schemas.microsoft.com/office/drawing/2014/main" id="{C2C6D893-F9E8-49EC-BFC6-8397AC110ECD}"/>
              </a:ext>
            </a:extLst>
          </p:cNvPr>
          <p:cNvPicPr>
            <a:picLocks noChangeAspect="1"/>
          </p:cNvPicPr>
          <p:nvPr/>
        </p:nvPicPr>
        <p:blipFill>
          <a:blip r:embed="rId5"/>
          <a:stretch>
            <a:fillRect/>
          </a:stretch>
        </p:blipFill>
        <p:spPr>
          <a:xfrm>
            <a:off x="8002099" y="2875361"/>
            <a:ext cx="3638550" cy="1114425"/>
          </a:xfrm>
          <a:prstGeom prst="rect">
            <a:avLst/>
          </a:prstGeom>
        </p:spPr>
      </p:pic>
      <p:cxnSp>
        <p:nvCxnSpPr>
          <p:cNvPr id="16" name="Connecteur droit avec flèche 15">
            <a:extLst>
              <a:ext uri="{FF2B5EF4-FFF2-40B4-BE49-F238E27FC236}">
                <a16:creationId xmlns:a16="http://schemas.microsoft.com/office/drawing/2014/main" id="{021D60C8-23FA-4287-8A15-1B5992CDB302}"/>
              </a:ext>
            </a:extLst>
          </p:cNvPr>
          <p:cNvCxnSpPr/>
          <p:nvPr/>
        </p:nvCxnSpPr>
        <p:spPr>
          <a:xfrm flipV="1">
            <a:off x="9700943" y="4082143"/>
            <a:ext cx="0" cy="500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Accolade ouvrante 16">
            <a:extLst>
              <a:ext uri="{FF2B5EF4-FFF2-40B4-BE49-F238E27FC236}">
                <a16:creationId xmlns:a16="http://schemas.microsoft.com/office/drawing/2014/main" id="{25B218FE-2DEF-4E58-B37D-6688AA2BA4D4}"/>
              </a:ext>
            </a:extLst>
          </p:cNvPr>
          <p:cNvSpPr/>
          <p:nvPr/>
        </p:nvSpPr>
        <p:spPr>
          <a:xfrm>
            <a:off x="8817429" y="4920343"/>
            <a:ext cx="228600" cy="111442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nvGrpSpPr>
          <p:cNvPr id="30" name="Groupe 29">
            <a:extLst>
              <a:ext uri="{FF2B5EF4-FFF2-40B4-BE49-F238E27FC236}">
                <a16:creationId xmlns:a16="http://schemas.microsoft.com/office/drawing/2014/main" id="{14C51DEB-7DCC-4A91-B1C0-2559FBEBD870}"/>
              </a:ext>
            </a:extLst>
          </p:cNvPr>
          <p:cNvGrpSpPr/>
          <p:nvPr/>
        </p:nvGrpSpPr>
        <p:grpSpPr>
          <a:xfrm>
            <a:off x="237338" y="1473481"/>
            <a:ext cx="3896176" cy="1414066"/>
            <a:chOff x="237338" y="1473481"/>
            <a:chExt cx="3896176" cy="1414066"/>
          </a:xfrm>
        </p:grpSpPr>
        <p:grpSp>
          <p:nvGrpSpPr>
            <p:cNvPr id="28" name="Groupe 27">
              <a:extLst>
                <a:ext uri="{FF2B5EF4-FFF2-40B4-BE49-F238E27FC236}">
                  <a16:creationId xmlns:a16="http://schemas.microsoft.com/office/drawing/2014/main" id="{557A2315-AEE3-464F-A455-7E86679B60D2}"/>
                </a:ext>
              </a:extLst>
            </p:cNvPr>
            <p:cNvGrpSpPr/>
            <p:nvPr/>
          </p:nvGrpSpPr>
          <p:grpSpPr>
            <a:xfrm>
              <a:off x="237338" y="1640268"/>
              <a:ext cx="1894114" cy="1114425"/>
              <a:chOff x="609600" y="2128335"/>
              <a:chExt cx="1894114" cy="1114425"/>
            </a:xfrm>
          </p:grpSpPr>
          <p:sp>
            <p:nvSpPr>
              <p:cNvPr id="18" name="ZoneTexte 17">
                <a:extLst>
                  <a:ext uri="{FF2B5EF4-FFF2-40B4-BE49-F238E27FC236}">
                    <a16:creationId xmlns:a16="http://schemas.microsoft.com/office/drawing/2014/main" id="{5E9552BF-F66D-48B9-BEAA-4D8C78E53968}"/>
                  </a:ext>
                </a:extLst>
              </p:cNvPr>
              <p:cNvSpPr txBox="1"/>
              <p:nvPr/>
            </p:nvSpPr>
            <p:spPr>
              <a:xfrm>
                <a:off x="1273629" y="2626507"/>
                <a:ext cx="1099457" cy="369332"/>
              </a:xfrm>
              <a:prstGeom prst="rect">
                <a:avLst/>
              </a:prstGeom>
              <a:noFill/>
              <a:ln>
                <a:solidFill>
                  <a:schemeClr val="tx1"/>
                </a:solidFill>
              </a:ln>
            </p:spPr>
            <p:txBody>
              <a:bodyPr wrap="square" rtlCol="0">
                <a:spAutoFit/>
              </a:bodyPr>
              <a:lstStyle/>
              <a:p>
                <a:r>
                  <a:rPr lang="fr-FR" dirty="0"/>
                  <a:t> </a:t>
                </a:r>
              </a:p>
            </p:txBody>
          </p:sp>
          <p:sp>
            <p:nvSpPr>
              <p:cNvPr id="19" name="ZoneTexte 18">
                <a:extLst>
                  <a:ext uri="{FF2B5EF4-FFF2-40B4-BE49-F238E27FC236}">
                    <a16:creationId xmlns:a16="http://schemas.microsoft.com/office/drawing/2014/main" id="{00A60E2D-2864-4BB7-84BE-70B87F313947}"/>
                  </a:ext>
                </a:extLst>
              </p:cNvPr>
              <p:cNvSpPr txBox="1"/>
              <p:nvPr/>
            </p:nvSpPr>
            <p:spPr>
              <a:xfrm>
                <a:off x="872657" y="2209800"/>
                <a:ext cx="1435114" cy="246221"/>
              </a:xfrm>
              <a:prstGeom prst="rect">
                <a:avLst/>
              </a:prstGeom>
              <a:noFill/>
            </p:spPr>
            <p:txBody>
              <a:bodyPr wrap="square" rtlCol="0">
                <a:spAutoFit/>
              </a:bodyPr>
              <a:lstStyle/>
              <a:p>
                <a:r>
                  <a:rPr lang="fr-FR" sz="1000" dirty="0"/>
                  <a:t>Ajouter un bateau</a:t>
                </a:r>
              </a:p>
            </p:txBody>
          </p:sp>
          <p:sp>
            <p:nvSpPr>
              <p:cNvPr id="20" name="ZoneTexte 19">
                <a:extLst>
                  <a:ext uri="{FF2B5EF4-FFF2-40B4-BE49-F238E27FC236}">
                    <a16:creationId xmlns:a16="http://schemas.microsoft.com/office/drawing/2014/main" id="{05E52A02-E68C-4A06-85EF-AADFF23A8D9F}"/>
                  </a:ext>
                </a:extLst>
              </p:cNvPr>
              <p:cNvSpPr txBox="1"/>
              <p:nvPr/>
            </p:nvSpPr>
            <p:spPr>
              <a:xfrm>
                <a:off x="609600" y="2626507"/>
                <a:ext cx="664029" cy="246221"/>
              </a:xfrm>
              <a:prstGeom prst="rect">
                <a:avLst/>
              </a:prstGeom>
              <a:noFill/>
            </p:spPr>
            <p:txBody>
              <a:bodyPr wrap="square" rtlCol="0">
                <a:spAutoFit/>
              </a:bodyPr>
              <a:lstStyle/>
              <a:p>
                <a:r>
                  <a:rPr lang="fr-FR" sz="1000" dirty="0"/>
                  <a:t>couleur</a:t>
                </a:r>
              </a:p>
            </p:txBody>
          </p:sp>
          <p:sp>
            <p:nvSpPr>
              <p:cNvPr id="21" name="Rectangle 20">
                <a:extLst>
                  <a:ext uri="{FF2B5EF4-FFF2-40B4-BE49-F238E27FC236}">
                    <a16:creationId xmlns:a16="http://schemas.microsoft.com/office/drawing/2014/main" id="{F957ED23-B53C-4FD9-99E6-FBC286097FE7}"/>
                  </a:ext>
                </a:extLst>
              </p:cNvPr>
              <p:cNvSpPr/>
              <p:nvPr/>
            </p:nvSpPr>
            <p:spPr>
              <a:xfrm>
                <a:off x="609600" y="2128335"/>
                <a:ext cx="1894114" cy="1114425"/>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342900" indent="-342900" algn="l">
                  <a:buFont typeface="Wingdings" panose="05000000000000000000" pitchFamily="2" charset="2"/>
                  <a:buChar char="ü"/>
                </a:pPr>
                <a:endParaRPr lang="fr-FR" sz="1600" b="1">
                  <a:ln>
                    <a:solidFill>
                      <a:schemeClr val="tx1"/>
                    </a:solidFill>
                  </a:ln>
                  <a:solidFill>
                    <a:schemeClr val="tx2">
                      <a:lumMod val="60000"/>
                      <a:lumOff val="40000"/>
                    </a:schemeClr>
                  </a:solidFill>
                  <a:latin typeface="Arial Narrow" panose="020B0606020202030204" pitchFamily="34" charset="0"/>
                  <a:ea typeface="Calibri" panose="020F0502020204030204" pitchFamily="34" charset="0"/>
                  <a:cs typeface="Times New Roman" panose="02020603050405020304" pitchFamily="18" charset="0"/>
                </a:endParaRPr>
              </a:p>
            </p:txBody>
          </p:sp>
        </p:grpSp>
        <p:sp>
          <p:nvSpPr>
            <p:cNvPr id="22" name="ZoneTexte 21">
              <a:extLst>
                <a:ext uri="{FF2B5EF4-FFF2-40B4-BE49-F238E27FC236}">
                  <a16:creationId xmlns:a16="http://schemas.microsoft.com/office/drawing/2014/main" id="{C0C2396C-27A3-47F4-9B42-AFEAAF23E53E}"/>
                </a:ext>
              </a:extLst>
            </p:cNvPr>
            <p:cNvSpPr txBox="1"/>
            <p:nvPr/>
          </p:nvSpPr>
          <p:spPr>
            <a:xfrm>
              <a:off x="2849000" y="1576123"/>
              <a:ext cx="1284514" cy="369332"/>
            </a:xfrm>
            <a:prstGeom prst="rect">
              <a:avLst/>
            </a:prstGeom>
            <a:noFill/>
          </p:spPr>
          <p:txBody>
            <a:bodyPr wrap="square" rtlCol="0">
              <a:spAutoFit/>
            </a:bodyPr>
            <a:lstStyle/>
            <a:p>
              <a:r>
                <a:rPr lang="fr-FR" dirty="0" err="1"/>
                <a:t>Thymeleaf</a:t>
              </a:r>
              <a:endParaRPr lang="fr-FR" dirty="0"/>
            </a:p>
          </p:txBody>
        </p:sp>
        <p:pic>
          <p:nvPicPr>
            <p:cNvPr id="24" name="Image 23">
              <a:extLst>
                <a:ext uri="{FF2B5EF4-FFF2-40B4-BE49-F238E27FC236}">
                  <a16:creationId xmlns:a16="http://schemas.microsoft.com/office/drawing/2014/main" id="{ABB5D7FC-2DB4-4E1F-9C3E-6160470389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54203" y="1473481"/>
              <a:ext cx="439610" cy="440471"/>
            </a:xfrm>
            <a:prstGeom prst="rect">
              <a:avLst/>
            </a:prstGeom>
          </p:spPr>
        </p:pic>
        <p:pic>
          <p:nvPicPr>
            <p:cNvPr id="26" name="Image 25">
              <a:extLst>
                <a:ext uri="{FF2B5EF4-FFF2-40B4-BE49-F238E27FC236}">
                  <a16:creationId xmlns:a16="http://schemas.microsoft.com/office/drawing/2014/main" id="{4F69D1E7-7C2E-40FD-AED6-47850B2E504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54203" y="1985894"/>
              <a:ext cx="497485" cy="432397"/>
            </a:xfrm>
            <a:prstGeom prst="rect">
              <a:avLst/>
            </a:prstGeom>
          </p:spPr>
        </p:pic>
        <p:sp>
          <p:nvSpPr>
            <p:cNvPr id="27" name="ZoneTexte 26">
              <a:extLst>
                <a:ext uri="{FF2B5EF4-FFF2-40B4-BE49-F238E27FC236}">
                  <a16:creationId xmlns:a16="http://schemas.microsoft.com/office/drawing/2014/main" id="{C212909B-4F28-4A52-A80C-4A2C40DDD2F4}"/>
                </a:ext>
              </a:extLst>
            </p:cNvPr>
            <p:cNvSpPr txBox="1"/>
            <p:nvPr/>
          </p:nvSpPr>
          <p:spPr>
            <a:xfrm>
              <a:off x="2892932" y="1950596"/>
              <a:ext cx="744114" cy="369332"/>
            </a:xfrm>
            <a:prstGeom prst="rect">
              <a:avLst/>
            </a:prstGeom>
            <a:noFill/>
          </p:spPr>
          <p:txBody>
            <a:bodyPr wrap="none" rtlCol="0">
              <a:spAutoFit/>
            </a:bodyPr>
            <a:lstStyle/>
            <a:p>
              <a:r>
                <a:rPr lang="fr-FR" dirty="0" err="1"/>
                <a:t>React</a:t>
              </a:r>
              <a:endParaRPr lang="fr-FR" dirty="0"/>
            </a:p>
          </p:txBody>
        </p:sp>
        <p:pic>
          <p:nvPicPr>
            <p:cNvPr id="1030" name="Picture 6" descr="Angular — Wikipédia">
              <a:extLst>
                <a:ext uri="{FF2B5EF4-FFF2-40B4-BE49-F238E27FC236}">
                  <a16:creationId xmlns:a16="http://schemas.microsoft.com/office/drawing/2014/main" id="{962E7911-FDB4-4EC2-8655-24BC46C3DB2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H="1">
              <a:off x="2354203" y="2404791"/>
              <a:ext cx="482756" cy="482756"/>
            </a:xfrm>
            <a:prstGeom prst="rect">
              <a:avLst/>
            </a:prstGeom>
            <a:noFill/>
            <a:extLst>
              <a:ext uri="{909E8E84-426E-40DD-AFC4-6F175D3DCCD1}">
                <a14:hiddenFill xmlns:a14="http://schemas.microsoft.com/office/drawing/2010/main">
                  <a:solidFill>
                    <a:srgbClr val="FFFFFF"/>
                  </a:solidFill>
                </a14:hiddenFill>
              </a:ext>
            </a:extLst>
          </p:spPr>
        </p:pic>
      </p:grpSp>
      <p:sp>
        <p:nvSpPr>
          <p:cNvPr id="29" name="ZoneTexte 28">
            <a:extLst>
              <a:ext uri="{FF2B5EF4-FFF2-40B4-BE49-F238E27FC236}">
                <a16:creationId xmlns:a16="http://schemas.microsoft.com/office/drawing/2014/main" id="{1B3ED6EB-F289-4858-9066-0F4E730A3533}"/>
              </a:ext>
            </a:extLst>
          </p:cNvPr>
          <p:cNvSpPr txBox="1"/>
          <p:nvPr/>
        </p:nvSpPr>
        <p:spPr>
          <a:xfrm>
            <a:off x="2892932" y="2507772"/>
            <a:ext cx="1613754" cy="369332"/>
          </a:xfrm>
          <a:prstGeom prst="rect">
            <a:avLst/>
          </a:prstGeom>
          <a:noFill/>
        </p:spPr>
        <p:txBody>
          <a:bodyPr wrap="square" rtlCol="0">
            <a:spAutoFit/>
          </a:bodyPr>
          <a:lstStyle/>
          <a:p>
            <a:r>
              <a:rPr lang="fr-FR" dirty="0" err="1"/>
              <a:t>Angular</a:t>
            </a:r>
            <a:endParaRPr lang="fr-FR" dirty="0"/>
          </a:p>
        </p:txBody>
      </p:sp>
    </p:spTree>
    <p:extLst>
      <p:ext uri="{BB962C8B-B14F-4D97-AF65-F5344CB8AC3E}">
        <p14:creationId xmlns:p14="http://schemas.microsoft.com/office/powerpoint/2010/main" val="212532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291B507B-E340-406B-B837-3CC0B27820D3}"/>
              </a:ext>
            </a:extLst>
          </p:cNvPr>
          <p:cNvSpPr txBox="1"/>
          <p:nvPr/>
        </p:nvSpPr>
        <p:spPr>
          <a:xfrm>
            <a:off x="771525" y="679318"/>
            <a:ext cx="6097464" cy="480131"/>
          </a:xfrm>
          <a:prstGeom prst="rect">
            <a:avLst/>
          </a:prstGeom>
          <a:noFill/>
        </p:spPr>
        <p:txBody>
          <a:bodyPr wrap="square">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sz="2800" b="1"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rPr>
              <a:t>Le langage orienté objet</a:t>
            </a:r>
            <a:endParaRPr kumimoji="0" lang="fr-FR" sz="2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endParaRPr>
          </a:p>
        </p:txBody>
      </p:sp>
      <p:sp>
        <p:nvSpPr>
          <p:cNvPr id="3" name="ZoneTexte 2">
            <a:extLst>
              <a:ext uri="{FF2B5EF4-FFF2-40B4-BE49-F238E27FC236}">
                <a16:creationId xmlns:a16="http://schemas.microsoft.com/office/drawing/2014/main" id="{EB3F5687-2F70-4290-BD07-8720C929D2B5}"/>
              </a:ext>
            </a:extLst>
          </p:cNvPr>
          <p:cNvSpPr txBox="1"/>
          <p:nvPr/>
        </p:nvSpPr>
        <p:spPr>
          <a:xfrm>
            <a:off x="2086327" y="1804559"/>
            <a:ext cx="184731" cy="646331"/>
          </a:xfrm>
          <a:prstGeom prst="rect">
            <a:avLst/>
          </a:prstGeom>
          <a:noFill/>
        </p:spPr>
        <p:txBody>
          <a:bodyPr wrap="none" rtlCol="0">
            <a:spAutoFit/>
          </a:bodyPr>
          <a:lstStyle/>
          <a:p>
            <a:endParaRPr lang="fr-FR" b="1" dirty="0">
              <a:solidFill>
                <a:srgbClr val="242852">
                  <a:lumMod val="60000"/>
                  <a:lumOff val="40000"/>
                </a:srgbClr>
              </a:solidFill>
              <a:latin typeface="Arial Narrow" panose="020B0606020202030204" pitchFamily="34" charset="0"/>
              <a:cs typeface="Times New Roman" panose="02020603050405020304" pitchFamily="18" charset="0"/>
            </a:endParaRPr>
          </a:p>
          <a:p>
            <a:endParaRPr lang="fr-FR" dirty="0"/>
          </a:p>
        </p:txBody>
      </p:sp>
    </p:spTree>
    <p:extLst>
      <p:ext uri="{BB962C8B-B14F-4D97-AF65-F5344CB8AC3E}">
        <p14:creationId xmlns:p14="http://schemas.microsoft.com/office/powerpoint/2010/main" val="2643000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291B507B-E340-406B-B837-3CC0B27820D3}"/>
              </a:ext>
            </a:extLst>
          </p:cNvPr>
          <p:cNvSpPr txBox="1"/>
          <p:nvPr/>
        </p:nvSpPr>
        <p:spPr>
          <a:xfrm>
            <a:off x="771525" y="679318"/>
            <a:ext cx="6097464" cy="480131"/>
          </a:xfrm>
          <a:prstGeom prst="rect">
            <a:avLst/>
          </a:prstGeom>
          <a:noFill/>
        </p:spPr>
        <p:txBody>
          <a:bodyPr wrap="square">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sz="2800" b="1"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rPr>
              <a:t>Le langage orienté objet</a:t>
            </a:r>
            <a:endParaRPr kumimoji="0" lang="fr-FR" sz="2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endParaRPr>
          </a:p>
        </p:txBody>
      </p:sp>
      <p:sp>
        <p:nvSpPr>
          <p:cNvPr id="3" name="ZoneTexte 2">
            <a:extLst>
              <a:ext uri="{FF2B5EF4-FFF2-40B4-BE49-F238E27FC236}">
                <a16:creationId xmlns:a16="http://schemas.microsoft.com/office/drawing/2014/main" id="{EB3F5687-2F70-4290-BD07-8720C929D2B5}"/>
              </a:ext>
            </a:extLst>
          </p:cNvPr>
          <p:cNvSpPr txBox="1"/>
          <p:nvPr/>
        </p:nvSpPr>
        <p:spPr>
          <a:xfrm>
            <a:off x="2086327" y="1804559"/>
            <a:ext cx="4581703" cy="369332"/>
          </a:xfrm>
          <a:prstGeom prst="rect">
            <a:avLst/>
          </a:prstGeom>
          <a:noFill/>
        </p:spPr>
        <p:txBody>
          <a:bodyPr wrap="none" rtlCol="0">
            <a:spAutoFit/>
          </a:bodyPr>
          <a:lstStyle/>
          <a:p>
            <a:r>
              <a:rPr kumimoji="0" lang="fr-FR" sz="1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rPr>
              <a:t>Les propriétés / attributs ou variables de classe</a:t>
            </a:r>
            <a:endParaRPr lang="fr-FR" dirty="0"/>
          </a:p>
        </p:txBody>
      </p:sp>
    </p:spTree>
    <p:extLst>
      <p:ext uri="{BB962C8B-B14F-4D97-AF65-F5344CB8AC3E}">
        <p14:creationId xmlns:p14="http://schemas.microsoft.com/office/powerpoint/2010/main" val="1205085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291B507B-E340-406B-B837-3CC0B27820D3}"/>
              </a:ext>
            </a:extLst>
          </p:cNvPr>
          <p:cNvSpPr txBox="1"/>
          <p:nvPr/>
        </p:nvSpPr>
        <p:spPr>
          <a:xfrm>
            <a:off x="771525" y="679318"/>
            <a:ext cx="6097464" cy="480131"/>
          </a:xfrm>
          <a:prstGeom prst="rect">
            <a:avLst/>
          </a:prstGeom>
          <a:noFill/>
        </p:spPr>
        <p:txBody>
          <a:bodyPr wrap="square">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sz="2800" b="1"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rPr>
              <a:t>Les modificateurs d’accès (visibilité)</a:t>
            </a:r>
            <a:endParaRPr kumimoji="0" lang="fr-FR" sz="2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endParaRPr>
          </a:p>
        </p:txBody>
      </p:sp>
      <p:grpSp>
        <p:nvGrpSpPr>
          <p:cNvPr id="8" name="Groupe 7">
            <a:extLst>
              <a:ext uri="{FF2B5EF4-FFF2-40B4-BE49-F238E27FC236}">
                <a16:creationId xmlns:a16="http://schemas.microsoft.com/office/drawing/2014/main" id="{C04D44D2-A68D-4027-8402-A42F4309A81C}"/>
              </a:ext>
            </a:extLst>
          </p:cNvPr>
          <p:cNvGrpSpPr/>
          <p:nvPr/>
        </p:nvGrpSpPr>
        <p:grpSpPr>
          <a:xfrm>
            <a:off x="2320119" y="2006221"/>
            <a:ext cx="5445457" cy="2568560"/>
            <a:chOff x="2320119" y="2006221"/>
            <a:chExt cx="5445457" cy="2568560"/>
          </a:xfrm>
        </p:grpSpPr>
        <p:sp>
          <p:nvSpPr>
            <p:cNvPr id="4" name="ZoneTexte 3">
              <a:extLst>
                <a:ext uri="{FF2B5EF4-FFF2-40B4-BE49-F238E27FC236}">
                  <a16:creationId xmlns:a16="http://schemas.microsoft.com/office/drawing/2014/main" id="{A12A9560-DA2B-4403-991C-DC4D1BECE6A9}"/>
                </a:ext>
              </a:extLst>
            </p:cNvPr>
            <p:cNvSpPr txBox="1"/>
            <p:nvPr/>
          </p:nvSpPr>
          <p:spPr>
            <a:xfrm>
              <a:off x="2320119" y="2006221"/>
              <a:ext cx="2368271" cy="646331"/>
            </a:xfrm>
            <a:prstGeom prst="rect">
              <a:avLst/>
            </a:prstGeom>
            <a:solidFill>
              <a:schemeClr val="bg2"/>
            </a:solidFill>
            <a:ln>
              <a:solidFill>
                <a:schemeClr val="tx1"/>
              </a:solidFill>
            </a:ln>
          </p:spPr>
          <p:txBody>
            <a:bodyPr wrap="square" rtlCol="0">
              <a:spAutoFit/>
            </a:bodyPr>
            <a:lstStyle/>
            <a:p>
              <a:pPr algn="ctr"/>
              <a:r>
                <a:rPr lang="fr-FR" dirty="0"/>
                <a:t>public</a:t>
              </a:r>
            </a:p>
            <a:p>
              <a:pPr algn="ctr"/>
              <a:endParaRPr lang="fr-FR" dirty="0"/>
            </a:p>
          </p:txBody>
        </p:sp>
        <p:sp>
          <p:nvSpPr>
            <p:cNvPr id="5" name="ZoneTexte 4">
              <a:extLst>
                <a:ext uri="{FF2B5EF4-FFF2-40B4-BE49-F238E27FC236}">
                  <a16:creationId xmlns:a16="http://schemas.microsoft.com/office/drawing/2014/main" id="{B7B793D9-BD20-4703-A7C2-86939185831E}"/>
                </a:ext>
              </a:extLst>
            </p:cNvPr>
            <p:cNvSpPr txBox="1"/>
            <p:nvPr/>
          </p:nvSpPr>
          <p:spPr>
            <a:xfrm>
              <a:off x="5338549" y="2006221"/>
              <a:ext cx="2368271" cy="646331"/>
            </a:xfrm>
            <a:prstGeom prst="rect">
              <a:avLst/>
            </a:prstGeom>
            <a:solidFill>
              <a:schemeClr val="bg2"/>
            </a:solidFill>
            <a:ln>
              <a:solidFill>
                <a:schemeClr val="tx1"/>
              </a:solidFill>
            </a:ln>
          </p:spPr>
          <p:txBody>
            <a:bodyPr wrap="square" rtlCol="0">
              <a:spAutoFit/>
            </a:bodyPr>
            <a:lstStyle/>
            <a:p>
              <a:pPr algn="ctr"/>
              <a:r>
                <a:rPr lang="fr-FR" dirty="0" err="1"/>
                <a:t>private</a:t>
              </a:r>
              <a:endParaRPr lang="fr-FR" dirty="0"/>
            </a:p>
            <a:p>
              <a:pPr algn="ctr"/>
              <a:endParaRPr lang="fr-FR" dirty="0"/>
            </a:p>
          </p:txBody>
        </p:sp>
        <p:sp>
          <p:nvSpPr>
            <p:cNvPr id="6" name="ZoneTexte 5">
              <a:extLst>
                <a:ext uri="{FF2B5EF4-FFF2-40B4-BE49-F238E27FC236}">
                  <a16:creationId xmlns:a16="http://schemas.microsoft.com/office/drawing/2014/main" id="{2E470BB1-871D-4AC6-ADF3-77524F957EBE}"/>
                </a:ext>
              </a:extLst>
            </p:cNvPr>
            <p:cNvSpPr txBox="1"/>
            <p:nvPr/>
          </p:nvSpPr>
          <p:spPr>
            <a:xfrm>
              <a:off x="2320119" y="3928450"/>
              <a:ext cx="2368271" cy="646331"/>
            </a:xfrm>
            <a:prstGeom prst="rect">
              <a:avLst/>
            </a:prstGeom>
            <a:solidFill>
              <a:schemeClr val="bg2"/>
            </a:solidFill>
            <a:ln>
              <a:solidFill>
                <a:schemeClr val="tx1"/>
              </a:solidFill>
            </a:ln>
          </p:spPr>
          <p:txBody>
            <a:bodyPr wrap="square" rtlCol="0">
              <a:spAutoFit/>
            </a:bodyPr>
            <a:lstStyle/>
            <a:p>
              <a:pPr algn="ctr"/>
              <a:r>
                <a:rPr lang="fr-FR" dirty="0" err="1"/>
                <a:t>protected</a:t>
              </a:r>
              <a:endParaRPr lang="fr-FR" dirty="0"/>
            </a:p>
            <a:p>
              <a:pPr algn="ctr"/>
              <a:endParaRPr lang="fr-FR" dirty="0"/>
            </a:p>
          </p:txBody>
        </p:sp>
        <p:sp>
          <p:nvSpPr>
            <p:cNvPr id="7" name="ZoneTexte 6">
              <a:extLst>
                <a:ext uri="{FF2B5EF4-FFF2-40B4-BE49-F238E27FC236}">
                  <a16:creationId xmlns:a16="http://schemas.microsoft.com/office/drawing/2014/main" id="{2308FC67-00AA-4D14-B2B1-89FD3F9C2729}"/>
                </a:ext>
              </a:extLst>
            </p:cNvPr>
            <p:cNvSpPr txBox="1"/>
            <p:nvPr/>
          </p:nvSpPr>
          <p:spPr>
            <a:xfrm>
              <a:off x="5397305" y="3928450"/>
              <a:ext cx="2368271" cy="646331"/>
            </a:xfrm>
            <a:prstGeom prst="rect">
              <a:avLst/>
            </a:prstGeom>
            <a:solidFill>
              <a:schemeClr val="bg2"/>
            </a:solidFill>
            <a:ln>
              <a:solidFill>
                <a:schemeClr val="tx1"/>
              </a:solidFill>
            </a:ln>
          </p:spPr>
          <p:txBody>
            <a:bodyPr wrap="square" rtlCol="0">
              <a:spAutoFit/>
            </a:bodyPr>
            <a:lstStyle/>
            <a:p>
              <a:pPr algn="ctr"/>
              <a:r>
                <a:rPr lang="fr-FR" dirty="0"/>
                <a:t>package</a:t>
              </a:r>
            </a:p>
            <a:p>
              <a:pPr algn="ctr"/>
              <a:endParaRPr lang="fr-FR" dirty="0"/>
            </a:p>
          </p:txBody>
        </p:sp>
      </p:grpSp>
      <p:sp>
        <p:nvSpPr>
          <p:cNvPr id="9" name="ZoneTexte 8">
            <a:extLst>
              <a:ext uri="{FF2B5EF4-FFF2-40B4-BE49-F238E27FC236}">
                <a16:creationId xmlns:a16="http://schemas.microsoft.com/office/drawing/2014/main" id="{F023ECD7-F9E3-4520-9D1D-4392D9FA1C84}"/>
              </a:ext>
            </a:extLst>
          </p:cNvPr>
          <p:cNvSpPr txBox="1"/>
          <p:nvPr/>
        </p:nvSpPr>
        <p:spPr>
          <a:xfrm>
            <a:off x="2320118" y="2329386"/>
            <a:ext cx="2368271" cy="369332"/>
          </a:xfrm>
          <a:prstGeom prst="rect">
            <a:avLst/>
          </a:prstGeom>
          <a:noFill/>
        </p:spPr>
        <p:txBody>
          <a:bodyPr wrap="square" rtlCol="0">
            <a:spAutoFit/>
          </a:bodyPr>
          <a:lstStyle/>
          <a:p>
            <a:pPr algn="ctr"/>
            <a:r>
              <a:rPr lang="fr-FR" dirty="0"/>
              <a:t>Visible partout</a:t>
            </a:r>
          </a:p>
        </p:txBody>
      </p:sp>
      <p:sp>
        <p:nvSpPr>
          <p:cNvPr id="10" name="ZoneTexte 9">
            <a:extLst>
              <a:ext uri="{FF2B5EF4-FFF2-40B4-BE49-F238E27FC236}">
                <a16:creationId xmlns:a16="http://schemas.microsoft.com/office/drawing/2014/main" id="{1943EA90-11A5-4E20-B8E9-135447030DBE}"/>
              </a:ext>
            </a:extLst>
          </p:cNvPr>
          <p:cNvSpPr txBox="1"/>
          <p:nvPr/>
        </p:nvSpPr>
        <p:spPr>
          <a:xfrm>
            <a:off x="5243959" y="4251615"/>
            <a:ext cx="2674961" cy="382980"/>
          </a:xfrm>
          <a:prstGeom prst="rect">
            <a:avLst/>
          </a:prstGeom>
          <a:noFill/>
        </p:spPr>
        <p:txBody>
          <a:bodyPr wrap="square" rtlCol="0">
            <a:spAutoFit/>
          </a:bodyPr>
          <a:lstStyle/>
          <a:p>
            <a:pPr algn="ctr"/>
            <a:r>
              <a:rPr lang="fr-FR" dirty="0"/>
              <a:t>Visible dans le package</a:t>
            </a:r>
          </a:p>
        </p:txBody>
      </p:sp>
      <p:sp>
        <p:nvSpPr>
          <p:cNvPr id="11" name="ZoneTexte 10">
            <a:extLst>
              <a:ext uri="{FF2B5EF4-FFF2-40B4-BE49-F238E27FC236}">
                <a16:creationId xmlns:a16="http://schemas.microsoft.com/office/drawing/2014/main" id="{B7D96BF0-AB8C-419D-8441-9FA95612332E}"/>
              </a:ext>
            </a:extLst>
          </p:cNvPr>
          <p:cNvSpPr txBox="1"/>
          <p:nvPr/>
        </p:nvSpPr>
        <p:spPr>
          <a:xfrm>
            <a:off x="5185203" y="2315738"/>
            <a:ext cx="2674961" cy="382980"/>
          </a:xfrm>
          <a:prstGeom prst="rect">
            <a:avLst/>
          </a:prstGeom>
          <a:noFill/>
        </p:spPr>
        <p:txBody>
          <a:bodyPr wrap="square" rtlCol="0">
            <a:spAutoFit/>
          </a:bodyPr>
          <a:lstStyle/>
          <a:p>
            <a:pPr algn="ctr"/>
            <a:r>
              <a:rPr lang="fr-FR" dirty="0"/>
              <a:t>Visible classe courante</a:t>
            </a:r>
          </a:p>
        </p:txBody>
      </p:sp>
      <p:sp>
        <p:nvSpPr>
          <p:cNvPr id="12" name="ZoneTexte 11">
            <a:extLst>
              <a:ext uri="{FF2B5EF4-FFF2-40B4-BE49-F238E27FC236}">
                <a16:creationId xmlns:a16="http://schemas.microsoft.com/office/drawing/2014/main" id="{B5EBDB77-BE8F-43B4-8D5C-D42BD967E680}"/>
              </a:ext>
            </a:extLst>
          </p:cNvPr>
          <p:cNvSpPr txBox="1"/>
          <p:nvPr/>
        </p:nvSpPr>
        <p:spPr>
          <a:xfrm>
            <a:off x="2166772" y="4636534"/>
            <a:ext cx="2674961" cy="923330"/>
          </a:xfrm>
          <a:prstGeom prst="rect">
            <a:avLst/>
          </a:prstGeom>
          <a:noFill/>
        </p:spPr>
        <p:txBody>
          <a:bodyPr wrap="square" rtlCol="0">
            <a:spAutoFit/>
          </a:bodyPr>
          <a:lstStyle/>
          <a:p>
            <a:pPr algn="ctr"/>
            <a:r>
              <a:rPr lang="fr-FR" dirty="0"/>
              <a:t>Visible classe courante, package et classes enfant.</a:t>
            </a:r>
          </a:p>
        </p:txBody>
      </p:sp>
    </p:spTree>
    <p:extLst>
      <p:ext uri="{BB962C8B-B14F-4D97-AF65-F5344CB8AC3E}">
        <p14:creationId xmlns:p14="http://schemas.microsoft.com/office/powerpoint/2010/main" val="57825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e 44">
            <a:extLst>
              <a:ext uri="{FF2B5EF4-FFF2-40B4-BE49-F238E27FC236}">
                <a16:creationId xmlns:a16="http://schemas.microsoft.com/office/drawing/2014/main" id="{4521FBE0-73B5-44AA-AC1E-E4318CF121FA}"/>
              </a:ext>
            </a:extLst>
          </p:cNvPr>
          <p:cNvGrpSpPr/>
          <p:nvPr/>
        </p:nvGrpSpPr>
        <p:grpSpPr>
          <a:xfrm>
            <a:off x="1119116" y="4310421"/>
            <a:ext cx="4822721" cy="1967549"/>
            <a:chOff x="1119116" y="4310421"/>
            <a:chExt cx="4822721" cy="1967549"/>
          </a:xfrm>
        </p:grpSpPr>
        <p:grpSp>
          <p:nvGrpSpPr>
            <p:cNvPr id="33" name="Groupe 32">
              <a:extLst>
                <a:ext uri="{FF2B5EF4-FFF2-40B4-BE49-F238E27FC236}">
                  <a16:creationId xmlns:a16="http://schemas.microsoft.com/office/drawing/2014/main" id="{0A9BA495-42E8-4DBD-BF4D-64874EEB1A05}"/>
                </a:ext>
              </a:extLst>
            </p:cNvPr>
            <p:cNvGrpSpPr/>
            <p:nvPr/>
          </p:nvGrpSpPr>
          <p:grpSpPr>
            <a:xfrm>
              <a:off x="1119116" y="4790364"/>
              <a:ext cx="4822721" cy="1487606"/>
              <a:chOff x="1119116" y="4790364"/>
              <a:chExt cx="4822721" cy="1487606"/>
            </a:xfrm>
          </p:grpSpPr>
          <p:sp>
            <p:nvSpPr>
              <p:cNvPr id="29" name="Rectangle 28">
                <a:extLst>
                  <a:ext uri="{FF2B5EF4-FFF2-40B4-BE49-F238E27FC236}">
                    <a16:creationId xmlns:a16="http://schemas.microsoft.com/office/drawing/2014/main" id="{821EAFE2-F831-407A-B1E2-22F18A67CBDF}"/>
                  </a:ext>
                </a:extLst>
              </p:cNvPr>
              <p:cNvSpPr/>
              <p:nvPr/>
            </p:nvSpPr>
            <p:spPr>
              <a:xfrm>
                <a:off x="1119116" y="4790364"/>
                <a:ext cx="4822721" cy="148760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342900" indent="-342900" algn="l">
                  <a:buFont typeface="Wingdings" panose="05000000000000000000" pitchFamily="2" charset="2"/>
                  <a:buChar char="ü"/>
                </a:pPr>
                <a:endParaRPr lang="fr-FR" sz="1600" b="1">
                  <a:solidFill>
                    <a:schemeClr val="tx2">
                      <a:lumMod val="60000"/>
                      <a:lumOff val="40000"/>
                    </a:schemeClr>
                  </a:solidFill>
                  <a:latin typeface="Arial Narrow" panose="020B0606020202030204" pitchFamily="34" charset="0"/>
                  <a:ea typeface="Calibri" panose="020F0502020204030204" pitchFamily="34" charset="0"/>
                  <a:cs typeface="Times New Roman" panose="02020603050405020304" pitchFamily="18" charset="0"/>
                </a:endParaRPr>
              </a:p>
            </p:txBody>
          </p:sp>
          <p:sp>
            <p:nvSpPr>
              <p:cNvPr id="4" name="ZoneTexte 3">
                <a:extLst>
                  <a:ext uri="{FF2B5EF4-FFF2-40B4-BE49-F238E27FC236}">
                    <a16:creationId xmlns:a16="http://schemas.microsoft.com/office/drawing/2014/main" id="{B9866431-AC29-459A-837A-9CE4C2880E38}"/>
                  </a:ext>
                </a:extLst>
              </p:cNvPr>
              <p:cNvSpPr txBox="1"/>
              <p:nvPr/>
            </p:nvSpPr>
            <p:spPr>
              <a:xfrm>
                <a:off x="1235122" y="5008539"/>
                <a:ext cx="1047083" cy="923330"/>
              </a:xfrm>
              <a:prstGeom prst="rect">
                <a:avLst/>
              </a:prstGeom>
              <a:noFill/>
              <a:ln>
                <a:solidFill>
                  <a:schemeClr val="tx1"/>
                </a:solidFill>
              </a:ln>
            </p:spPr>
            <p:txBody>
              <a:bodyPr wrap="square" rtlCol="0">
                <a:spAutoFit/>
              </a:bodyPr>
              <a:lstStyle/>
              <a:p>
                <a:pPr algn="ctr"/>
                <a:r>
                  <a:rPr lang="fr-FR" b="1" dirty="0">
                    <a:solidFill>
                      <a:srgbClr val="242852">
                        <a:lumMod val="60000"/>
                        <a:lumOff val="40000"/>
                      </a:srgbClr>
                    </a:solidFill>
                    <a:latin typeface="Arial Narrow" panose="020B0606020202030204" pitchFamily="34" charset="0"/>
                    <a:cs typeface="Times New Roman" panose="02020603050405020304" pitchFamily="18" charset="0"/>
                  </a:rPr>
                  <a:t> mutateur</a:t>
                </a:r>
              </a:p>
              <a:p>
                <a:pPr algn="ctr"/>
                <a:r>
                  <a:rPr lang="fr-FR" b="1" dirty="0">
                    <a:solidFill>
                      <a:srgbClr val="242852">
                        <a:lumMod val="60000"/>
                        <a:lumOff val="40000"/>
                      </a:srgbClr>
                    </a:solidFill>
                    <a:latin typeface="Arial Narrow" panose="020B0606020202030204" pitchFamily="34" charset="0"/>
                    <a:cs typeface="Times New Roman" panose="02020603050405020304" pitchFamily="18" charset="0"/>
                  </a:rPr>
                  <a:t> ou</a:t>
                </a:r>
              </a:p>
              <a:p>
                <a:pPr algn="ctr"/>
                <a:r>
                  <a:rPr lang="fr-FR" b="1" dirty="0">
                    <a:solidFill>
                      <a:srgbClr val="242852">
                        <a:lumMod val="60000"/>
                        <a:lumOff val="40000"/>
                      </a:srgbClr>
                    </a:solidFill>
                    <a:latin typeface="Arial Narrow" panose="020B0606020202030204" pitchFamily="34" charset="0"/>
                    <a:cs typeface="Times New Roman" panose="02020603050405020304" pitchFamily="18" charset="0"/>
                  </a:rPr>
                  <a:t> setter</a:t>
                </a:r>
                <a:endParaRPr lang="fr-FR" dirty="0"/>
              </a:p>
            </p:txBody>
          </p:sp>
        </p:grpSp>
        <p:cxnSp>
          <p:nvCxnSpPr>
            <p:cNvPr id="35" name="Connecteur droit avec flèche 34">
              <a:extLst>
                <a:ext uri="{FF2B5EF4-FFF2-40B4-BE49-F238E27FC236}">
                  <a16:creationId xmlns:a16="http://schemas.microsoft.com/office/drawing/2014/main" id="{3F4C7B92-A4BB-4E7C-82C9-44DF9EF2A6FA}"/>
                </a:ext>
              </a:extLst>
            </p:cNvPr>
            <p:cNvCxnSpPr>
              <a:cxnSpLocks/>
              <a:stCxn id="7" idx="2"/>
            </p:cNvCxnSpPr>
            <p:nvPr/>
          </p:nvCxnSpPr>
          <p:spPr>
            <a:xfrm>
              <a:off x="3401179" y="4310421"/>
              <a:ext cx="0" cy="329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 name="ZoneTexte 1">
            <a:extLst>
              <a:ext uri="{FF2B5EF4-FFF2-40B4-BE49-F238E27FC236}">
                <a16:creationId xmlns:a16="http://schemas.microsoft.com/office/drawing/2014/main" id="{291B507B-E340-406B-B837-3CC0B27820D3}"/>
              </a:ext>
            </a:extLst>
          </p:cNvPr>
          <p:cNvSpPr txBox="1"/>
          <p:nvPr/>
        </p:nvSpPr>
        <p:spPr>
          <a:xfrm>
            <a:off x="771525" y="679318"/>
            <a:ext cx="6097464" cy="480131"/>
          </a:xfrm>
          <a:prstGeom prst="rect">
            <a:avLst/>
          </a:prstGeom>
          <a:noFill/>
        </p:spPr>
        <p:txBody>
          <a:bodyPr wrap="square">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r-FR" sz="2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rPr>
              <a:t>Accesseurs et </a:t>
            </a:r>
            <a:r>
              <a:rPr kumimoji="0" lang="fr-FR" sz="2800" b="1" i="0" u="none" strike="noStrike" kern="1200" cap="none" spc="0" normalizeH="0" baseline="0" noProof="0" dirty="0" err="1">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rPr>
              <a:t>muttateurs</a:t>
            </a:r>
            <a:endParaRPr kumimoji="0" lang="fr-FR" sz="2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endParaRPr>
          </a:p>
        </p:txBody>
      </p:sp>
      <p:grpSp>
        <p:nvGrpSpPr>
          <p:cNvPr id="30" name="Groupe 29">
            <a:extLst>
              <a:ext uri="{FF2B5EF4-FFF2-40B4-BE49-F238E27FC236}">
                <a16:creationId xmlns:a16="http://schemas.microsoft.com/office/drawing/2014/main" id="{1C8632DE-B27C-4469-BFF8-52896531317C}"/>
              </a:ext>
            </a:extLst>
          </p:cNvPr>
          <p:cNvGrpSpPr/>
          <p:nvPr/>
        </p:nvGrpSpPr>
        <p:grpSpPr>
          <a:xfrm>
            <a:off x="6167212" y="4790364"/>
            <a:ext cx="4355212" cy="1487606"/>
            <a:chOff x="6167212" y="4790364"/>
            <a:chExt cx="3877540" cy="1487606"/>
          </a:xfrm>
        </p:grpSpPr>
        <p:sp>
          <p:nvSpPr>
            <p:cNvPr id="28" name="Rectangle 27">
              <a:extLst>
                <a:ext uri="{FF2B5EF4-FFF2-40B4-BE49-F238E27FC236}">
                  <a16:creationId xmlns:a16="http://schemas.microsoft.com/office/drawing/2014/main" id="{8FE36AE9-75A7-49CC-A152-D65CF15FD24D}"/>
                </a:ext>
              </a:extLst>
            </p:cNvPr>
            <p:cNvSpPr/>
            <p:nvPr/>
          </p:nvSpPr>
          <p:spPr>
            <a:xfrm>
              <a:off x="6167212" y="4790364"/>
              <a:ext cx="3877540" cy="1487606"/>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342900" indent="-342900" algn="l">
                <a:buFont typeface="Wingdings" panose="05000000000000000000" pitchFamily="2" charset="2"/>
                <a:buChar char="ü"/>
              </a:pPr>
              <a:endParaRPr lang="fr-FR" sz="1600" b="1">
                <a:solidFill>
                  <a:schemeClr val="tx2">
                    <a:lumMod val="60000"/>
                    <a:lumOff val="40000"/>
                  </a:schemeClr>
                </a:solidFill>
                <a:latin typeface="Arial Narrow" panose="020B0606020202030204" pitchFamily="34" charset="0"/>
                <a:ea typeface="Calibri" panose="020F0502020204030204" pitchFamily="34" charset="0"/>
                <a:cs typeface="Times New Roman" panose="02020603050405020304" pitchFamily="18" charset="0"/>
              </a:endParaRPr>
            </a:p>
          </p:txBody>
        </p:sp>
        <p:sp>
          <p:nvSpPr>
            <p:cNvPr id="3" name="ZoneTexte 2">
              <a:extLst>
                <a:ext uri="{FF2B5EF4-FFF2-40B4-BE49-F238E27FC236}">
                  <a16:creationId xmlns:a16="http://schemas.microsoft.com/office/drawing/2014/main" id="{EB3F5687-2F70-4290-BD07-8720C929D2B5}"/>
                </a:ext>
              </a:extLst>
            </p:cNvPr>
            <p:cNvSpPr txBox="1"/>
            <p:nvPr/>
          </p:nvSpPr>
          <p:spPr>
            <a:xfrm>
              <a:off x="6285335" y="5017227"/>
              <a:ext cx="1167307" cy="923330"/>
            </a:xfrm>
            <a:prstGeom prst="rect">
              <a:avLst/>
            </a:prstGeom>
            <a:noFill/>
            <a:ln>
              <a:solidFill>
                <a:schemeClr val="tx1"/>
              </a:solidFill>
            </a:ln>
          </p:spPr>
          <p:txBody>
            <a:bodyPr wrap="none" rtlCol="0">
              <a:spAutoFit/>
            </a:bodyPr>
            <a:lstStyle/>
            <a:p>
              <a:pPr algn="ctr"/>
              <a:r>
                <a:rPr lang="fr-FR" b="1" dirty="0">
                  <a:solidFill>
                    <a:srgbClr val="242852">
                      <a:lumMod val="60000"/>
                      <a:lumOff val="40000"/>
                    </a:srgbClr>
                  </a:solidFill>
                  <a:latin typeface="Arial Narrow" panose="020B0606020202030204" pitchFamily="34" charset="0"/>
                  <a:cs typeface="Times New Roman" panose="02020603050405020304" pitchFamily="18" charset="0"/>
                </a:rPr>
                <a:t> accesseur</a:t>
              </a:r>
            </a:p>
            <a:p>
              <a:pPr algn="ctr"/>
              <a:r>
                <a:rPr lang="fr-FR" b="1" dirty="0">
                  <a:solidFill>
                    <a:srgbClr val="242852">
                      <a:lumMod val="60000"/>
                      <a:lumOff val="40000"/>
                    </a:srgbClr>
                  </a:solidFill>
                  <a:latin typeface="Arial Narrow" panose="020B0606020202030204" pitchFamily="34" charset="0"/>
                  <a:cs typeface="Times New Roman" panose="02020603050405020304" pitchFamily="18" charset="0"/>
                </a:rPr>
                <a:t> ou</a:t>
              </a:r>
            </a:p>
            <a:p>
              <a:pPr algn="ctr"/>
              <a:r>
                <a:rPr lang="fr-FR" b="1" dirty="0">
                  <a:solidFill>
                    <a:srgbClr val="242852">
                      <a:lumMod val="60000"/>
                      <a:lumOff val="40000"/>
                    </a:srgbClr>
                  </a:solidFill>
                  <a:latin typeface="Arial Narrow" panose="020B0606020202030204" pitchFamily="34" charset="0"/>
                  <a:cs typeface="Times New Roman" panose="02020603050405020304" pitchFamily="18" charset="0"/>
                </a:rPr>
                <a:t> getter</a:t>
              </a:r>
              <a:endParaRPr lang="fr-FR" dirty="0"/>
            </a:p>
          </p:txBody>
        </p:sp>
      </p:grpSp>
      <p:sp>
        <p:nvSpPr>
          <p:cNvPr id="5" name="ZoneTexte 4">
            <a:extLst>
              <a:ext uri="{FF2B5EF4-FFF2-40B4-BE49-F238E27FC236}">
                <a16:creationId xmlns:a16="http://schemas.microsoft.com/office/drawing/2014/main" id="{D7D9B4E5-2373-4280-BA7E-BB3270354FBD}"/>
              </a:ext>
            </a:extLst>
          </p:cNvPr>
          <p:cNvSpPr txBox="1"/>
          <p:nvPr/>
        </p:nvSpPr>
        <p:spPr>
          <a:xfrm>
            <a:off x="5143427" y="8407076"/>
            <a:ext cx="870062" cy="2364820"/>
          </a:xfrm>
          <a:prstGeom prst="rect">
            <a:avLst/>
          </a:prstGeom>
          <a:noFill/>
        </p:spPr>
        <p:txBody>
          <a:bodyPr wrap="square" rtlCol="0">
            <a:spAutoFit/>
          </a:bodyPr>
          <a:lstStyle/>
          <a:p>
            <a:endParaRPr lang="fr-FR" dirty="0"/>
          </a:p>
        </p:txBody>
      </p:sp>
      <p:sp>
        <p:nvSpPr>
          <p:cNvPr id="6" name="Rectangle 1">
            <a:extLst>
              <a:ext uri="{FF2B5EF4-FFF2-40B4-BE49-F238E27FC236}">
                <a16:creationId xmlns:a16="http://schemas.microsoft.com/office/drawing/2014/main" id="{A68E9517-38DD-4FBA-A043-2AE8F24EB9E6}"/>
              </a:ext>
            </a:extLst>
          </p:cNvPr>
          <p:cNvSpPr>
            <a:spLocks noChangeArrowheads="1"/>
          </p:cNvSpPr>
          <p:nvPr/>
        </p:nvSpPr>
        <p:spPr bwMode="auto">
          <a:xfrm>
            <a:off x="900751" y="1440803"/>
            <a:ext cx="3084395" cy="55399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a:ln>
                  <a:noFill/>
                </a:ln>
                <a:solidFill>
                  <a:srgbClr val="CC7832"/>
                </a:solidFill>
                <a:effectLst/>
                <a:latin typeface="JetBrains Mono"/>
              </a:rPr>
              <a:t>public class </a:t>
            </a:r>
            <a:r>
              <a:rPr kumimoji="0" lang="fr-FR" altLang="fr-FR" sz="1000" b="0" i="0" u="none" strike="noStrike" cap="none" normalizeH="0" baseline="0">
                <a:ln>
                  <a:noFill/>
                </a:ln>
                <a:solidFill>
                  <a:srgbClr val="A9B7C6"/>
                </a:solidFill>
                <a:effectLst/>
                <a:latin typeface="JetBrains Mono"/>
              </a:rPr>
              <a:t>Moteur {</a:t>
            </a:r>
            <a:br>
              <a:rPr kumimoji="0" lang="fr-FR" altLang="fr-FR" sz="1000" b="0" i="0" u="none" strike="noStrike" cap="none" normalizeH="0" baseline="0">
                <a:ln>
                  <a:noFill/>
                </a:ln>
                <a:solidFill>
                  <a:srgbClr val="A9B7C6"/>
                </a:solidFill>
                <a:effectLst/>
                <a:latin typeface="JetBrains Mono"/>
              </a:rPr>
            </a:br>
            <a:r>
              <a:rPr kumimoji="0" lang="fr-FR" altLang="fr-FR" sz="1000" b="0" i="0" u="none" strike="noStrike" cap="none" normalizeH="0" baseline="0">
                <a:ln>
                  <a:noFill/>
                </a:ln>
                <a:solidFill>
                  <a:srgbClr val="A9B7C6"/>
                </a:solidFill>
                <a:effectLst/>
                <a:latin typeface="JetBrains Mono"/>
              </a:rPr>
              <a:t>    </a:t>
            </a:r>
            <a:r>
              <a:rPr kumimoji="0" lang="fr-FR" altLang="fr-FR" sz="1000" b="0" i="0" u="none" strike="noStrike" cap="none" normalizeH="0" baseline="0">
                <a:ln>
                  <a:noFill/>
                </a:ln>
                <a:solidFill>
                  <a:srgbClr val="CC7832"/>
                </a:solidFill>
                <a:effectLst/>
                <a:latin typeface="JetBrains Mono"/>
              </a:rPr>
              <a:t>public int </a:t>
            </a:r>
            <a:r>
              <a:rPr kumimoji="0" lang="fr-FR" altLang="fr-FR" sz="1000" b="0" i="0" u="none" strike="noStrike" cap="none" normalizeH="0" baseline="0">
                <a:ln>
                  <a:noFill/>
                </a:ln>
                <a:solidFill>
                  <a:srgbClr val="9876AA"/>
                </a:solidFill>
                <a:effectLst/>
                <a:latin typeface="JetBrains Mono"/>
              </a:rPr>
              <a:t>nbCylindres</a:t>
            </a:r>
            <a:r>
              <a:rPr kumimoji="0" lang="fr-FR" altLang="fr-FR" sz="1000" b="0" i="0" u="none" strike="noStrike" cap="none" normalizeH="0" baseline="0">
                <a:ln>
                  <a:noFill/>
                </a:ln>
                <a:solidFill>
                  <a:srgbClr val="CC7832"/>
                </a:solidFill>
                <a:effectLst/>
                <a:latin typeface="JetBrains Mono"/>
              </a:rPr>
              <a:t>;</a:t>
            </a:r>
            <a:br>
              <a:rPr kumimoji="0" lang="fr-FR" altLang="fr-FR" sz="1000" b="0" i="0" u="none" strike="noStrike" cap="none" normalizeH="0" baseline="0">
                <a:ln>
                  <a:noFill/>
                </a:ln>
                <a:solidFill>
                  <a:srgbClr val="CC7832"/>
                </a:solidFill>
                <a:effectLst/>
                <a:latin typeface="JetBrains Mono"/>
              </a:rPr>
            </a:br>
            <a:r>
              <a:rPr kumimoji="0" lang="fr-FR" altLang="fr-FR" sz="1000" b="0" i="0" u="none" strike="noStrike" cap="none" normalizeH="0" baseline="0">
                <a:ln>
                  <a:noFill/>
                </a:ln>
                <a:solidFill>
                  <a:srgbClr val="CC7832"/>
                </a:solidFill>
                <a:effectLst/>
                <a:latin typeface="JetBrains Mono"/>
              </a:rPr>
              <a:t>    public </a:t>
            </a:r>
            <a:r>
              <a:rPr kumimoji="0" lang="fr-FR" altLang="fr-FR" sz="1000" b="0" i="0" u="none" strike="noStrike" cap="none" normalizeH="0" baseline="0">
                <a:ln>
                  <a:noFill/>
                </a:ln>
                <a:solidFill>
                  <a:srgbClr val="A9B7C6"/>
                </a:solidFill>
                <a:effectLst/>
                <a:latin typeface="JetBrains Mono"/>
              </a:rPr>
              <a:t>String </a:t>
            </a:r>
            <a:r>
              <a:rPr kumimoji="0" lang="fr-FR" altLang="fr-FR" sz="1000" b="0" i="0" u="none" strike="noStrike" cap="none" normalizeH="0" baseline="0">
                <a:ln>
                  <a:noFill/>
                </a:ln>
                <a:solidFill>
                  <a:srgbClr val="9876AA"/>
                </a:solidFill>
                <a:effectLst/>
                <a:latin typeface="JetBrains Mono"/>
              </a:rPr>
              <a:t>motorisation</a:t>
            </a:r>
            <a:r>
              <a:rPr kumimoji="0" lang="fr-FR" altLang="fr-FR" sz="1000" b="0" i="0" u="none" strike="noStrike" cap="none" normalizeH="0" baseline="0">
                <a:ln>
                  <a:noFill/>
                </a:ln>
                <a:solidFill>
                  <a:srgbClr val="CC7832"/>
                </a:solidFill>
                <a:effectLst/>
                <a:latin typeface="JetBrains Mono"/>
              </a:rPr>
              <a:t>;</a:t>
            </a:r>
            <a:endParaRPr kumimoji="0" lang="fr-FR" altLang="fr-FR" sz="1800" b="0" i="0" u="none" strike="noStrike" cap="none" normalizeH="0" baseline="0">
              <a:ln>
                <a:noFill/>
              </a:ln>
              <a:solidFill>
                <a:schemeClr val="tx1"/>
              </a:solidFill>
              <a:effectLst/>
              <a:latin typeface="Arial" panose="020B0604020202020204" pitchFamily="34" charset="0"/>
            </a:endParaRPr>
          </a:p>
        </p:txBody>
      </p:sp>
      <p:grpSp>
        <p:nvGrpSpPr>
          <p:cNvPr id="14" name="Groupe 13">
            <a:extLst>
              <a:ext uri="{FF2B5EF4-FFF2-40B4-BE49-F238E27FC236}">
                <a16:creationId xmlns:a16="http://schemas.microsoft.com/office/drawing/2014/main" id="{C892F114-6B09-42CD-A59A-C07105FD7758}"/>
              </a:ext>
            </a:extLst>
          </p:cNvPr>
          <p:cNvGrpSpPr/>
          <p:nvPr/>
        </p:nvGrpSpPr>
        <p:grpSpPr>
          <a:xfrm>
            <a:off x="1776636" y="3110092"/>
            <a:ext cx="3249086" cy="1200329"/>
            <a:chOff x="651493" y="2872764"/>
            <a:chExt cx="3249086" cy="1200329"/>
          </a:xfrm>
        </p:grpSpPr>
        <p:sp>
          <p:nvSpPr>
            <p:cNvPr id="7" name="ZoneTexte 6">
              <a:extLst>
                <a:ext uri="{FF2B5EF4-FFF2-40B4-BE49-F238E27FC236}">
                  <a16:creationId xmlns:a16="http://schemas.microsoft.com/office/drawing/2014/main" id="{8A624D89-B5D3-46CC-B274-48C3512509A3}"/>
                </a:ext>
              </a:extLst>
            </p:cNvPr>
            <p:cNvSpPr txBox="1"/>
            <p:nvPr/>
          </p:nvSpPr>
          <p:spPr>
            <a:xfrm>
              <a:off x="651493" y="2872764"/>
              <a:ext cx="3249086" cy="1200329"/>
            </a:xfrm>
            <a:prstGeom prst="rect">
              <a:avLst/>
            </a:prstGeom>
            <a:noFill/>
          </p:spPr>
          <p:txBody>
            <a:bodyPr wrap="square" rtlCol="0">
              <a:spAutoFit/>
            </a:bodyPr>
            <a:lstStyle/>
            <a:p>
              <a:pPr algn="ctr"/>
              <a:r>
                <a:rPr lang="fr-FR" dirty="0"/>
                <a:t>Ecriture</a:t>
              </a:r>
            </a:p>
            <a:p>
              <a:pPr algn="ctr"/>
              <a:endParaRPr lang="fr-FR" dirty="0"/>
            </a:p>
            <a:p>
              <a:pPr algn="ctr"/>
              <a:endParaRPr lang="fr-FR" dirty="0"/>
            </a:p>
            <a:p>
              <a:pPr algn="ctr"/>
              <a:endParaRPr lang="fr-FR" dirty="0"/>
            </a:p>
          </p:txBody>
        </p:sp>
        <p:sp>
          <p:nvSpPr>
            <p:cNvPr id="8" name="Rectangle 2">
              <a:extLst>
                <a:ext uri="{FF2B5EF4-FFF2-40B4-BE49-F238E27FC236}">
                  <a16:creationId xmlns:a16="http://schemas.microsoft.com/office/drawing/2014/main" id="{75D5D1FE-68DA-4489-958C-35322B648F64}"/>
                </a:ext>
              </a:extLst>
            </p:cNvPr>
            <p:cNvSpPr>
              <a:spLocks noChangeArrowheads="1"/>
            </p:cNvSpPr>
            <p:nvPr/>
          </p:nvSpPr>
          <p:spPr bwMode="auto">
            <a:xfrm>
              <a:off x="1150555" y="3403010"/>
              <a:ext cx="2250962" cy="24622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err="1">
                  <a:ln>
                    <a:noFill/>
                  </a:ln>
                  <a:solidFill>
                    <a:srgbClr val="A9B7C6"/>
                  </a:solidFill>
                  <a:effectLst/>
                  <a:latin typeface="JetBrains Mono"/>
                </a:rPr>
                <a:t>moteurDemo.</a:t>
              </a:r>
              <a:r>
                <a:rPr kumimoji="0" lang="fr-FR" altLang="fr-FR" sz="1000" b="0" i="0" u="none" strike="noStrike" cap="none" normalizeH="0" baseline="0" dirty="0" err="1">
                  <a:ln>
                    <a:noFill/>
                  </a:ln>
                  <a:solidFill>
                    <a:srgbClr val="9876AA"/>
                  </a:solidFill>
                  <a:effectLst/>
                  <a:latin typeface="JetBrains Mono"/>
                </a:rPr>
                <a:t>motorisation</a:t>
              </a:r>
              <a:r>
                <a:rPr kumimoji="0" lang="fr-FR" altLang="fr-FR" sz="1000" b="0" i="0" u="none" strike="noStrike" cap="none" normalizeH="0" baseline="0" dirty="0">
                  <a:ln>
                    <a:noFill/>
                  </a:ln>
                  <a:solidFill>
                    <a:srgbClr val="9876AA"/>
                  </a:solidFill>
                  <a:effectLst/>
                  <a:latin typeface="JetBrains Mono"/>
                </a:rPr>
                <a:t> </a:t>
              </a:r>
              <a:r>
                <a:rPr kumimoji="0" lang="fr-FR" altLang="fr-FR" sz="1000" b="0" i="0" u="none" strike="noStrike" cap="none" normalizeH="0" baseline="0" dirty="0">
                  <a:ln>
                    <a:noFill/>
                  </a:ln>
                  <a:solidFill>
                    <a:srgbClr val="A9B7C6"/>
                  </a:solidFill>
                  <a:effectLst/>
                  <a:latin typeface="JetBrains Mono"/>
                </a:rPr>
                <a:t>= </a:t>
              </a:r>
              <a:r>
                <a:rPr kumimoji="0" lang="fr-FR" altLang="fr-FR" sz="1000" b="0" i="0" u="none" strike="noStrike" cap="none" normalizeH="0" baseline="0" dirty="0">
                  <a:ln>
                    <a:noFill/>
                  </a:ln>
                  <a:solidFill>
                    <a:srgbClr val="6A8759"/>
                  </a:solidFill>
                  <a:effectLst/>
                  <a:latin typeface="JetBrains Mono"/>
                </a:rPr>
                <a:t>"Diesel"</a:t>
              </a:r>
              <a:r>
                <a:rPr kumimoji="0" lang="fr-FR" altLang="fr-FR" sz="1000" b="0" i="0" u="none" strike="noStrike" cap="none" normalizeH="0" baseline="0" dirty="0">
                  <a:ln>
                    <a:noFill/>
                  </a:ln>
                  <a:solidFill>
                    <a:srgbClr val="CC7832"/>
                  </a:solidFill>
                  <a:effectLst/>
                  <a:latin typeface="JetBrains Mono"/>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grpSp>
      <p:grpSp>
        <p:nvGrpSpPr>
          <p:cNvPr id="17" name="Groupe 16">
            <a:extLst>
              <a:ext uri="{FF2B5EF4-FFF2-40B4-BE49-F238E27FC236}">
                <a16:creationId xmlns:a16="http://schemas.microsoft.com/office/drawing/2014/main" id="{4B4EC704-BD31-4A55-B682-1FC6131EE886}"/>
              </a:ext>
            </a:extLst>
          </p:cNvPr>
          <p:cNvGrpSpPr/>
          <p:nvPr/>
        </p:nvGrpSpPr>
        <p:grpSpPr>
          <a:xfrm>
            <a:off x="4217158" y="1656269"/>
            <a:ext cx="3171529" cy="246221"/>
            <a:chOff x="4217158" y="1834866"/>
            <a:chExt cx="3171529" cy="246221"/>
          </a:xfrm>
        </p:grpSpPr>
        <p:sp>
          <p:nvSpPr>
            <p:cNvPr id="9" name="Rectangle 3">
              <a:extLst>
                <a:ext uri="{FF2B5EF4-FFF2-40B4-BE49-F238E27FC236}">
                  <a16:creationId xmlns:a16="http://schemas.microsoft.com/office/drawing/2014/main" id="{076C1AA3-AC4F-4909-8154-D099725C60D2}"/>
                </a:ext>
              </a:extLst>
            </p:cNvPr>
            <p:cNvSpPr>
              <a:spLocks noChangeArrowheads="1"/>
            </p:cNvSpPr>
            <p:nvPr/>
          </p:nvSpPr>
          <p:spPr bwMode="auto">
            <a:xfrm>
              <a:off x="4945738" y="1834866"/>
              <a:ext cx="2442949" cy="24622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A9B7C6"/>
                  </a:solidFill>
                  <a:effectLst/>
                  <a:latin typeface="JetBrains Mono"/>
                </a:rPr>
                <a:t>Moteur </a:t>
              </a:r>
              <a:r>
                <a:rPr kumimoji="0" lang="fr-FR" altLang="fr-FR" sz="1000" b="0" i="0" u="none" strike="noStrike" cap="none" normalizeH="0" baseline="0" dirty="0" err="1">
                  <a:ln>
                    <a:noFill/>
                  </a:ln>
                  <a:solidFill>
                    <a:srgbClr val="A9B7C6"/>
                  </a:solidFill>
                  <a:effectLst/>
                  <a:latin typeface="JetBrains Mono"/>
                </a:rPr>
                <a:t>moteurDemo</a:t>
              </a:r>
              <a:r>
                <a:rPr kumimoji="0" lang="fr-FR" altLang="fr-FR" sz="1000" b="0" i="0" u="none" strike="noStrike" cap="none" normalizeH="0" baseline="0" dirty="0">
                  <a:ln>
                    <a:noFill/>
                  </a:ln>
                  <a:solidFill>
                    <a:srgbClr val="A9B7C6"/>
                  </a:solidFill>
                  <a:effectLst/>
                  <a:latin typeface="JetBrains Mono"/>
                </a:rPr>
                <a:t> = </a:t>
              </a:r>
              <a:r>
                <a:rPr kumimoji="0" lang="fr-FR" altLang="fr-FR" sz="1000" b="0" i="0" u="none" strike="noStrike" cap="none" normalizeH="0" baseline="0" dirty="0">
                  <a:ln>
                    <a:noFill/>
                  </a:ln>
                  <a:solidFill>
                    <a:srgbClr val="CC7832"/>
                  </a:solidFill>
                  <a:effectLst/>
                  <a:latin typeface="JetBrains Mono"/>
                </a:rPr>
                <a:t>new </a:t>
              </a:r>
              <a:r>
                <a:rPr kumimoji="0" lang="fr-FR" altLang="fr-FR" sz="1000" b="0" i="0" u="none" strike="noStrike" cap="none" normalizeH="0" baseline="0" dirty="0">
                  <a:ln>
                    <a:noFill/>
                  </a:ln>
                  <a:solidFill>
                    <a:srgbClr val="A9B7C6"/>
                  </a:solidFill>
                  <a:effectLst/>
                  <a:latin typeface="JetBrains Mono"/>
                </a:rPr>
                <a:t>Moteur()</a:t>
              </a:r>
              <a:r>
                <a:rPr kumimoji="0" lang="fr-FR" altLang="fr-FR" sz="1000" b="0" i="0" u="none" strike="noStrike" cap="none" normalizeH="0" baseline="0" dirty="0">
                  <a:ln>
                    <a:noFill/>
                  </a:ln>
                  <a:solidFill>
                    <a:srgbClr val="CC7832"/>
                  </a:solidFill>
                  <a:effectLst/>
                  <a:latin typeface="JetBrains Mono"/>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cxnSp>
          <p:nvCxnSpPr>
            <p:cNvPr id="11" name="Connecteur droit avec flèche 10">
              <a:extLst>
                <a:ext uri="{FF2B5EF4-FFF2-40B4-BE49-F238E27FC236}">
                  <a16:creationId xmlns:a16="http://schemas.microsoft.com/office/drawing/2014/main" id="{7FC68342-6076-44AC-BA39-4278E09EE9A7}"/>
                </a:ext>
              </a:extLst>
            </p:cNvPr>
            <p:cNvCxnSpPr/>
            <p:nvPr/>
          </p:nvCxnSpPr>
          <p:spPr>
            <a:xfrm>
              <a:off x="4217158" y="1932404"/>
              <a:ext cx="4776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e 14">
            <a:extLst>
              <a:ext uri="{FF2B5EF4-FFF2-40B4-BE49-F238E27FC236}">
                <a16:creationId xmlns:a16="http://schemas.microsoft.com/office/drawing/2014/main" id="{028690D5-160B-4B9E-9D81-C5D750B495FA}"/>
              </a:ext>
            </a:extLst>
          </p:cNvPr>
          <p:cNvGrpSpPr/>
          <p:nvPr/>
        </p:nvGrpSpPr>
        <p:grpSpPr>
          <a:xfrm>
            <a:off x="6781724" y="3188666"/>
            <a:ext cx="3504261" cy="1200329"/>
            <a:chOff x="4193076" y="2925956"/>
            <a:chExt cx="3504261" cy="1200329"/>
          </a:xfrm>
        </p:grpSpPr>
        <p:sp>
          <p:nvSpPr>
            <p:cNvPr id="12" name="ZoneTexte 11">
              <a:extLst>
                <a:ext uri="{FF2B5EF4-FFF2-40B4-BE49-F238E27FC236}">
                  <a16:creationId xmlns:a16="http://schemas.microsoft.com/office/drawing/2014/main" id="{F17E5EA0-572D-4CA7-A82A-3CA504C47DBB}"/>
                </a:ext>
              </a:extLst>
            </p:cNvPr>
            <p:cNvSpPr txBox="1"/>
            <p:nvPr/>
          </p:nvSpPr>
          <p:spPr>
            <a:xfrm>
              <a:off x="4193076" y="2925956"/>
              <a:ext cx="3504261" cy="1200329"/>
            </a:xfrm>
            <a:prstGeom prst="rect">
              <a:avLst/>
            </a:prstGeom>
            <a:noFill/>
          </p:spPr>
          <p:txBody>
            <a:bodyPr wrap="square" rtlCol="0">
              <a:spAutoFit/>
            </a:bodyPr>
            <a:lstStyle/>
            <a:p>
              <a:pPr algn="ctr"/>
              <a:r>
                <a:rPr lang="fr-FR" dirty="0"/>
                <a:t>Lecture</a:t>
              </a:r>
            </a:p>
            <a:p>
              <a:pPr algn="ctr"/>
              <a:endParaRPr lang="fr-FR" dirty="0"/>
            </a:p>
            <a:p>
              <a:pPr algn="ctr"/>
              <a:endParaRPr lang="fr-FR" dirty="0"/>
            </a:p>
            <a:p>
              <a:pPr algn="ctr"/>
              <a:endParaRPr lang="fr-FR" dirty="0"/>
            </a:p>
          </p:txBody>
        </p:sp>
        <p:sp>
          <p:nvSpPr>
            <p:cNvPr id="13" name="Rectangle 4">
              <a:extLst>
                <a:ext uri="{FF2B5EF4-FFF2-40B4-BE49-F238E27FC236}">
                  <a16:creationId xmlns:a16="http://schemas.microsoft.com/office/drawing/2014/main" id="{C156D372-B597-40AE-94EA-EC31BED034BD}"/>
                </a:ext>
              </a:extLst>
            </p:cNvPr>
            <p:cNvSpPr>
              <a:spLocks noChangeArrowheads="1"/>
            </p:cNvSpPr>
            <p:nvPr/>
          </p:nvSpPr>
          <p:spPr bwMode="auto">
            <a:xfrm>
              <a:off x="4455994" y="3403010"/>
              <a:ext cx="2852382" cy="25545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err="1">
                  <a:ln>
                    <a:noFill/>
                  </a:ln>
                  <a:solidFill>
                    <a:srgbClr val="A9B7C6"/>
                  </a:solidFill>
                  <a:effectLst/>
                  <a:latin typeface="JetBrains Mono"/>
                </a:rPr>
                <a:t>System.</a:t>
              </a:r>
              <a:r>
                <a:rPr kumimoji="0" lang="fr-FR" altLang="fr-FR" sz="1000" b="0" i="1" u="none" strike="noStrike" cap="none" normalizeH="0" baseline="0" dirty="0" err="1">
                  <a:ln>
                    <a:noFill/>
                  </a:ln>
                  <a:solidFill>
                    <a:srgbClr val="9876AA"/>
                  </a:solidFill>
                  <a:effectLst/>
                  <a:latin typeface="JetBrains Mono"/>
                </a:rPr>
                <a:t>out</a:t>
              </a:r>
              <a:r>
                <a:rPr kumimoji="0" lang="fr-FR" altLang="fr-FR" sz="1000" b="0" i="0" u="none" strike="noStrike" cap="none" normalizeH="0" baseline="0" dirty="0" err="1">
                  <a:ln>
                    <a:noFill/>
                  </a:ln>
                  <a:solidFill>
                    <a:srgbClr val="A9B7C6"/>
                  </a:solidFill>
                  <a:effectLst/>
                  <a:latin typeface="JetBrains Mono"/>
                </a:rPr>
                <a:t>.println</a:t>
              </a:r>
              <a:r>
                <a:rPr kumimoji="0" lang="fr-FR" altLang="fr-FR" sz="1000" b="0" i="0" u="none" strike="noStrike" cap="none" normalizeH="0" baseline="0" dirty="0">
                  <a:ln>
                    <a:noFill/>
                  </a:ln>
                  <a:solidFill>
                    <a:srgbClr val="A9B7C6"/>
                  </a:solidFill>
                  <a:effectLst/>
                  <a:latin typeface="JetBrains Mono"/>
                </a:rPr>
                <a:t>(</a:t>
              </a:r>
              <a:r>
                <a:rPr kumimoji="0" lang="fr-FR" altLang="fr-FR" sz="1000" b="0" i="0" u="none" strike="noStrike" cap="none" normalizeH="0" baseline="0" dirty="0" err="1">
                  <a:ln>
                    <a:noFill/>
                  </a:ln>
                  <a:solidFill>
                    <a:srgbClr val="A9B7C6"/>
                  </a:solidFill>
                  <a:effectLst/>
                  <a:latin typeface="JetBrains Mono"/>
                </a:rPr>
                <a:t>moteurDemo.</a:t>
              </a:r>
              <a:r>
                <a:rPr kumimoji="0" lang="fr-FR" altLang="fr-FR" sz="1000" b="0" i="0" u="none" strike="noStrike" cap="none" normalizeH="0" baseline="0" dirty="0" err="1">
                  <a:ln>
                    <a:noFill/>
                  </a:ln>
                  <a:solidFill>
                    <a:srgbClr val="9876AA"/>
                  </a:solidFill>
                  <a:effectLst/>
                  <a:latin typeface="JetBrains Mono"/>
                </a:rPr>
                <a:t>motorisation</a:t>
              </a:r>
              <a:r>
                <a:rPr kumimoji="0" lang="fr-FR" altLang="fr-FR" sz="1000" b="0" i="0" u="none" strike="noStrike" cap="none" normalizeH="0" baseline="0" dirty="0">
                  <a:ln>
                    <a:noFill/>
                  </a:ln>
                  <a:solidFill>
                    <a:srgbClr val="A9B7C6"/>
                  </a:solidFill>
                  <a:effectLst/>
                  <a:latin typeface="JetBrains Mono"/>
                </a:rPr>
                <a:t>)</a:t>
              </a:r>
              <a:r>
                <a:rPr kumimoji="0" lang="fr-FR" altLang="fr-FR" sz="1000" b="0" i="0" u="none" strike="noStrike" cap="none" normalizeH="0" baseline="0" dirty="0">
                  <a:ln>
                    <a:noFill/>
                  </a:ln>
                  <a:solidFill>
                    <a:srgbClr val="CC7832"/>
                  </a:solidFill>
                  <a:effectLst/>
                  <a:latin typeface="JetBrains Mono"/>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grpSp>
      <p:sp>
        <p:nvSpPr>
          <p:cNvPr id="16" name="ZoneTexte 15">
            <a:extLst>
              <a:ext uri="{FF2B5EF4-FFF2-40B4-BE49-F238E27FC236}">
                <a16:creationId xmlns:a16="http://schemas.microsoft.com/office/drawing/2014/main" id="{D9975759-B6AB-4556-AF28-29F2ADD739BA}"/>
              </a:ext>
            </a:extLst>
          </p:cNvPr>
          <p:cNvSpPr txBox="1"/>
          <p:nvPr/>
        </p:nvSpPr>
        <p:spPr>
          <a:xfrm flipH="1">
            <a:off x="1235122" y="1391241"/>
            <a:ext cx="341194" cy="707886"/>
          </a:xfrm>
          <a:prstGeom prst="rect">
            <a:avLst/>
          </a:prstGeom>
          <a:noFill/>
        </p:spPr>
        <p:txBody>
          <a:bodyPr wrap="square" rtlCol="0">
            <a:spAutoFit/>
          </a:bodyPr>
          <a:lstStyle/>
          <a:p>
            <a:pPr algn="ctr"/>
            <a:r>
              <a:rPr lang="fr-FR" sz="4000" dirty="0">
                <a:solidFill>
                  <a:srgbClr val="FF0000"/>
                </a:solidFill>
              </a:rPr>
              <a:t>X</a:t>
            </a:r>
          </a:p>
        </p:txBody>
      </p:sp>
      <p:sp>
        <p:nvSpPr>
          <p:cNvPr id="18" name="Rectangle 5">
            <a:extLst>
              <a:ext uri="{FF2B5EF4-FFF2-40B4-BE49-F238E27FC236}">
                <a16:creationId xmlns:a16="http://schemas.microsoft.com/office/drawing/2014/main" id="{77CC99E8-A541-413C-B7A5-399DD21BF77B}"/>
              </a:ext>
            </a:extLst>
          </p:cNvPr>
          <p:cNvSpPr>
            <a:spLocks noChangeArrowheads="1"/>
          </p:cNvSpPr>
          <p:nvPr/>
        </p:nvSpPr>
        <p:spPr bwMode="auto">
          <a:xfrm>
            <a:off x="900751" y="2378223"/>
            <a:ext cx="2019869" cy="55399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CC7832"/>
                </a:solidFill>
                <a:effectLst/>
                <a:latin typeface="JetBrains Mono"/>
              </a:rPr>
              <a:t>public class </a:t>
            </a:r>
            <a:r>
              <a:rPr kumimoji="0" lang="fr-FR" altLang="fr-FR" sz="1000" b="0" i="0" u="none" strike="noStrike" cap="none" normalizeH="0" baseline="0" dirty="0">
                <a:ln>
                  <a:noFill/>
                </a:ln>
                <a:solidFill>
                  <a:srgbClr val="A9B7C6"/>
                </a:solidFill>
                <a:effectLst/>
                <a:latin typeface="JetBrains Mono"/>
              </a:rPr>
              <a:t>Moteur {</a:t>
            </a:r>
            <a:br>
              <a:rPr kumimoji="0" lang="fr-FR" altLang="fr-FR" sz="1000" b="0" i="0" u="none" strike="noStrike" cap="none" normalizeH="0" baseline="0" dirty="0">
                <a:ln>
                  <a:noFill/>
                </a:ln>
                <a:solidFill>
                  <a:srgbClr val="A9B7C6"/>
                </a:solidFill>
                <a:effectLst/>
                <a:latin typeface="JetBrains Mono"/>
              </a:rPr>
            </a:br>
            <a:r>
              <a:rPr kumimoji="0" lang="fr-FR" altLang="fr-FR" sz="1000" b="0" i="0" u="none" strike="noStrike" cap="none" normalizeH="0" baseline="0" dirty="0">
                <a:ln>
                  <a:noFill/>
                </a:ln>
                <a:solidFill>
                  <a:srgbClr val="A9B7C6"/>
                </a:solidFill>
                <a:effectLst/>
                <a:latin typeface="JetBrains Mono"/>
              </a:rPr>
              <a:t>    </a:t>
            </a:r>
            <a:r>
              <a:rPr kumimoji="0" lang="fr-FR" altLang="fr-FR" sz="1000" b="0" i="0" u="none" strike="noStrike" cap="none" normalizeH="0" baseline="0" dirty="0" err="1">
                <a:ln>
                  <a:noFill/>
                </a:ln>
                <a:solidFill>
                  <a:srgbClr val="CC7832"/>
                </a:solidFill>
                <a:effectLst/>
                <a:latin typeface="JetBrains Mono"/>
              </a:rPr>
              <a:t>private</a:t>
            </a:r>
            <a:r>
              <a:rPr kumimoji="0" lang="fr-FR" altLang="fr-FR" sz="1000" b="0" i="0" u="none" strike="noStrike" cap="none" normalizeH="0" baseline="0" dirty="0">
                <a:ln>
                  <a:noFill/>
                </a:ln>
                <a:solidFill>
                  <a:srgbClr val="CC7832"/>
                </a:solidFill>
                <a:effectLst/>
                <a:latin typeface="JetBrains Mono"/>
              </a:rPr>
              <a:t> </a:t>
            </a:r>
            <a:r>
              <a:rPr kumimoji="0" lang="fr-FR" altLang="fr-FR" sz="1000" b="0" i="0" u="none" strike="noStrike" cap="none" normalizeH="0" baseline="0" dirty="0" err="1">
                <a:ln>
                  <a:noFill/>
                </a:ln>
                <a:solidFill>
                  <a:srgbClr val="CC7832"/>
                </a:solidFill>
                <a:effectLst/>
                <a:latin typeface="JetBrains Mono"/>
              </a:rPr>
              <a:t>int</a:t>
            </a:r>
            <a:r>
              <a:rPr kumimoji="0" lang="fr-FR" altLang="fr-FR" sz="1000" b="0" i="0" u="none" strike="noStrike" cap="none" normalizeH="0" baseline="0" dirty="0">
                <a:ln>
                  <a:noFill/>
                </a:ln>
                <a:solidFill>
                  <a:srgbClr val="CC7832"/>
                </a:solidFill>
                <a:effectLst/>
                <a:latin typeface="JetBrains Mono"/>
              </a:rPr>
              <a:t> </a:t>
            </a:r>
            <a:r>
              <a:rPr kumimoji="0" lang="fr-FR" altLang="fr-FR" sz="1000" b="0" i="0" u="none" strike="noStrike" cap="none" normalizeH="0" baseline="0" dirty="0" err="1">
                <a:ln>
                  <a:noFill/>
                </a:ln>
                <a:solidFill>
                  <a:srgbClr val="9876AA"/>
                </a:solidFill>
                <a:effectLst/>
                <a:latin typeface="JetBrains Mono"/>
              </a:rPr>
              <a:t>nbCylindres</a:t>
            </a:r>
            <a:r>
              <a:rPr kumimoji="0" lang="fr-FR" altLang="fr-FR" sz="1000" b="0" i="0" u="none" strike="noStrike" cap="none" normalizeH="0" baseline="0" dirty="0">
                <a:ln>
                  <a:noFill/>
                </a:ln>
                <a:solidFill>
                  <a:srgbClr val="CC7832"/>
                </a:solidFill>
                <a:effectLst/>
                <a:latin typeface="JetBrains Mono"/>
              </a:rPr>
              <a:t>;</a:t>
            </a:r>
            <a:br>
              <a:rPr kumimoji="0" lang="fr-FR" altLang="fr-FR" sz="1000" b="0" i="0" u="none" strike="noStrike" cap="none" normalizeH="0" baseline="0" dirty="0">
                <a:ln>
                  <a:noFill/>
                </a:ln>
                <a:solidFill>
                  <a:srgbClr val="CC7832"/>
                </a:solidFill>
                <a:effectLst/>
                <a:latin typeface="JetBrains Mono"/>
              </a:rPr>
            </a:br>
            <a:r>
              <a:rPr kumimoji="0" lang="fr-FR" altLang="fr-FR" sz="1000" b="0" i="0" u="none" strike="noStrike" cap="none" normalizeH="0" baseline="0" dirty="0">
                <a:ln>
                  <a:noFill/>
                </a:ln>
                <a:solidFill>
                  <a:srgbClr val="CC7832"/>
                </a:solidFill>
                <a:effectLst/>
                <a:latin typeface="JetBrains Mono"/>
              </a:rPr>
              <a:t>    </a:t>
            </a:r>
            <a:r>
              <a:rPr kumimoji="0" lang="fr-FR" altLang="fr-FR" sz="1000" b="0" i="0" u="none" strike="noStrike" cap="none" normalizeH="0" baseline="0" dirty="0" err="1">
                <a:ln>
                  <a:noFill/>
                </a:ln>
                <a:solidFill>
                  <a:srgbClr val="CC7832"/>
                </a:solidFill>
                <a:effectLst/>
                <a:latin typeface="JetBrains Mono"/>
              </a:rPr>
              <a:t>private</a:t>
            </a:r>
            <a:r>
              <a:rPr kumimoji="0" lang="fr-FR" altLang="fr-FR" sz="1000" b="0" i="0" u="none" strike="noStrike" cap="none" normalizeH="0" baseline="0" dirty="0">
                <a:ln>
                  <a:noFill/>
                </a:ln>
                <a:solidFill>
                  <a:srgbClr val="CC7832"/>
                </a:solidFill>
                <a:effectLst/>
                <a:latin typeface="JetBrains Mono"/>
              </a:rPr>
              <a:t> </a:t>
            </a:r>
            <a:r>
              <a:rPr kumimoji="0" lang="fr-FR" altLang="fr-FR" sz="1000" b="0" i="0" u="none" strike="noStrike" cap="none" normalizeH="0" baseline="0" dirty="0">
                <a:ln>
                  <a:noFill/>
                </a:ln>
                <a:solidFill>
                  <a:srgbClr val="A9B7C6"/>
                </a:solidFill>
                <a:effectLst/>
                <a:latin typeface="JetBrains Mono"/>
              </a:rPr>
              <a:t>String </a:t>
            </a:r>
            <a:r>
              <a:rPr kumimoji="0" lang="fr-FR" altLang="fr-FR" sz="1000" b="0" i="0" u="none" strike="noStrike" cap="none" normalizeH="0" baseline="0" dirty="0">
                <a:ln>
                  <a:noFill/>
                </a:ln>
                <a:solidFill>
                  <a:srgbClr val="9876AA"/>
                </a:solidFill>
                <a:effectLst/>
                <a:latin typeface="JetBrains Mono"/>
              </a:rPr>
              <a:t>motorisation</a:t>
            </a:r>
            <a:r>
              <a:rPr kumimoji="0" lang="fr-FR" altLang="fr-FR" sz="1000" b="0" i="0" u="none" strike="noStrike" cap="none" normalizeH="0" baseline="0" dirty="0">
                <a:ln>
                  <a:noFill/>
                </a:ln>
                <a:solidFill>
                  <a:srgbClr val="CC7832"/>
                </a:solidFill>
                <a:effectLst/>
                <a:latin typeface="JetBrains Mono"/>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grpSp>
        <p:nvGrpSpPr>
          <p:cNvPr id="21" name="Groupe 20">
            <a:extLst>
              <a:ext uri="{FF2B5EF4-FFF2-40B4-BE49-F238E27FC236}">
                <a16:creationId xmlns:a16="http://schemas.microsoft.com/office/drawing/2014/main" id="{98E8BB48-EC6C-4D0B-8CD2-B8E31BF0D9B5}"/>
              </a:ext>
            </a:extLst>
          </p:cNvPr>
          <p:cNvGrpSpPr/>
          <p:nvPr/>
        </p:nvGrpSpPr>
        <p:grpSpPr>
          <a:xfrm>
            <a:off x="3433535" y="3425384"/>
            <a:ext cx="5922100" cy="726892"/>
            <a:chOff x="1744320" y="4057295"/>
            <a:chExt cx="4868368" cy="726892"/>
          </a:xfrm>
        </p:grpSpPr>
        <p:sp>
          <p:nvSpPr>
            <p:cNvPr id="19" name="ZoneTexte 18">
              <a:extLst>
                <a:ext uri="{FF2B5EF4-FFF2-40B4-BE49-F238E27FC236}">
                  <a16:creationId xmlns:a16="http://schemas.microsoft.com/office/drawing/2014/main" id="{09C5F908-002D-4D8A-874B-E81A67209FF5}"/>
                </a:ext>
              </a:extLst>
            </p:cNvPr>
            <p:cNvSpPr txBox="1"/>
            <p:nvPr/>
          </p:nvSpPr>
          <p:spPr>
            <a:xfrm flipH="1">
              <a:off x="1744320" y="4057295"/>
              <a:ext cx="341194" cy="707886"/>
            </a:xfrm>
            <a:prstGeom prst="rect">
              <a:avLst/>
            </a:prstGeom>
            <a:noFill/>
          </p:spPr>
          <p:txBody>
            <a:bodyPr wrap="square" rtlCol="0">
              <a:spAutoFit/>
            </a:bodyPr>
            <a:lstStyle/>
            <a:p>
              <a:pPr algn="ctr"/>
              <a:r>
                <a:rPr lang="fr-FR" sz="4000" dirty="0">
                  <a:solidFill>
                    <a:srgbClr val="FF0000"/>
                  </a:solidFill>
                </a:rPr>
                <a:t>X</a:t>
              </a:r>
            </a:p>
          </p:txBody>
        </p:sp>
        <p:sp>
          <p:nvSpPr>
            <p:cNvPr id="20" name="ZoneTexte 19">
              <a:extLst>
                <a:ext uri="{FF2B5EF4-FFF2-40B4-BE49-F238E27FC236}">
                  <a16:creationId xmlns:a16="http://schemas.microsoft.com/office/drawing/2014/main" id="{06B43A08-6CAD-440B-98E0-39BDFFF1970C}"/>
                </a:ext>
              </a:extLst>
            </p:cNvPr>
            <p:cNvSpPr txBox="1"/>
            <p:nvPr/>
          </p:nvSpPr>
          <p:spPr>
            <a:xfrm flipH="1">
              <a:off x="6271494" y="4076301"/>
              <a:ext cx="341194" cy="707886"/>
            </a:xfrm>
            <a:prstGeom prst="rect">
              <a:avLst/>
            </a:prstGeom>
            <a:noFill/>
          </p:spPr>
          <p:txBody>
            <a:bodyPr wrap="square" rtlCol="0">
              <a:spAutoFit/>
            </a:bodyPr>
            <a:lstStyle/>
            <a:p>
              <a:pPr algn="ctr"/>
              <a:r>
                <a:rPr lang="fr-FR" sz="4000" dirty="0">
                  <a:solidFill>
                    <a:srgbClr val="FF0000"/>
                  </a:solidFill>
                </a:rPr>
                <a:t>X</a:t>
              </a:r>
            </a:p>
          </p:txBody>
        </p:sp>
      </p:grpSp>
      <p:grpSp>
        <p:nvGrpSpPr>
          <p:cNvPr id="31" name="Groupe 30">
            <a:extLst>
              <a:ext uri="{FF2B5EF4-FFF2-40B4-BE49-F238E27FC236}">
                <a16:creationId xmlns:a16="http://schemas.microsoft.com/office/drawing/2014/main" id="{A87AA847-74F8-4FFD-BE36-B82191117C8A}"/>
              </a:ext>
            </a:extLst>
          </p:cNvPr>
          <p:cNvGrpSpPr/>
          <p:nvPr/>
        </p:nvGrpSpPr>
        <p:grpSpPr>
          <a:xfrm>
            <a:off x="7678017" y="5228531"/>
            <a:ext cx="2434209" cy="553998"/>
            <a:chOff x="7678017" y="5228531"/>
            <a:chExt cx="2434209" cy="553998"/>
          </a:xfrm>
        </p:grpSpPr>
        <p:sp>
          <p:nvSpPr>
            <p:cNvPr id="23" name="Rectangle 6">
              <a:extLst>
                <a:ext uri="{FF2B5EF4-FFF2-40B4-BE49-F238E27FC236}">
                  <a16:creationId xmlns:a16="http://schemas.microsoft.com/office/drawing/2014/main" id="{2DFD298F-A1F9-411E-92F9-FEF88380AC53}"/>
                </a:ext>
              </a:extLst>
            </p:cNvPr>
            <p:cNvSpPr>
              <a:spLocks noChangeArrowheads="1"/>
            </p:cNvSpPr>
            <p:nvPr/>
          </p:nvSpPr>
          <p:spPr bwMode="auto">
            <a:xfrm>
              <a:off x="8239835" y="5228531"/>
              <a:ext cx="1872391" cy="55399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CC7832"/>
                  </a:solidFill>
                  <a:effectLst/>
                  <a:latin typeface="JetBrains Mono"/>
                </a:rPr>
                <a:t>public </a:t>
              </a:r>
              <a:r>
                <a:rPr kumimoji="0" lang="fr-FR" altLang="fr-FR" sz="1000" b="0" i="0" u="none" strike="noStrike" cap="none" normalizeH="0" baseline="0" dirty="0">
                  <a:ln>
                    <a:noFill/>
                  </a:ln>
                  <a:solidFill>
                    <a:srgbClr val="A9B7C6"/>
                  </a:solidFill>
                  <a:effectLst/>
                  <a:latin typeface="JetBrains Mono"/>
                </a:rPr>
                <a:t>String </a:t>
              </a:r>
              <a:r>
                <a:rPr kumimoji="0" lang="fr-FR" altLang="fr-FR" sz="1000" b="0" i="0" u="none" strike="noStrike" cap="none" normalizeH="0" baseline="0" dirty="0" err="1">
                  <a:ln>
                    <a:noFill/>
                  </a:ln>
                  <a:solidFill>
                    <a:srgbClr val="FFC66D"/>
                  </a:solidFill>
                  <a:effectLst/>
                  <a:latin typeface="JetBrains Mono"/>
                </a:rPr>
                <a:t>getMotorisation</a:t>
              </a:r>
              <a:r>
                <a:rPr kumimoji="0" lang="fr-FR" altLang="fr-FR" sz="1000" b="0" i="0" u="none" strike="noStrike" cap="none" normalizeH="0" baseline="0" dirty="0">
                  <a:ln>
                    <a:noFill/>
                  </a:ln>
                  <a:solidFill>
                    <a:srgbClr val="A9B7C6"/>
                  </a:solidFill>
                  <a:effectLst/>
                  <a:latin typeface="JetBrains Mono"/>
                </a:rPr>
                <a:t>() {</a:t>
              </a:r>
              <a:br>
                <a:rPr kumimoji="0" lang="fr-FR" altLang="fr-FR" sz="1000" b="0" i="0" u="none" strike="noStrike" cap="none" normalizeH="0" baseline="0" dirty="0">
                  <a:ln>
                    <a:noFill/>
                  </a:ln>
                  <a:solidFill>
                    <a:srgbClr val="A9B7C6"/>
                  </a:solidFill>
                  <a:effectLst/>
                  <a:latin typeface="JetBrains Mono"/>
                </a:rPr>
              </a:br>
              <a:r>
                <a:rPr kumimoji="0" lang="fr-FR" altLang="fr-FR" sz="1000" b="0" i="0" u="none" strike="noStrike" cap="none" normalizeH="0" baseline="0" dirty="0">
                  <a:ln>
                    <a:noFill/>
                  </a:ln>
                  <a:solidFill>
                    <a:srgbClr val="A9B7C6"/>
                  </a:solidFill>
                  <a:effectLst/>
                  <a:latin typeface="JetBrains Mono"/>
                </a:rPr>
                <a:t>    </a:t>
              </a:r>
              <a:r>
                <a:rPr kumimoji="0" lang="fr-FR" altLang="fr-FR" sz="1000" b="0" i="0" u="none" strike="noStrike" cap="none" normalizeH="0" baseline="0" dirty="0">
                  <a:ln>
                    <a:noFill/>
                  </a:ln>
                  <a:solidFill>
                    <a:srgbClr val="CC7832"/>
                  </a:solidFill>
                  <a:effectLst/>
                  <a:latin typeface="JetBrains Mono"/>
                </a:rPr>
                <a:t>return </a:t>
              </a:r>
              <a:r>
                <a:rPr kumimoji="0" lang="fr-FR" altLang="fr-FR" sz="1000" b="0" i="0" u="none" strike="noStrike" cap="none" normalizeH="0" baseline="0" dirty="0">
                  <a:ln>
                    <a:noFill/>
                  </a:ln>
                  <a:solidFill>
                    <a:srgbClr val="9876AA"/>
                  </a:solidFill>
                  <a:effectLst/>
                  <a:latin typeface="JetBrains Mono"/>
                </a:rPr>
                <a:t>motorisation</a:t>
              </a:r>
              <a:r>
                <a:rPr kumimoji="0" lang="fr-FR" altLang="fr-FR" sz="1000" b="0" i="0" u="none" strike="noStrike" cap="none" normalizeH="0" baseline="0" dirty="0">
                  <a:ln>
                    <a:noFill/>
                  </a:ln>
                  <a:solidFill>
                    <a:srgbClr val="CC7832"/>
                  </a:solidFill>
                  <a:effectLst/>
                  <a:latin typeface="JetBrains Mono"/>
                </a:rPr>
                <a:t>;</a:t>
              </a:r>
              <a:br>
                <a:rPr kumimoji="0" lang="fr-FR" altLang="fr-FR" sz="1000" b="0" i="0" u="none" strike="noStrike" cap="none" normalizeH="0" baseline="0" dirty="0">
                  <a:ln>
                    <a:noFill/>
                  </a:ln>
                  <a:solidFill>
                    <a:srgbClr val="CC7832"/>
                  </a:solidFill>
                  <a:effectLst/>
                  <a:latin typeface="JetBrains Mono"/>
                </a:rPr>
              </a:br>
              <a:r>
                <a:rPr kumimoji="0" lang="fr-FR" altLang="fr-FR" sz="1000" b="0" i="0" u="none" strike="noStrike" cap="none" normalizeH="0" baseline="0" dirty="0">
                  <a:ln>
                    <a:noFill/>
                  </a:ln>
                  <a:solidFill>
                    <a:srgbClr val="A9B7C6"/>
                  </a:solidFill>
                  <a:effectLst/>
                  <a:latin typeface="JetBrains Mono"/>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cxnSp>
          <p:nvCxnSpPr>
            <p:cNvPr id="25" name="Connecteur droit avec flèche 24">
              <a:extLst>
                <a:ext uri="{FF2B5EF4-FFF2-40B4-BE49-F238E27FC236}">
                  <a16:creationId xmlns:a16="http://schemas.microsoft.com/office/drawing/2014/main" id="{E84E4C67-8040-414F-A039-9C777AB0CBCF}"/>
                </a:ext>
              </a:extLst>
            </p:cNvPr>
            <p:cNvCxnSpPr>
              <a:cxnSpLocks/>
            </p:cNvCxnSpPr>
            <p:nvPr/>
          </p:nvCxnSpPr>
          <p:spPr>
            <a:xfrm>
              <a:off x="7678017" y="5470204"/>
              <a:ext cx="4094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0" name="Groupe 49">
            <a:extLst>
              <a:ext uri="{FF2B5EF4-FFF2-40B4-BE49-F238E27FC236}">
                <a16:creationId xmlns:a16="http://schemas.microsoft.com/office/drawing/2014/main" id="{33F4017D-8629-484C-8E8C-54EBB0B82D34}"/>
              </a:ext>
            </a:extLst>
          </p:cNvPr>
          <p:cNvGrpSpPr/>
          <p:nvPr/>
        </p:nvGrpSpPr>
        <p:grpSpPr>
          <a:xfrm>
            <a:off x="2331717" y="5148713"/>
            <a:ext cx="3188238" cy="553998"/>
            <a:chOff x="2331717" y="5148713"/>
            <a:chExt cx="3188238" cy="553998"/>
          </a:xfrm>
        </p:grpSpPr>
        <p:sp>
          <p:nvSpPr>
            <p:cNvPr id="46" name="Rectangle 8">
              <a:extLst>
                <a:ext uri="{FF2B5EF4-FFF2-40B4-BE49-F238E27FC236}">
                  <a16:creationId xmlns:a16="http://schemas.microsoft.com/office/drawing/2014/main" id="{0488D2B8-E1D5-4EB3-93E0-EE44B50854E2}"/>
                </a:ext>
              </a:extLst>
            </p:cNvPr>
            <p:cNvSpPr>
              <a:spLocks noChangeArrowheads="1"/>
            </p:cNvSpPr>
            <p:nvPr/>
          </p:nvSpPr>
          <p:spPr bwMode="auto">
            <a:xfrm>
              <a:off x="2735658" y="5148713"/>
              <a:ext cx="2784297" cy="55399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CC7832"/>
                  </a:solidFill>
                  <a:effectLst/>
                  <a:latin typeface="JetBrains Mono"/>
                </a:rPr>
                <a:t>public </a:t>
              </a:r>
              <a:r>
                <a:rPr kumimoji="0" lang="fr-FR" altLang="fr-FR" sz="1000" b="0" i="0" u="none" strike="noStrike" cap="none" normalizeH="0" baseline="0" dirty="0" err="1">
                  <a:ln>
                    <a:noFill/>
                  </a:ln>
                  <a:solidFill>
                    <a:srgbClr val="CC7832"/>
                  </a:solidFill>
                  <a:effectLst/>
                  <a:latin typeface="JetBrains Mono"/>
                </a:rPr>
                <a:t>void</a:t>
              </a:r>
              <a:r>
                <a:rPr kumimoji="0" lang="fr-FR" altLang="fr-FR" sz="1000" b="0" i="0" u="none" strike="noStrike" cap="none" normalizeH="0" baseline="0" dirty="0">
                  <a:ln>
                    <a:noFill/>
                  </a:ln>
                  <a:solidFill>
                    <a:srgbClr val="CC7832"/>
                  </a:solidFill>
                  <a:effectLst/>
                  <a:latin typeface="JetBrains Mono"/>
                </a:rPr>
                <a:t> </a:t>
              </a:r>
              <a:r>
                <a:rPr kumimoji="0" lang="fr-FR" altLang="fr-FR" sz="1000" b="0" i="0" u="none" strike="noStrike" cap="none" normalizeH="0" baseline="0" dirty="0" err="1">
                  <a:ln>
                    <a:noFill/>
                  </a:ln>
                  <a:solidFill>
                    <a:srgbClr val="FFC66D"/>
                  </a:solidFill>
                  <a:effectLst/>
                  <a:latin typeface="JetBrains Mono"/>
                </a:rPr>
                <a:t>setMotorisation</a:t>
              </a:r>
              <a:r>
                <a:rPr kumimoji="0" lang="fr-FR" altLang="fr-FR" sz="1000" b="0" i="0" u="none" strike="noStrike" cap="none" normalizeH="0" baseline="0" dirty="0">
                  <a:ln>
                    <a:noFill/>
                  </a:ln>
                  <a:solidFill>
                    <a:srgbClr val="A9B7C6"/>
                  </a:solidFill>
                  <a:effectLst/>
                  <a:latin typeface="JetBrains Mono"/>
                </a:rPr>
                <a:t>(String motorisation) {</a:t>
              </a:r>
              <a:br>
                <a:rPr kumimoji="0" lang="fr-FR" altLang="fr-FR" sz="1000" b="0" i="0" u="none" strike="noStrike" cap="none" normalizeH="0" baseline="0" dirty="0">
                  <a:ln>
                    <a:noFill/>
                  </a:ln>
                  <a:solidFill>
                    <a:srgbClr val="A9B7C6"/>
                  </a:solidFill>
                  <a:effectLst/>
                  <a:latin typeface="JetBrains Mono"/>
                </a:rPr>
              </a:br>
              <a:r>
                <a:rPr kumimoji="0" lang="fr-FR" altLang="fr-FR" sz="1000" b="0" i="0" u="none" strike="noStrike" cap="none" normalizeH="0" baseline="0" dirty="0">
                  <a:ln>
                    <a:noFill/>
                  </a:ln>
                  <a:solidFill>
                    <a:srgbClr val="A9B7C6"/>
                  </a:solidFill>
                  <a:effectLst/>
                  <a:latin typeface="JetBrains Mono"/>
                </a:rPr>
                <a:t>    </a:t>
              </a:r>
              <a:r>
                <a:rPr kumimoji="0" lang="fr-FR" altLang="fr-FR" sz="1000" b="0" i="0" u="none" strike="noStrike" cap="none" normalizeH="0" baseline="0" dirty="0" err="1">
                  <a:ln>
                    <a:noFill/>
                  </a:ln>
                  <a:solidFill>
                    <a:srgbClr val="CC7832"/>
                  </a:solidFill>
                  <a:effectLst/>
                  <a:latin typeface="JetBrains Mono"/>
                </a:rPr>
                <a:t>this</a:t>
              </a:r>
              <a:r>
                <a:rPr kumimoji="0" lang="fr-FR" altLang="fr-FR" sz="1000" b="0" i="0" u="none" strike="noStrike" cap="none" normalizeH="0" baseline="0" dirty="0" err="1">
                  <a:ln>
                    <a:noFill/>
                  </a:ln>
                  <a:solidFill>
                    <a:srgbClr val="A9B7C6"/>
                  </a:solidFill>
                  <a:effectLst/>
                  <a:latin typeface="JetBrains Mono"/>
                </a:rPr>
                <a:t>.</a:t>
              </a:r>
              <a:r>
                <a:rPr kumimoji="0" lang="fr-FR" altLang="fr-FR" sz="1000" b="0" i="0" u="none" strike="noStrike" cap="none" normalizeH="0" baseline="0" dirty="0" err="1">
                  <a:ln>
                    <a:noFill/>
                  </a:ln>
                  <a:solidFill>
                    <a:srgbClr val="9876AA"/>
                  </a:solidFill>
                  <a:effectLst/>
                  <a:latin typeface="JetBrains Mono"/>
                </a:rPr>
                <a:t>motorisation</a:t>
              </a:r>
              <a:r>
                <a:rPr kumimoji="0" lang="fr-FR" altLang="fr-FR" sz="1000" b="0" i="0" u="none" strike="noStrike" cap="none" normalizeH="0" baseline="0" dirty="0">
                  <a:ln>
                    <a:noFill/>
                  </a:ln>
                  <a:solidFill>
                    <a:srgbClr val="9876AA"/>
                  </a:solidFill>
                  <a:effectLst/>
                  <a:latin typeface="JetBrains Mono"/>
                </a:rPr>
                <a:t> </a:t>
              </a:r>
              <a:r>
                <a:rPr kumimoji="0" lang="fr-FR" altLang="fr-FR" sz="1000" b="0" i="0" u="none" strike="noStrike" cap="none" normalizeH="0" baseline="0" dirty="0">
                  <a:ln>
                    <a:noFill/>
                  </a:ln>
                  <a:solidFill>
                    <a:srgbClr val="A9B7C6"/>
                  </a:solidFill>
                  <a:effectLst/>
                  <a:latin typeface="JetBrains Mono"/>
                </a:rPr>
                <a:t>= motorisation</a:t>
              </a:r>
              <a:r>
                <a:rPr kumimoji="0" lang="fr-FR" altLang="fr-FR" sz="1000" b="0" i="0" u="none" strike="noStrike" cap="none" normalizeH="0" baseline="0" dirty="0">
                  <a:ln>
                    <a:noFill/>
                  </a:ln>
                  <a:solidFill>
                    <a:srgbClr val="CC7832"/>
                  </a:solidFill>
                  <a:effectLst/>
                  <a:latin typeface="JetBrains Mono"/>
                </a:rPr>
                <a:t>;</a:t>
              </a:r>
              <a:br>
                <a:rPr kumimoji="0" lang="fr-FR" altLang="fr-FR" sz="1000" b="0" i="0" u="none" strike="noStrike" cap="none" normalizeH="0" baseline="0" dirty="0">
                  <a:ln>
                    <a:noFill/>
                  </a:ln>
                  <a:solidFill>
                    <a:srgbClr val="CC7832"/>
                  </a:solidFill>
                  <a:effectLst/>
                  <a:latin typeface="JetBrains Mono"/>
                </a:rPr>
              </a:br>
              <a:r>
                <a:rPr kumimoji="0" lang="fr-FR" altLang="fr-FR" sz="1000" b="0" i="0" u="none" strike="noStrike" cap="none" normalizeH="0" baseline="0" dirty="0">
                  <a:ln>
                    <a:noFill/>
                  </a:ln>
                  <a:solidFill>
                    <a:srgbClr val="A9B7C6"/>
                  </a:solidFill>
                  <a:effectLst/>
                  <a:latin typeface="JetBrains Mono"/>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cxnSp>
          <p:nvCxnSpPr>
            <p:cNvPr id="48" name="Connecteur droit avec flèche 47">
              <a:extLst>
                <a:ext uri="{FF2B5EF4-FFF2-40B4-BE49-F238E27FC236}">
                  <a16:creationId xmlns:a16="http://schemas.microsoft.com/office/drawing/2014/main" id="{0A835F1C-A0B1-4665-A80A-4FCC06A86704}"/>
                </a:ext>
              </a:extLst>
            </p:cNvPr>
            <p:cNvCxnSpPr>
              <a:cxnSpLocks/>
            </p:cNvCxnSpPr>
            <p:nvPr/>
          </p:nvCxnSpPr>
          <p:spPr>
            <a:xfrm>
              <a:off x="2331717" y="5417197"/>
              <a:ext cx="308741" cy="8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6396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6" grpId="0"/>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078C59FD-73DC-48BE-AB8E-A87CB2F5F2C7}"/>
              </a:ext>
            </a:extLst>
          </p:cNvPr>
          <p:cNvSpPr txBox="1"/>
          <p:nvPr/>
        </p:nvSpPr>
        <p:spPr>
          <a:xfrm>
            <a:off x="348445" y="1047807"/>
            <a:ext cx="6097464" cy="480131"/>
          </a:xfrm>
          <a:prstGeom prst="rect">
            <a:avLst/>
          </a:prstGeom>
          <a:noFill/>
        </p:spPr>
        <p:txBody>
          <a:bodyPr wrap="square">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sz="2800" b="1"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rPr>
              <a:t>L’héritage et les</a:t>
            </a:r>
            <a:r>
              <a:rPr kumimoji="0" lang="fr-FR" sz="2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rPr>
              <a:t> interfaces</a:t>
            </a:r>
          </a:p>
        </p:txBody>
      </p:sp>
      <p:sp>
        <p:nvSpPr>
          <p:cNvPr id="2" name="ZoneTexte 1">
            <a:extLst>
              <a:ext uri="{FF2B5EF4-FFF2-40B4-BE49-F238E27FC236}">
                <a16:creationId xmlns:a16="http://schemas.microsoft.com/office/drawing/2014/main" id="{48DDA3B7-99E8-460B-975D-2260DB38F549}"/>
              </a:ext>
            </a:extLst>
          </p:cNvPr>
          <p:cNvSpPr txBox="1"/>
          <p:nvPr/>
        </p:nvSpPr>
        <p:spPr>
          <a:xfrm>
            <a:off x="348444" y="1996659"/>
            <a:ext cx="3436155" cy="3139321"/>
          </a:xfrm>
          <a:prstGeom prst="rect">
            <a:avLst/>
          </a:prstGeom>
          <a:noFill/>
          <a:ln>
            <a:solidFill>
              <a:schemeClr val="tx1"/>
            </a:solidFill>
          </a:ln>
        </p:spPr>
        <p:txBody>
          <a:bodyPr wrap="square" rtlCol="0">
            <a:spAutoFit/>
          </a:bodyPr>
          <a:lstStyle/>
          <a:p>
            <a:pPr algn="ctr"/>
            <a:r>
              <a:rPr lang="fr-FR" b="1"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rPr>
              <a:t>Personne</a:t>
            </a:r>
          </a:p>
          <a:p>
            <a:pPr algn="ctr"/>
            <a:endParaRPr lang="fr-FR" b="1" dirty="0">
              <a:solidFill>
                <a:srgbClr val="242852">
                  <a:lumMod val="60000"/>
                  <a:lumOff val="40000"/>
                </a:srgbClr>
              </a:solidFill>
              <a:highlight>
                <a:srgbClr val="FFFF00"/>
              </a:highlight>
              <a:latin typeface="Arial Narrow" panose="020B0606020202030204" pitchFamily="34" charset="0"/>
              <a:ea typeface="Calibri" panose="020F0502020204030204" pitchFamily="34" charset="0"/>
              <a:cs typeface="Times New Roman" panose="02020603050405020304" pitchFamily="18" charset="0"/>
            </a:endParaRPr>
          </a:p>
          <a:p>
            <a:r>
              <a:rPr lang="fr-FR" b="1" dirty="0">
                <a:solidFill>
                  <a:srgbClr val="242852">
                    <a:lumMod val="60000"/>
                    <a:lumOff val="40000"/>
                  </a:srgbClr>
                </a:solidFill>
                <a:highlight>
                  <a:srgbClr val="FFFF00"/>
                </a:highlight>
                <a:latin typeface="Arial Narrow" panose="020B0606020202030204" pitchFamily="34" charset="0"/>
                <a:cs typeface="Times New Roman" panose="02020603050405020304" pitchFamily="18" charset="0"/>
              </a:rPr>
              <a:t>String nom;</a:t>
            </a:r>
          </a:p>
          <a:p>
            <a:r>
              <a:rPr lang="fr-FR" b="1" dirty="0">
                <a:solidFill>
                  <a:srgbClr val="242852">
                    <a:lumMod val="60000"/>
                    <a:lumOff val="40000"/>
                  </a:srgbClr>
                </a:solidFill>
                <a:highlight>
                  <a:srgbClr val="FFFF00"/>
                </a:highlight>
                <a:latin typeface="Arial Narrow" panose="020B0606020202030204" pitchFamily="34" charset="0"/>
                <a:cs typeface="Times New Roman" panose="02020603050405020304" pitchFamily="18" charset="0"/>
              </a:rPr>
              <a:t>String </a:t>
            </a:r>
            <a:r>
              <a:rPr lang="fr-FR" b="1" dirty="0" err="1">
                <a:solidFill>
                  <a:srgbClr val="242852">
                    <a:lumMod val="60000"/>
                    <a:lumOff val="40000"/>
                  </a:srgbClr>
                </a:solidFill>
                <a:highlight>
                  <a:srgbClr val="FFFF00"/>
                </a:highlight>
                <a:latin typeface="Arial Narrow" panose="020B0606020202030204" pitchFamily="34" charset="0"/>
                <a:cs typeface="Times New Roman" panose="02020603050405020304" pitchFamily="18" charset="0"/>
              </a:rPr>
              <a:t>prenom</a:t>
            </a:r>
            <a:r>
              <a:rPr lang="fr-FR" b="1" dirty="0">
                <a:solidFill>
                  <a:srgbClr val="242852">
                    <a:lumMod val="60000"/>
                    <a:lumOff val="40000"/>
                  </a:srgbClr>
                </a:solidFill>
                <a:highlight>
                  <a:srgbClr val="FFFF00"/>
                </a:highlight>
                <a:latin typeface="Arial Narrow" panose="020B0606020202030204" pitchFamily="34" charset="0"/>
                <a:cs typeface="Times New Roman" panose="02020603050405020304" pitchFamily="18" charset="0"/>
              </a:rPr>
              <a:t>;</a:t>
            </a:r>
          </a:p>
          <a:p>
            <a:endParaRPr lang="fr-FR" b="1" dirty="0">
              <a:solidFill>
                <a:srgbClr val="242852">
                  <a:lumMod val="60000"/>
                  <a:lumOff val="40000"/>
                </a:srgbClr>
              </a:solidFill>
              <a:highlight>
                <a:srgbClr val="FFFF00"/>
              </a:highlight>
              <a:latin typeface="Arial Narrow" panose="020B0606020202030204" pitchFamily="34" charset="0"/>
              <a:cs typeface="Times New Roman" panose="02020603050405020304" pitchFamily="18" charset="0"/>
            </a:endParaRPr>
          </a:p>
          <a:p>
            <a:r>
              <a:rPr lang="en-US" dirty="0">
                <a:solidFill>
                  <a:schemeClr val="accent1"/>
                </a:solidFill>
              </a:rPr>
              <a:t>public Person(String nom) {</a:t>
            </a:r>
          </a:p>
          <a:p>
            <a:r>
              <a:rPr lang="en-US" dirty="0">
                <a:solidFill>
                  <a:schemeClr val="accent1"/>
                </a:solidFill>
              </a:rPr>
              <a:t>        </a:t>
            </a:r>
            <a:r>
              <a:rPr lang="en-US" dirty="0" err="1">
                <a:solidFill>
                  <a:schemeClr val="accent1"/>
                </a:solidFill>
              </a:rPr>
              <a:t>this.nom</a:t>
            </a:r>
            <a:r>
              <a:rPr lang="en-US" dirty="0">
                <a:solidFill>
                  <a:schemeClr val="accent1"/>
                </a:solidFill>
              </a:rPr>
              <a:t> = nom;</a:t>
            </a:r>
          </a:p>
          <a:p>
            <a:r>
              <a:rPr lang="en-US" dirty="0">
                <a:solidFill>
                  <a:schemeClr val="accent1"/>
                </a:solidFill>
              </a:rPr>
              <a:t>    }</a:t>
            </a:r>
            <a:endParaRPr lang="fr-FR" dirty="0">
              <a:solidFill>
                <a:schemeClr val="accent1"/>
              </a:solidFill>
            </a:endParaRPr>
          </a:p>
          <a:p>
            <a:endParaRPr lang="fr-FR" b="1" dirty="0">
              <a:solidFill>
                <a:srgbClr val="242852">
                  <a:lumMod val="60000"/>
                  <a:lumOff val="40000"/>
                </a:srgbClr>
              </a:solidFill>
              <a:highlight>
                <a:srgbClr val="FFFF00"/>
              </a:highlight>
              <a:latin typeface="Arial Narrow" panose="020B0606020202030204" pitchFamily="34" charset="0"/>
              <a:cs typeface="Times New Roman" panose="02020603050405020304" pitchFamily="18" charset="0"/>
            </a:endParaRPr>
          </a:p>
          <a:p>
            <a:r>
              <a:rPr lang="fr-FR" b="1" dirty="0">
                <a:solidFill>
                  <a:srgbClr val="242852">
                    <a:lumMod val="60000"/>
                    <a:lumOff val="40000"/>
                  </a:srgbClr>
                </a:solidFill>
                <a:highlight>
                  <a:srgbClr val="FFFF00"/>
                </a:highlight>
                <a:latin typeface="Arial Narrow" panose="020B0606020202030204" pitchFamily="34" charset="0"/>
                <a:cs typeface="Times New Roman" panose="02020603050405020304" pitchFamily="18" charset="0"/>
              </a:rPr>
              <a:t>Void parler();</a:t>
            </a:r>
          </a:p>
          <a:p>
            <a:endParaRPr lang="fr-FR" dirty="0">
              <a:highlight>
                <a:srgbClr val="FFFF00"/>
              </a:highlight>
            </a:endParaRPr>
          </a:p>
        </p:txBody>
      </p:sp>
      <p:grpSp>
        <p:nvGrpSpPr>
          <p:cNvPr id="13" name="Groupe 12">
            <a:extLst>
              <a:ext uri="{FF2B5EF4-FFF2-40B4-BE49-F238E27FC236}">
                <a16:creationId xmlns:a16="http://schemas.microsoft.com/office/drawing/2014/main" id="{D0D892D0-5AD5-4217-92FC-3252BA850C2D}"/>
              </a:ext>
            </a:extLst>
          </p:cNvPr>
          <p:cNvGrpSpPr/>
          <p:nvPr/>
        </p:nvGrpSpPr>
        <p:grpSpPr>
          <a:xfrm>
            <a:off x="4377913" y="2004610"/>
            <a:ext cx="3721847" cy="4543186"/>
            <a:chOff x="2975212" y="2209800"/>
            <a:chExt cx="3721847" cy="4543186"/>
          </a:xfrm>
        </p:grpSpPr>
        <p:grpSp>
          <p:nvGrpSpPr>
            <p:cNvPr id="3" name="Groupe 2">
              <a:extLst>
                <a:ext uri="{FF2B5EF4-FFF2-40B4-BE49-F238E27FC236}">
                  <a16:creationId xmlns:a16="http://schemas.microsoft.com/office/drawing/2014/main" id="{58861CA7-15D4-4EF5-A7AD-1459316A964A}"/>
                </a:ext>
              </a:extLst>
            </p:cNvPr>
            <p:cNvGrpSpPr/>
            <p:nvPr/>
          </p:nvGrpSpPr>
          <p:grpSpPr>
            <a:xfrm>
              <a:off x="3768804" y="2209800"/>
              <a:ext cx="2928255" cy="4543186"/>
              <a:chOff x="3768804" y="2209800"/>
              <a:chExt cx="2928255" cy="4543186"/>
            </a:xfrm>
          </p:grpSpPr>
          <p:sp>
            <p:nvSpPr>
              <p:cNvPr id="4" name="ZoneTexte 3">
                <a:extLst>
                  <a:ext uri="{FF2B5EF4-FFF2-40B4-BE49-F238E27FC236}">
                    <a16:creationId xmlns:a16="http://schemas.microsoft.com/office/drawing/2014/main" id="{09F0FDEB-52AB-4C48-BA51-985D651E5D84}"/>
                  </a:ext>
                </a:extLst>
              </p:cNvPr>
              <p:cNvSpPr txBox="1"/>
              <p:nvPr/>
            </p:nvSpPr>
            <p:spPr>
              <a:xfrm>
                <a:off x="3768804" y="2209800"/>
                <a:ext cx="2915805" cy="2031325"/>
              </a:xfrm>
              <a:prstGeom prst="rect">
                <a:avLst/>
              </a:prstGeom>
              <a:noFill/>
              <a:ln>
                <a:solidFill>
                  <a:schemeClr val="tx1"/>
                </a:solidFill>
              </a:ln>
            </p:spPr>
            <p:txBody>
              <a:bodyPr wrap="square" rtlCol="0">
                <a:spAutoFit/>
              </a:bodyPr>
              <a:lstStyle/>
              <a:p>
                <a:pPr algn="ctr"/>
                <a:r>
                  <a:rPr lang="fr-FR" b="1"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rPr>
                  <a:t>Employé </a:t>
                </a:r>
                <a:r>
                  <a:rPr lang="fr-FR" b="1" dirty="0" err="1">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rPr>
                  <a:t>extends</a:t>
                </a:r>
                <a:r>
                  <a:rPr lang="fr-FR" b="1"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rPr>
                  <a:t> Personne</a:t>
                </a:r>
              </a:p>
              <a:p>
                <a:pPr algn="ctr"/>
                <a:endParaRPr lang="fr-FR" b="1"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endParaRPr>
              </a:p>
              <a:p>
                <a:r>
                  <a:rPr lang="fr-FR" b="1" dirty="0">
                    <a:solidFill>
                      <a:srgbClr val="242852">
                        <a:lumMod val="60000"/>
                        <a:lumOff val="40000"/>
                      </a:srgbClr>
                    </a:solidFill>
                    <a:latin typeface="Arial Narrow" panose="020B0606020202030204" pitchFamily="34" charset="0"/>
                    <a:cs typeface="Times New Roman" panose="02020603050405020304" pitchFamily="18" charset="0"/>
                  </a:rPr>
                  <a:t>Int </a:t>
                </a:r>
                <a:r>
                  <a:rPr lang="fr-FR" b="1" dirty="0" err="1">
                    <a:solidFill>
                      <a:srgbClr val="242852">
                        <a:lumMod val="60000"/>
                        <a:lumOff val="40000"/>
                      </a:srgbClr>
                    </a:solidFill>
                    <a:latin typeface="Arial Narrow" panose="020B0606020202030204" pitchFamily="34" charset="0"/>
                    <a:cs typeface="Times New Roman" panose="02020603050405020304" pitchFamily="18" charset="0"/>
                  </a:rPr>
                  <a:t>numSecu</a:t>
                </a:r>
                <a:r>
                  <a:rPr lang="fr-FR" b="1" dirty="0">
                    <a:solidFill>
                      <a:srgbClr val="242852">
                        <a:lumMod val="60000"/>
                        <a:lumOff val="40000"/>
                      </a:srgbClr>
                    </a:solidFill>
                    <a:latin typeface="Arial Narrow" panose="020B0606020202030204" pitchFamily="34" charset="0"/>
                    <a:cs typeface="Times New Roman" panose="02020603050405020304" pitchFamily="18" charset="0"/>
                  </a:rPr>
                  <a:t>;</a:t>
                </a:r>
              </a:p>
              <a:p>
                <a:r>
                  <a:rPr lang="fr-FR" b="1" dirty="0">
                    <a:solidFill>
                      <a:srgbClr val="242852">
                        <a:lumMod val="60000"/>
                        <a:lumOff val="40000"/>
                      </a:srgbClr>
                    </a:solidFill>
                    <a:latin typeface="Arial Narrow" panose="020B0606020202030204" pitchFamily="34" charset="0"/>
                    <a:cs typeface="Times New Roman" panose="02020603050405020304" pitchFamily="18" charset="0"/>
                  </a:rPr>
                  <a:t>Int </a:t>
                </a:r>
                <a:r>
                  <a:rPr lang="fr-FR" b="1" dirty="0" err="1">
                    <a:solidFill>
                      <a:srgbClr val="242852">
                        <a:lumMod val="60000"/>
                        <a:lumOff val="40000"/>
                      </a:srgbClr>
                    </a:solidFill>
                    <a:latin typeface="Arial Narrow" panose="020B0606020202030204" pitchFamily="34" charset="0"/>
                    <a:cs typeface="Times New Roman" panose="02020603050405020304" pitchFamily="18" charset="0"/>
                  </a:rPr>
                  <a:t>nbanneesAnciennete</a:t>
                </a:r>
                <a:r>
                  <a:rPr lang="fr-FR" b="1" dirty="0">
                    <a:solidFill>
                      <a:srgbClr val="242852">
                        <a:lumMod val="60000"/>
                        <a:lumOff val="40000"/>
                      </a:srgbClr>
                    </a:solidFill>
                    <a:latin typeface="Arial Narrow" panose="020B0606020202030204" pitchFamily="34" charset="0"/>
                    <a:cs typeface="Times New Roman" panose="02020603050405020304" pitchFamily="18" charset="0"/>
                  </a:rPr>
                  <a:t>;</a:t>
                </a:r>
              </a:p>
              <a:p>
                <a:endParaRPr lang="fr-FR" b="1" dirty="0">
                  <a:solidFill>
                    <a:srgbClr val="242852">
                      <a:lumMod val="60000"/>
                      <a:lumOff val="40000"/>
                    </a:srgbClr>
                  </a:solidFill>
                  <a:latin typeface="Arial Narrow" panose="020B0606020202030204" pitchFamily="34" charset="0"/>
                  <a:cs typeface="Times New Roman" panose="02020603050405020304" pitchFamily="18" charset="0"/>
                </a:endParaRPr>
              </a:p>
              <a:p>
                <a:r>
                  <a:rPr lang="fr-FR" b="1" dirty="0">
                    <a:solidFill>
                      <a:srgbClr val="242852">
                        <a:lumMod val="60000"/>
                        <a:lumOff val="40000"/>
                      </a:srgbClr>
                    </a:solidFill>
                    <a:latin typeface="Arial Narrow" panose="020B0606020202030204" pitchFamily="34" charset="0"/>
                    <a:cs typeface="Times New Roman" panose="02020603050405020304" pitchFamily="18" charset="0"/>
                  </a:rPr>
                  <a:t>Void travailler();</a:t>
                </a:r>
              </a:p>
              <a:p>
                <a:endParaRPr lang="fr-FR" dirty="0"/>
              </a:p>
            </p:txBody>
          </p:sp>
          <p:sp>
            <p:nvSpPr>
              <p:cNvPr id="6" name="ZoneTexte 5">
                <a:extLst>
                  <a:ext uri="{FF2B5EF4-FFF2-40B4-BE49-F238E27FC236}">
                    <a16:creationId xmlns:a16="http://schemas.microsoft.com/office/drawing/2014/main" id="{E3EFE558-A20C-4C8A-9B58-47464CFF821F}"/>
                  </a:ext>
                </a:extLst>
              </p:cNvPr>
              <p:cNvSpPr txBox="1"/>
              <p:nvPr/>
            </p:nvSpPr>
            <p:spPr>
              <a:xfrm>
                <a:off x="3781254" y="4721661"/>
                <a:ext cx="2915805" cy="2031325"/>
              </a:xfrm>
              <a:prstGeom prst="rect">
                <a:avLst/>
              </a:prstGeom>
              <a:noFill/>
              <a:ln>
                <a:solidFill>
                  <a:schemeClr val="tx1"/>
                </a:solidFill>
              </a:ln>
            </p:spPr>
            <p:txBody>
              <a:bodyPr wrap="square" rtlCol="0">
                <a:spAutoFit/>
              </a:bodyPr>
              <a:lstStyle/>
              <a:p>
                <a:pPr algn="ctr"/>
                <a:r>
                  <a:rPr lang="fr-FR" b="1"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rPr>
                  <a:t>Client </a:t>
                </a:r>
                <a:r>
                  <a:rPr lang="fr-FR" b="1" dirty="0" err="1">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rPr>
                  <a:t>extends</a:t>
                </a:r>
                <a:r>
                  <a:rPr lang="fr-FR" b="1"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rPr>
                  <a:t> Personne</a:t>
                </a:r>
              </a:p>
              <a:p>
                <a:pPr algn="ctr"/>
                <a:endParaRPr lang="fr-FR" b="1"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endParaRPr>
              </a:p>
              <a:p>
                <a:r>
                  <a:rPr lang="fr-FR" b="1" dirty="0">
                    <a:solidFill>
                      <a:srgbClr val="242852">
                        <a:lumMod val="60000"/>
                        <a:lumOff val="40000"/>
                      </a:srgbClr>
                    </a:solidFill>
                    <a:latin typeface="Arial Narrow" panose="020B0606020202030204" pitchFamily="34" charset="0"/>
                    <a:cs typeface="Times New Roman" panose="02020603050405020304" pitchFamily="18" charset="0"/>
                  </a:rPr>
                  <a:t>String </a:t>
                </a:r>
                <a:r>
                  <a:rPr lang="fr-FR" b="1" dirty="0" err="1">
                    <a:solidFill>
                      <a:srgbClr val="242852">
                        <a:lumMod val="60000"/>
                        <a:lumOff val="40000"/>
                      </a:srgbClr>
                    </a:solidFill>
                    <a:latin typeface="Arial Narrow" panose="020B0606020202030204" pitchFamily="34" charset="0"/>
                    <a:cs typeface="Times New Roman" panose="02020603050405020304" pitchFamily="18" charset="0"/>
                  </a:rPr>
                  <a:t>societe</a:t>
                </a:r>
                <a:r>
                  <a:rPr lang="fr-FR" b="1" dirty="0">
                    <a:solidFill>
                      <a:srgbClr val="242852">
                        <a:lumMod val="60000"/>
                        <a:lumOff val="40000"/>
                      </a:srgbClr>
                    </a:solidFill>
                    <a:latin typeface="Arial Narrow" panose="020B0606020202030204" pitchFamily="34" charset="0"/>
                    <a:cs typeface="Times New Roman" panose="02020603050405020304" pitchFamily="18" charset="0"/>
                  </a:rPr>
                  <a:t>;</a:t>
                </a:r>
              </a:p>
              <a:p>
                <a:r>
                  <a:rPr lang="fr-FR" b="1" dirty="0">
                    <a:solidFill>
                      <a:srgbClr val="242852">
                        <a:lumMod val="60000"/>
                        <a:lumOff val="40000"/>
                      </a:srgbClr>
                    </a:solidFill>
                    <a:latin typeface="Arial Narrow" panose="020B0606020202030204" pitchFamily="34" charset="0"/>
                    <a:cs typeface="Times New Roman" panose="02020603050405020304" pitchFamily="18" charset="0"/>
                  </a:rPr>
                  <a:t>List&lt;Achat&gt;;</a:t>
                </a:r>
              </a:p>
              <a:p>
                <a:endParaRPr lang="fr-FR" b="1" dirty="0">
                  <a:solidFill>
                    <a:srgbClr val="242852">
                      <a:lumMod val="60000"/>
                      <a:lumOff val="40000"/>
                    </a:srgbClr>
                  </a:solidFill>
                  <a:latin typeface="Arial Narrow" panose="020B0606020202030204" pitchFamily="34" charset="0"/>
                  <a:cs typeface="Times New Roman" panose="02020603050405020304" pitchFamily="18" charset="0"/>
                </a:endParaRPr>
              </a:p>
              <a:p>
                <a:r>
                  <a:rPr lang="fr-FR" b="1" dirty="0">
                    <a:solidFill>
                      <a:srgbClr val="242852">
                        <a:lumMod val="60000"/>
                        <a:lumOff val="40000"/>
                      </a:srgbClr>
                    </a:solidFill>
                    <a:latin typeface="Arial Narrow" panose="020B0606020202030204" pitchFamily="34" charset="0"/>
                    <a:cs typeface="Times New Roman" panose="02020603050405020304" pitchFamily="18" charset="0"/>
                  </a:rPr>
                  <a:t>Void acheter();</a:t>
                </a:r>
              </a:p>
              <a:p>
                <a:endParaRPr lang="fr-FR" dirty="0"/>
              </a:p>
            </p:txBody>
          </p:sp>
        </p:grpSp>
        <p:cxnSp>
          <p:nvCxnSpPr>
            <p:cNvPr id="10" name="Connecteur droit avec flèche 9">
              <a:extLst>
                <a:ext uri="{FF2B5EF4-FFF2-40B4-BE49-F238E27FC236}">
                  <a16:creationId xmlns:a16="http://schemas.microsoft.com/office/drawing/2014/main" id="{6DE2179E-15C7-4C3D-8054-08B6D422F527}"/>
                </a:ext>
              </a:extLst>
            </p:cNvPr>
            <p:cNvCxnSpPr/>
            <p:nvPr/>
          </p:nvCxnSpPr>
          <p:spPr>
            <a:xfrm flipV="1">
              <a:off x="2975212" y="3319197"/>
              <a:ext cx="627797" cy="921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FAE28EC3-5A73-404D-B90C-DFADE138D0A6}"/>
                </a:ext>
              </a:extLst>
            </p:cNvPr>
            <p:cNvCxnSpPr/>
            <p:nvPr/>
          </p:nvCxnSpPr>
          <p:spPr>
            <a:xfrm>
              <a:off x="2975212" y="4444662"/>
              <a:ext cx="532263" cy="1015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e 18">
            <a:extLst>
              <a:ext uri="{FF2B5EF4-FFF2-40B4-BE49-F238E27FC236}">
                <a16:creationId xmlns:a16="http://schemas.microsoft.com/office/drawing/2014/main" id="{D06868CD-6CB6-45AF-92F4-798BF8A56234}"/>
              </a:ext>
            </a:extLst>
          </p:cNvPr>
          <p:cNvGrpSpPr/>
          <p:nvPr/>
        </p:nvGrpSpPr>
        <p:grpSpPr>
          <a:xfrm>
            <a:off x="8384578" y="1950493"/>
            <a:ext cx="3203892" cy="2031325"/>
            <a:chOff x="6835178" y="1966931"/>
            <a:chExt cx="3203892" cy="2031325"/>
          </a:xfrm>
        </p:grpSpPr>
        <p:sp>
          <p:nvSpPr>
            <p:cNvPr id="7" name="ZoneTexte 6">
              <a:extLst>
                <a:ext uri="{FF2B5EF4-FFF2-40B4-BE49-F238E27FC236}">
                  <a16:creationId xmlns:a16="http://schemas.microsoft.com/office/drawing/2014/main" id="{4DAE4285-C98F-4777-932D-A8661AC6FCAB}"/>
                </a:ext>
              </a:extLst>
            </p:cNvPr>
            <p:cNvSpPr txBox="1"/>
            <p:nvPr/>
          </p:nvSpPr>
          <p:spPr>
            <a:xfrm>
              <a:off x="7600670" y="1966931"/>
              <a:ext cx="2438400" cy="2031325"/>
            </a:xfrm>
            <a:prstGeom prst="rect">
              <a:avLst/>
            </a:prstGeom>
            <a:noFill/>
            <a:ln>
              <a:solidFill>
                <a:schemeClr val="tx1"/>
              </a:solidFill>
            </a:ln>
          </p:spPr>
          <p:txBody>
            <a:bodyPr wrap="square" rtlCol="0">
              <a:spAutoFit/>
            </a:bodyPr>
            <a:lstStyle/>
            <a:p>
              <a:r>
                <a:rPr lang="fr-FR" b="1" dirty="0">
                  <a:solidFill>
                    <a:srgbClr val="242852">
                      <a:lumMod val="60000"/>
                      <a:lumOff val="40000"/>
                    </a:srgbClr>
                  </a:solidFill>
                  <a:highlight>
                    <a:srgbClr val="FFFF00"/>
                  </a:highlight>
                  <a:latin typeface="Arial Narrow" panose="020B0606020202030204" pitchFamily="34" charset="0"/>
                  <a:cs typeface="Times New Roman" panose="02020603050405020304" pitchFamily="18" charset="0"/>
                </a:rPr>
                <a:t>String nom;</a:t>
              </a:r>
            </a:p>
            <a:p>
              <a:r>
                <a:rPr lang="fr-FR" b="1" dirty="0">
                  <a:solidFill>
                    <a:srgbClr val="242852">
                      <a:lumMod val="60000"/>
                      <a:lumOff val="40000"/>
                    </a:srgbClr>
                  </a:solidFill>
                  <a:highlight>
                    <a:srgbClr val="FFFF00"/>
                  </a:highlight>
                  <a:latin typeface="Arial Narrow" panose="020B0606020202030204" pitchFamily="34" charset="0"/>
                  <a:cs typeface="Times New Roman" panose="02020603050405020304" pitchFamily="18" charset="0"/>
                </a:rPr>
                <a:t>String </a:t>
              </a:r>
              <a:r>
                <a:rPr lang="fr-FR" b="1" dirty="0" err="1">
                  <a:solidFill>
                    <a:srgbClr val="242852">
                      <a:lumMod val="60000"/>
                      <a:lumOff val="40000"/>
                    </a:srgbClr>
                  </a:solidFill>
                  <a:highlight>
                    <a:srgbClr val="FFFF00"/>
                  </a:highlight>
                  <a:latin typeface="Arial Narrow" panose="020B0606020202030204" pitchFamily="34" charset="0"/>
                  <a:cs typeface="Times New Roman" panose="02020603050405020304" pitchFamily="18" charset="0"/>
                </a:rPr>
                <a:t>prenom</a:t>
              </a:r>
              <a:r>
                <a:rPr lang="fr-FR" b="1" dirty="0">
                  <a:solidFill>
                    <a:srgbClr val="242852">
                      <a:lumMod val="60000"/>
                      <a:lumOff val="40000"/>
                    </a:srgbClr>
                  </a:solidFill>
                  <a:highlight>
                    <a:srgbClr val="FFFF00"/>
                  </a:highlight>
                  <a:latin typeface="Arial Narrow" panose="020B0606020202030204" pitchFamily="34" charset="0"/>
                  <a:cs typeface="Times New Roman" panose="02020603050405020304" pitchFamily="18" charset="0"/>
                </a:rPr>
                <a:t>;</a:t>
              </a:r>
            </a:p>
            <a:p>
              <a:r>
                <a:rPr lang="fr-FR" b="1" dirty="0">
                  <a:solidFill>
                    <a:srgbClr val="242852">
                      <a:lumMod val="60000"/>
                      <a:lumOff val="40000"/>
                    </a:srgbClr>
                  </a:solidFill>
                  <a:latin typeface="Arial Narrow" panose="020B0606020202030204" pitchFamily="34" charset="0"/>
                  <a:cs typeface="Times New Roman" panose="02020603050405020304" pitchFamily="18" charset="0"/>
                </a:rPr>
                <a:t>Int </a:t>
              </a:r>
              <a:r>
                <a:rPr lang="fr-FR" b="1" dirty="0" err="1">
                  <a:solidFill>
                    <a:srgbClr val="242852">
                      <a:lumMod val="60000"/>
                      <a:lumOff val="40000"/>
                    </a:srgbClr>
                  </a:solidFill>
                  <a:latin typeface="Arial Narrow" panose="020B0606020202030204" pitchFamily="34" charset="0"/>
                  <a:cs typeface="Times New Roman" panose="02020603050405020304" pitchFamily="18" charset="0"/>
                </a:rPr>
                <a:t>numSecu</a:t>
              </a:r>
              <a:r>
                <a:rPr lang="fr-FR" b="1" dirty="0">
                  <a:solidFill>
                    <a:srgbClr val="242852">
                      <a:lumMod val="60000"/>
                      <a:lumOff val="40000"/>
                    </a:srgbClr>
                  </a:solidFill>
                  <a:latin typeface="Arial Narrow" panose="020B0606020202030204" pitchFamily="34" charset="0"/>
                  <a:cs typeface="Times New Roman" panose="02020603050405020304" pitchFamily="18" charset="0"/>
                </a:rPr>
                <a:t>;</a:t>
              </a:r>
            </a:p>
            <a:p>
              <a:r>
                <a:rPr lang="fr-FR" b="1" dirty="0">
                  <a:solidFill>
                    <a:srgbClr val="242852">
                      <a:lumMod val="60000"/>
                      <a:lumOff val="40000"/>
                    </a:srgbClr>
                  </a:solidFill>
                  <a:latin typeface="Arial Narrow" panose="020B0606020202030204" pitchFamily="34" charset="0"/>
                  <a:cs typeface="Times New Roman" panose="02020603050405020304" pitchFamily="18" charset="0"/>
                </a:rPr>
                <a:t>Int </a:t>
              </a:r>
              <a:r>
                <a:rPr lang="fr-FR" b="1" dirty="0" err="1">
                  <a:solidFill>
                    <a:srgbClr val="242852">
                      <a:lumMod val="60000"/>
                      <a:lumOff val="40000"/>
                    </a:srgbClr>
                  </a:solidFill>
                  <a:latin typeface="Arial Narrow" panose="020B0606020202030204" pitchFamily="34" charset="0"/>
                  <a:cs typeface="Times New Roman" panose="02020603050405020304" pitchFamily="18" charset="0"/>
                </a:rPr>
                <a:t>nbanneesAnciennete</a:t>
              </a:r>
              <a:r>
                <a:rPr lang="fr-FR" b="1" dirty="0">
                  <a:solidFill>
                    <a:srgbClr val="242852">
                      <a:lumMod val="60000"/>
                      <a:lumOff val="40000"/>
                    </a:srgbClr>
                  </a:solidFill>
                  <a:latin typeface="Arial Narrow" panose="020B0606020202030204" pitchFamily="34" charset="0"/>
                  <a:cs typeface="Times New Roman" panose="02020603050405020304" pitchFamily="18" charset="0"/>
                </a:rPr>
                <a:t>;</a:t>
              </a:r>
            </a:p>
            <a:p>
              <a:endParaRPr lang="fr-FR" b="1" dirty="0">
                <a:solidFill>
                  <a:srgbClr val="242852">
                    <a:lumMod val="60000"/>
                    <a:lumOff val="40000"/>
                  </a:srgbClr>
                </a:solidFill>
                <a:latin typeface="Arial Narrow" panose="020B0606020202030204" pitchFamily="34" charset="0"/>
                <a:cs typeface="Times New Roman" panose="02020603050405020304" pitchFamily="18" charset="0"/>
              </a:endParaRPr>
            </a:p>
            <a:p>
              <a:r>
                <a:rPr lang="fr-FR" b="1" dirty="0">
                  <a:solidFill>
                    <a:srgbClr val="242852">
                      <a:lumMod val="60000"/>
                      <a:lumOff val="40000"/>
                    </a:srgbClr>
                  </a:solidFill>
                  <a:highlight>
                    <a:srgbClr val="FFFF00"/>
                  </a:highlight>
                  <a:latin typeface="Arial Narrow" panose="020B0606020202030204" pitchFamily="34" charset="0"/>
                  <a:cs typeface="Times New Roman" panose="02020603050405020304" pitchFamily="18" charset="0"/>
                </a:rPr>
                <a:t>Void parler();</a:t>
              </a:r>
            </a:p>
            <a:p>
              <a:r>
                <a:rPr lang="fr-FR" b="1" dirty="0">
                  <a:solidFill>
                    <a:srgbClr val="242852">
                      <a:lumMod val="60000"/>
                      <a:lumOff val="40000"/>
                    </a:srgbClr>
                  </a:solidFill>
                  <a:latin typeface="Arial Narrow" panose="020B0606020202030204" pitchFamily="34" charset="0"/>
                  <a:cs typeface="Times New Roman" panose="02020603050405020304" pitchFamily="18" charset="0"/>
                </a:rPr>
                <a:t>Void travailler();</a:t>
              </a:r>
              <a:endParaRPr lang="fr-FR" dirty="0"/>
            </a:p>
          </p:txBody>
        </p:sp>
        <p:cxnSp>
          <p:nvCxnSpPr>
            <p:cNvPr id="15" name="Connecteur droit avec flèche 14">
              <a:extLst>
                <a:ext uri="{FF2B5EF4-FFF2-40B4-BE49-F238E27FC236}">
                  <a16:creationId xmlns:a16="http://schemas.microsoft.com/office/drawing/2014/main" id="{A8F19094-3A65-4344-A9D6-D26BA6333283}"/>
                </a:ext>
              </a:extLst>
            </p:cNvPr>
            <p:cNvCxnSpPr>
              <a:cxnSpLocks/>
            </p:cNvCxnSpPr>
            <p:nvPr/>
          </p:nvCxnSpPr>
          <p:spPr>
            <a:xfrm flipV="1">
              <a:off x="6835178" y="2966155"/>
              <a:ext cx="534613" cy="16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e 19">
            <a:extLst>
              <a:ext uri="{FF2B5EF4-FFF2-40B4-BE49-F238E27FC236}">
                <a16:creationId xmlns:a16="http://schemas.microsoft.com/office/drawing/2014/main" id="{54EB83B8-0965-4436-9377-12A2C9212872}"/>
              </a:ext>
            </a:extLst>
          </p:cNvPr>
          <p:cNvGrpSpPr/>
          <p:nvPr/>
        </p:nvGrpSpPr>
        <p:grpSpPr>
          <a:xfrm>
            <a:off x="8271659" y="4462354"/>
            <a:ext cx="3316811" cy="2031325"/>
            <a:chOff x="6835177" y="4457225"/>
            <a:chExt cx="3316811" cy="2031325"/>
          </a:xfrm>
        </p:grpSpPr>
        <p:sp>
          <p:nvSpPr>
            <p:cNvPr id="8" name="ZoneTexte 7">
              <a:extLst>
                <a:ext uri="{FF2B5EF4-FFF2-40B4-BE49-F238E27FC236}">
                  <a16:creationId xmlns:a16="http://schemas.microsoft.com/office/drawing/2014/main" id="{7CFA3837-D61B-48C3-89AE-D2FA7188F4D2}"/>
                </a:ext>
              </a:extLst>
            </p:cNvPr>
            <p:cNvSpPr txBox="1"/>
            <p:nvPr/>
          </p:nvSpPr>
          <p:spPr>
            <a:xfrm>
              <a:off x="7713588" y="4457225"/>
              <a:ext cx="2438400" cy="2031325"/>
            </a:xfrm>
            <a:prstGeom prst="rect">
              <a:avLst/>
            </a:prstGeom>
            <a:noFill/>
            <a:ln>
              <a:solidFill>
                <a:schemeClr val="tx1"/>
              </a:solidFill>
            </a:ln>
          </p:spPr>
          <p:txBody>
            <a:bodyPr wrap="square" rtlCol="0">
              <a:spAutoFit/>
            </a:bodyPr>
            <a:lstStyle/>
            <a:p>
              <a:r>
                <a:rPr lang="fr-FR" b="1" dirty="0">
                  <a:solidFill>
                    <a:srgbClr val="242852">
                      <a:lumMod val="60000"/>
                      <a:lumOff val="40000"/>
                    </a:srgbClr>
                  </a:solidFill>
                  <a:highlight>
                    <a:srgbClr val="FFFF00"/>
                  </a:highlight>
                  <a:latin typeface="Arial Narrow" panose="020B0606020202030204" pitchFamily="34" charset="0"/>
                  <a:cs typeface="Times New Roman" panose="02020603050405020304" pitchFamily="18" charset="0"/>
                </a:rPr>
                <a:t>String nom;</a:t>
              </a:r>
            </a:p>
            <a:p>
              <a:r>
                <a:rPr lang="fr-FR" b="1" dirty="0">
                  <a:solidFill>
                    <a:srgbClr val="242852">
                      <a:lumMod val="60000"/>
                      <a:lumOff val="40000"/>
                    </a:srgbClr>
                  </a:solidFill>
                  <a:highlight>
                    <a:srgbClr val="FFFF00"/>
                  </a:highlight>
                  <a:latin typeface="Arial Narrow" panose="020B0606020202030204" pitchFamily="34" charset="0"/>
                  <a:cs typeface="Times New Roman" panose="02020603050405020304" pitchFamily="18" charset="0"/>
                </a:rPr>
                <a:t>String </a:t>
              </a:r>
              <a:r>
                <a:rPr lang="fr-FR" b="1" dirty="0" err="1">
                  <a:solidFill>
                    <a:srgbClr val="242852">
                      <a:lumMod val="60000"/>
                      <a:lumOff val="40000"/>
                    </a:srgbClr>
                  </a:solidFill>
                  <a:highlight>
                    <a:srgbClr val="FFFF00"/>
                  </a:highlight>
                  <a:latin typeface="Arial Narrow" panose="020B0606020202030204" pitchFamily="34" charset="0"/>
                  <a:cs typeface="Times New Roman" panose="02020603050405020304" pitchFamily="18" charset="0"/>
                </a:rPr>
                <a:t>prenom</a:t>
              </a:r>
              <a:r>
                <a:rPr lang="fr-FR" b="1" dirty="0">
                  <a:solidFill>
                    <a:srgbClr val="242852">
                      <a:lumMod val="60000"/>
                      <a:lumOff val="40000"/>
                    </a:srgbClr>
                  </a:solidFill>
                  <a:highlight>
                    <a:srgbClr val="FFFF00"/>
                  </a:highlight>
                  <a:latin typeface="Arial Narrow" panose="020B0606020202030204" pitchFamily="34" charset="0"/>
                  <a:cs typeface="Times New Roman" panose="02020603050405020304" pitchFamily="18" charset="0"/>
                </a:rPr>
                <a:t>;</a:t>
              </a:r>
            </a:p>
            <a:p>
              <a:r>
                <a:rPr lang="fr-FR" b="1" dirty="0">
                  <a:solidFill>
                    <a:srgbClr val="242852">
                      <a:lumMod val="60000"/>
                      <a:lumOff val="40000"/>
                    </a:srgbClr>
                  </a:solidFill>
                  <a:latin typeface="Arial Narrow" panose="020B0606020202030204" pitchFamily="34" charset="0"/>
                  <a:cs typeface="Times New Roman" panose="02020603050405020304" pitchFamily="18" charset="0"/>
                </a:rPr>
                <a:t>String </a:t>
              </a:r>
              <a:r>
                <a:rPr lang="fr-FR" b="1" dirty="0" err="1">
                  <a:solidFill>
                    <a:srgbClr val="242852">
                      <a:lumMod val="60000"/>
                      <a:lumOff val="40000"/>
                    </a:srgbClr>
                  </a:solidFill>
                  <a:latin typeface="Arial Narrow" panose="020B0606020202030204" pitchFamily="34" charset="0"/>
                  <a:cs typeface="Times New Roman" panose="02020603050405020304" pitchFamily="18" charset="0"/>
                </a:rPr>
                <a:t>societe</a:t>
              </a:r>
              <a:r>
                <a:rPr lang="fr-FR" b="1" dirty="0">
                  <a:solidFill>
                    <a:srgbClr val="242852">
                      <a:lumMod val="60000"/>
                      <a:lumOff val="40000"/>
                    </a:srgbClr>
                  </a:solidFill>
                  <a:latin typeface="Arial Narrow" panose="020B0606020202030204" pitchFamily="34" charset="0"/>
                  <a:cs typeface="Times New Roman" panose="02020603050405020304" pitchFamily="18" charset="0"/>
                </a:rPr>
                <a:t>;</a:t>
              </a:r>
            </a:p>
            <a:p>
              <a:r>
                <a:rPr lang="fr-FR" b="1" dirty="0">
                  <a:solidFill>
                    <a:srgbClr val="242852">
                      <a:lumMod val="60000"/>
                      <a:lumOff val="40000"/>
                    </a:srgbClr>
                  </a:solidFill>
                  <a:latin typeface="Arial Narrow" panose="020B0606020202030204" pitchFamily="34" charset="0"/>
                  <a:cs typeface="Times New Roman" panose="02020603050405020304" pitchFamily="18" charset="0"/>
                </a:rPr>
                <a:t>List&lt;Achat&gt;;</a:t>
              </a:r>
            </a:p>
            <a:p>
              <a:endParaRPr lang="fr-FR" b="1" dirty="0">
                <a:solidFill>
                  <a:srgbClr val="242852">
                    <a:lumMod val="60000"/>
                    <a:lumOff val="40000"/>
                  </a:srgbClr>
                </a:solidFill>
                <a:latin typeface="Arial Narrow" panose="020B0606020202030204" pitchFamily="34" charset="0"/>
                <a:cs typeface="Times New Roman" panose="02020603050405020304" pitchFamily="18" charset="0"/>
              </a:endParaRPr>
            </a:p>
            <a:p>
              <a:r>
                <a:rPr lang="fr-FR" b="1" dirty="0">
                  <a:solidFill>
                    <a:srgbClr val="242852">
                      <a:lumMod val="60000"/>
                      <a:lumOff val="40000"/>
                    </a:srgbClr>
                  </a:solidFill>
                  <a:highlight>
                    <a:srgbClr val="FFFF00"/>
                  </a:highlight>
                  <a:latin typeface="Arial Narrow" panose="020B0606020202030204" pitchFamily="34" charset="0"/>
                  <a:cs typeface="Times New Roman" panose="02020603050405020304" pitchFamily="18" charset="0"/>
                </a:rPr>
                <a:t>Void parler();</a:t>
              </a:r>
            </a:p>
            <a:p>
              <a:r>
                <a:rPr lang="fr-FR" b="1" dirty="0">
                  <a:solidFill>
                    <a:srgbClr val="242852">
                      <a:lumMod val="60000"/>
                      <a:lumOff val="40000"/>
                    </a:srgbClr>
                  </a:solidFill>
                  <a:latin typeface="Arial Narrow" panose="020B0606020202030204" pitchFamily="34" charset="0"/>
                  <a:cs typeface="Times New Roman" panose="02020603050405020304" pitchFamily="18" charset="0"/>
                </a:rPr>
                <a:t>Void acheter();</a:t>
              </a:r>
              <a:endParaRPr lang="fr-FR" dirty="0"/>
            </a:p>
          </p:txBody>
        </p:sp>
        <p:cxnSp>
          <p:nvCxnSpPr>
            <p:cNvPr id="18" name="Connecteur droit avec flèche 17">
              <a:extLst>
                <a:ext uri="{FF2B5EF4-FFF2-40B4-BE49-F238E27FC236}">
                  <a16:creationId xmlns:a16="http://schemas.microsoft.com/office/drawing/2014/main" id="{EBB81706-BECB-42C3-B271-E63B3B9C70BE}"/>
                </a:ext>
              </a:extLst>
            </p:cNvPr>
            <p:cNvCxnSpPr>
              <a:cxnSpLocks/>
            </p:cNvCxnSpPr>
            <p:nvPr/>
          </p:nvCxnSpPr>
          <p:spPr>
            <a:xfrm flipV="1">
              <a:off x="6835177" y="5456449"/>
              <a:ext cx="534613" cy="16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2" name="ZoneTexte 21">
            <a:extLst>
              <a:ext uri="{FF2B5EF4-FFF2-40B4-BE49-F238E27FC236}">
                <a16:creationId xmlns:a16="http://schemas.microsoft.com/office/drawing/2014/main" id="{7B4D5734-E33A-4511-BBF9-479902378929}"/>
              </a:ext>
            </a:extLst>
          </p:cNvPr>
          <p:cNvSpPr txBox="1"/>
          <p:nvPr/>
        </p:nvSpPr>
        <p:spPr>
          <a:xfrm>
            <a:off x="6629407" y="245536"/>
            <a:ext cx="6097464" cy="802271"/>
          </a:xfrm>
          <a:prstGeom prst="rect">
            <a:avLst/>
          </a:prstGeom>
          <a:noFill/>
        </p:spPr>
        <p:txBody>
          <a:bodyPr wrap="square">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r-FR" sz="14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rPr>
              <a:t>Les classes n’héritent pas du constructeur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r-FR" sz="12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rPr>
              <a:t> </a:t>
            </a:r>
            <a:r>
              <a:rPr kumimoji="0" lang="fr-FR" sz="2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rPr>
              <a:t>Super(nom)</a:t>
            </a:r>
          </a:p>
        </p:txBody>
      </p:sp>
    </p:spTree>
    <p:extLst>
      <p:ext uri="{BB962C8B-B14F-4D97-AF65-F5344CB8AC3E}">
        <p14:creationId xmlns:p14="http://schemas.microsoft.com/office/powerpoint/2010/main" val="659508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078C59FD-73DC-48BE-AB8E-A87CB2F5F2C7}"/>
              </a:ext>
            </a:extLst>
          </p:cNvPr>
          <p:cNvSpPr txBox="1"/>
          <p:nvPr/>
        </p:nvSpPr>
        <p:spPr>
          <a:xfrm>
            <a:off x="348445" y="1047807"/>
            <a:ext cx="6097464" cy="480131"/>
          </a:xfrm>
          <a:prstGeom prst="rect">
            <a:avLst/>
          </a:prstGeom>
          <a:noFill/>
        </p:spPr>
        <p:txBody>
          <a:bodyPr wrap="square">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sz="2800" b="1" noProof="0"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rPr>
              <a:t>Héritage : Redéfinition de méthode</a:t>
            </a:r>
            <a:endParaRPr kumimoji="0" lang="fr-FR" sz="2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endParaRPr>
          </a:p>
        </p:txBody>
      </p:sp>
      <p:sp>
        <p:nvSpPr>
          <p:cNvPr id="2" name="ZoneTexte 1">
            <a:extLst>
              <a:ext uri="{FF2B5EF4-FFF2-40B4-BE49-F238E27FC236}">
                <a16:creationId xmlns:a16="http://schemas.microsoft.com/office/drawing/2014/main" id="{48DDA3B7-99E8-460B-975D-2260DB38F549}"/>
              </a:ext>
            </a:extLst>
          </p:cNvPr>
          <p:cNvSpPr txBox="1"/>
          <p:nvPr/>
        </p:nvSpPr>
        <p:spPr>
          <a:xfrm>
            <a:off x="348444" y="1996659"/>
            <a:ext cx="3436155" cy="3139321"/>
          </a:xfrm>
          <a:prstGeom prst="rect">
            <a:avLst/>
          </a:prstGeom>
          <a:noFill/>
          <a:ln>
            <a:solidFill>
              <a:schemeClr val="tx1"/>
            </a:solidFill>
          </a:ln>
        </p:spPr>
        <p:txBody>
          <a:bodyPr wrap="square" rtlCol="0">
            <a:spAutoFit/>
          </a:bodyPr>
          <a:lstStyle/>
          <a:p>
            <a:pPr algn="ctr"/>
            <a:r>
              <a:rPr lang="fr-FR" b="1"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rPr>
              <a:t>Personne</a:t>
            </a:r>
          </a:p>
          <a:p>
            <a:pPr algn="ctr"/>
            <a:endParaRPr lang="fr-FR" b="1" dirty="0">
              <a:solidFill>
                <a:srgbClr val="242852">
                  <a:lumMod val="60000"/>
                  <a:lumOff val="40000"/>
                </a:srgbClr>
              </a:solidFill>
              <a:highlight>
                <a:srgbClr val="FFFF00"/>
              </a:highlight>
              <a:latin typeface="Arial Narrow" panose="020B0606020202030204" pitchFamily="34" charset="0"/>
              <a:ea typeface="Calibri" panose="020F0502020204030204" pitchFamily="34" charset="0"/>
              <a:cs typeface="Times New Roman" panose="02020603050405020304" pitchFamily="18" charset="0"/>
            </a:endParaRPr>
          </a:p>
          <a:p>
            <a:r>
              <a:rPr lang="fr-FR" b="1" dirty="0">
                <a:solidFill>
                  <a:srgbClr val="242852">
                    <a:lumMod val="60000"/>
                    <a:lumOff val="40000"/>
                  </a:srgbClr>
                </a:solidFill>
                <a:highlight>
                  <a:srgbClr val="FFFF00"/>
                </a:highlight>
                <a:latin typeface="Arial Narrow" panose="020B0606020202030204" pitchFamily="34" charset="0"/>
                <a:cs typeface="Times New Roman" panose="02020603050405020304" pitchFamily="18" charset="0"/>
              </a:rPr>
              <a:t>String nom;</a:t>
            </a:r>
          </a:p>
          <a:p>
            <a:r>
              <a:rPr lang="fr-FR" b="1" dirty="0">
                <a:solidFill>
                  <a:srgbClr val="242852">
                    <a:lumMod val="60000"/>
                    <a:lumOff val="40000"/>
                  </a:srgbClr>
                </a:solidFill>
                <a:highlight>
                  <a:srgbClr val="FFFF00"/>
                </a:highlight>
                <a:latin typeface="Arial Narrow" panose="020B0606020202030204" pitchFamily="34" charset="0"/>
                <a:cs typeface="Times New Roman" panose="02020603050405020304" pitchFamily="18" charset="0"/>
              </a:rPr>
              <a:t>String </a:t>
            </a:r>
            <a:r>
              <a:rPr lang="fr-FR" b="1" dirty="0" err="1">
                <a:solidFill>
                  <a:srgbClr val="242852">
                    <a:lumMod val="60000"/>
                    <a:lumOff val="40000"/>
                  </a:srgbClr>
                </a:solidFill>
                <a:highlight>
                  <a:srgbClr val="FFFF00"/>
                </a:highlight>
                <a:latin typeface="Arial Narrow" panose="020B0606020202030204" pitchFamily="34" charset="0"/>
                <a:cs typeface="Times New Roman" panose="02020603050405020304" pitchFamily="18" charset="0"/>
              </a:rPr>
              <a:t>prenom</a:t>
            </a:r>
            <a:r>
              <a:rPr lang="fr-FR" b="1" dirty="0">
                <a:solidFill>
                  <a:srgbClr val="242852">
                    <a:lumMod val="60000"/>
                    <a:lumOff val="40000"/>
                  </a:srgbClr>
                </a:solidFill>
                <a:highlight>
                  <a:srgbClr val="FFFF00"/>
                </a:highlight>
                <a:latin typeface="Arial Narrow" panose="020B0606020202030204" pitchFamily="34" charset="0"/>
                <a:cs typeface="Times New Roman" panose="02020603050405020304" pitchFamily="18" charset="0"/>
              </a:rPr>
              <a:t>;</a:t>
            </a:r>
          </a:p>
          <a:p>
            <a:endParaRPr lang="fr-FR" b="1" dirty="0">
              <a:solidFill>
                <a:srgbClr val="242852">
                  <a:lumMod val="60000"/>
                  <a:lumOff val="40000"/>
                </a:srgbClr>
              </a:solidFill>
              <a:highlight>
                <a:srgbClr val="FFFF00"/>
              </a:highlight>
              <a:latin typeface="Arial Narrow" panose="020B0606020202030204" pitchFamily="34" charset="0"/>
              <a:cs typeface="Times New Roman" panose="02020603050405020304" pitchFamily="18" charset="0"/>
            </a:endParaRPr>
          </a:p>
          <a:p>
            <a:r>
              <a:rPr lang="en-US" dirty="0">
                <a:solidFill>
                  <a:schemeClr val="accent1"/>
                </a:solidFill>
              </a:rPr>
              <a:t>public Person(String nom) {</a:t>
            </a:r>
          </a:p>
          <a:p>
            <a:r>
              <a:rPr lang="en-US" dirty="0">
                <a:solidFill>
                  <a:schemeClr val="accent1"/>
                </a:solidFill>
              </a:rPr>
              <a:t>        </a:t>
            </a:r>
            <a:r>
              <a:rPr lang="en-US" dirty="0" err="1">
                <a:solidFill>
                  <a:schemeClr val="accent1"/>
                </a:solidFill>
              </a:rPr>
              <a:t>this.nom</a:t>
            </a:r>
            <a:r>
              <a:rPr lang="en-US" dirty="0">
                <a:solidFill>
                  <a:schemeClr val="accent1"/>
                </a:solidFill>
              </a:rPr>
              <a:t> = nom;</a:t>
            </a:r>
          </a:p>
          <a:p>
            <a:r>
              <a:rPr lang="en-US" dirty="0">
                <a:solidFill>
                  <a:schemeClr val="accent1"/>
                </a:solidFill>
              </a:rPr>
              <a:t>    }</a:t>
            </a:r>
            <a:endParaRPr lang="fr-FR" dirty="0">
              <a:solidFill>
                <a:schemeClr val="accent1"/>
              </a:solidFill>
            </a:endParaRPr>
          </a:p>
          <a:p>
            <a:endParaRPr lang="fr-FR" b="1" dirty="0">
              <a:solidFill>
                <a:srgbClr val="242852">
                  <a:lumMod val="60000"/>
                  <a:lumOff val="40000"/>
                </a:srgbClr>
              </a:solidFill>
              <a:highlight>
                <a:srgbClr val="FFFF00"/>
              </a:highlight>
              <a:latin typeface="Arial Narrow" panose="020B0606020202030204" pitchFamily="34" charset="0"/>
              <a:cs typeface="Times New Roman" panose="02020603050405020304" pitchFamily="18" charset="0"/>
            </a:endParaRPr>
          </a:p>
          <a:p>
            <a:r>
              <a:rPr lang="fr-FR" b="1" dirty="0">
                <a:solidFill>
                  <a:srgbClr val="242852">
                    <a:lumMod val="60000"/>
                    <a:lumOff val="40000"/>
                  </a:srgbClr>
                </a:solidFill>
                <a:highlight>
                  <a:srgbClr val="FFFF00"/>
                </a:highlight>
                <a:latin typeface="Arial Narrow" panose="020B0606020202030204" pitchFamily="34" charset="0"/>
                <a:cs typeface="Times New Roman" panose="02020603050405020304" pitchFamily="18" charset="0"/>
              </a:rPr>
              <a:t>Void parler();</a:t>
            </a:r>
          </a:p>
          <a:p>
            <a:endParaRPr lang="fr-FR" dirty="0">
              <a:highlight>
                <a:srgbClr val="FFFF00"/>
              </a:highlight>
            </a:endParaRPr>
          </a:p>
        </p:txBody>
      </p:sp>
      <p:sp>
        <p:nvSpPr>
          <p:cNvPr id="4" name="ZoneTexte 3">
            <a:extLst>
              <a:ext uri="{FF2B5EF4-FFF2-40B4-BE49-F238E27FC236}">
                <a16:creationId xmlns:a16="http://schemas.microsoft.com/office/drawing/2014/main" id="{09F0FDEB-52AB-4C48-BA51-985D651E5D84}"/>
              </a:ext>
            </a:extLst>
          </p:cNvPr>
          <p:cNvSpPr txBox="1"/>
          <p:nvPr/>
        </p:nvSpPr>
        <p:spPr>
          <a:xfrm>
            <a:off x="5004405" y="2274838"/>
            <a:ext cx="3380173" cy="2308324"/>
          </a:xfrm>
          <a:prstGeom prst="rect">
            <a:avLst/>
          </a:prstGeom>
          <a:noFill/>
          <a:ln>
            <a:solidFill>
              <a:schemeClr val="tx1"/>
            </a:solidFill>
          </a:ln>
        </p:spPr>
        <p:txBody>
          <a:bodyPr wrap="square" rtlCol="0">
            <a:spAutoFit/>
          </a:bodyPr>
          <a:lstStyle/>
          <a:p>
            <a:pPr algn="ctr"/>
            <a:r>
              <a:rPr lang="fr-FR" b="1"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rPr>
              <a:t>Employé </a:t>
            </a:r>
            <a:r>
              <a:rPr lang="fr-FR" b="1" dirty="0" err="1">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rPr>
              <a:t>extends</a:t>
            </a:r>
            <a:r>
              <a:rPr lang="fr-FR" b="1"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rPr>
              <a:t> Personne</a:t>
            </a:r>
          </a:p>
          <a:p>
            <a:pPr algn="ctr"/>
            <a:endParaRPr lang="fr-FR" b="1" dirty="0">
              <a:solidFill>
                <a:srgbClr val="242852">
                  <a:lumMod val="60000"/>
                  <a:lumOff val="40000"/>
                </a:srgbClr>
              </a:solidFill>
              <a:latin typeface="Arial Narrow" panose="020B0606020202030204" pitchFamily="34" charset="0"/>
              <a:ea typeface="Calibri" panose="020F0502020204030204" pitchFamily="34" charset="0"/>
              <a:cs typeface="Times New Roman" panose="02020603050405020304" pitchFamily="18" charset="0"/>
            </a:endParaRPr>
          </a:p>
          <a:p>
            <a:r>
              <a:rPr lang="fr-FR" b="1" dirty="0">
                <a:solidFill>
                  <a:srgbClr val="242852">
                    <a:lumMod val="60000"/>
                    <a:lumOff val="40000"/>
                  </a:srgbClr>
                </a:solidFill>
                <a:latin typeface="Arial Narrow" panose="020B0606020202030204" pitchFamily="34" charset="0"/>
                <a:cs typeface="Times New Roman" panose="02020603050405020304" pitchFamily="18" charset="0"/>
              </a:rPr>
              <a:t>Int </a:t>
            </a:r>
            <a:r>
              <a:rPr lang="fr-FR" b="1" dirty="0" err="1">
                <a:solidFill>
                  <a:srgbClr val="242852">
                    <a:lumMod val="60000"/>
                    <a:lumOff val="40000"/>
                  </a:srgbClr>
                </a:solidFill>
                <a:latin typeface="Arial Narrow" panose="020B0606020202030204" pitchFamily="34" charset="0"/>
                <a:cs typeface="Times New Roman" panose="02020603050405020304" pitchFamily="18" charset="0"/>
              </a:rPr>
              <a:t>numSecu</a:t>
            </a:r>
            <a:r>
              <a:rPr lang="fr-FR" b="1" dirty="0">
                <a:solidFill>
                  <a:srgbClr val="242852">
                    <a:lumMod val="60000"/>
                    <a:lumOff val="40000"/>
                  </a:srgbClr>
                </a:solidFill>
                <a:latin typeface="Arial Narrow" panose="020B0606020202030204" pitchFamily="34" charset="0"/>
                <a:cs typeface="Times New Roman" panose="02020603050405020304" pitchFamily="18" charset="0"/>
              </a:rPr>
              <a:t>;</a:t>
            </a:r>
          </a:p>
          <a:p>
            <a:r>
              <a:rPr lang="fr-FR" b="1" dirty="0">
                <a:solidFill>
                  <a:srgbClr val="242852">
                    <a:lumMod val="60000"/>
                    <a:lumOff val="40000"/>
                  </a:srgbClr>
                </a:solidFill>
                <a:latin typeface="Arial Narrow" panose="020B0606020202030204" pitchFamily="34" charset="0"/>
                <a:cs typeface="Times New Roman" panose="02020603050405020304" pitchFamily="18" charset="0"/>
              </a:rPr>
              <a:t>Int </a:t>
            </a:r>
            <a:r>
              <a:rPr lang="fr-FR" b="1" dirty="0" err="1">
                <a:solidFill>
                  <a:srgbClr val="242852">
                    <a:lumMod val="60000"/>
                    <a:lumOff val="40000"/>
                  </a:srgbClr>
                </a:solidFill>
                <a:latin typeface="Arial Narrow" panose="020B0606020202030204" pitchFamily="34" charset="0"/>
                <a:cs typeface="Times New Roman" panose="02020603050405020304" pitchFamily="18" charset="0"/>
              </a:rPr>
              <a:t>nbanneesAnciennete</a:t>
            </a:r>
            <a:r>
              <a:rPr lang="fr-FR" b="1" dirty="0">
                <a:solidFill>
                  <a:srgbClr val="242852">
                    <a:lumMod val="60000"/>
                    <a:lumOff val="40000"/>
                  </a:srgbClr>
                </a:solidFill>
                <a:latin typeface="Arial Narrow" panose="020B0606020202030204" pitchFamily="34" charset="0"/>
                <a:cs typeface="Times New Roman" panose="02020603050405020304" pitchFamily="18" charset="0"/>
              </a:rPr>
              <a:t>;</a:t>
            </a:r>
          </a:p>
          <a:p>
            <a:endParaRPr lang="fr-FR" b="1" dirty="0">
              <a:solidFill>
                <a:srgbClr val="242852">
                  <a:lumMod val="60000"/>
                  <a:lumOff val="40000"/>
                </a:srgbClr>
              </a:solidFill>
              <a:latin typeface="Arial Narrow" panose="020B0606020202030204" pitchFamily="34" charset="0"/>
              <a:cs typeface="Times New Roman" panose="02020603050405020304" pitchFamily="18" charset="0"/>
            </a:endParaRPr>
          </a:p>
          <a:p>
            <a:r>
              <a:rPr lang="fr-FR" b="1" dirty="0">
                <a:solidFill>
                  <a:srgbClr val="242852">
                    <a:lumMod val="60000"/>
                    <a:lumOff val="40000"/>
                  </a:srgbClr>
                </a:solidFill>
                <a:latin typeface="Arial Narrow" panose="020B0606020202030204" pitchFamily="34" charset="0"/>
                <a:cs typeface="Times New Roman" panose="02020603050405020304" pitchFamily="18" charset="0"/>
              </a:rPr>
              <a:t>Void travailler();</a:t>
            </a:r>
          </a:p>
          <a:p>
            <a:r>
              <a:rPr lang="fr-FR" b="1" dirty="0" err="1">
                <a:solidFill>
                  <a:srgbClr val="242852">
                    <a:lumMod val="60000"/>
                    <a:lumOff val="40000"/>
                  </a:srgbClr>
                </a:solidFill>
                <a:latin typeface="Arial Narrow" panose="020B0606020202030204" pitchFamily="34" charset="0"/>
                <a:cs typeface="Times New Roman" panose="02020603050405020304" pitchFamily="18" charset="0"/>
              </a:rPr>
              <a:t>Void</a:t>
            </a:r>
            <a:r>
              <a:rPr lang="fr-FR" b="1" dirty="0">
                <a:solidFill>
                  <a:srgbClr val="242852">
                    <a:lumMod val="60000"/>
                    <a:lumOff val="40000"/>
                  </a:srgbClr>
                </a:solidFill>
                <a:latin typeface="Arial Narrow" panose="020B0606020202030204" pitchFamily="34" charset="0"/>
                <a:cs typeface="Times New Roman" panose="02020603050405020304" pitchFamily="18" charset="0"/>
              </a:rPr>
              <a:t> parler(); (langage technique)</a:t>
            </a:r>
          </a:p>
          <a:p>
            <a:endParaRPr lang="fr-FR" dirty="0"/>
          </a:p>
        </p:txBody>
      </p:sp>
      <p:cxnSp>
        <p:nvCxnSpPr>
          <p:cNvPr id="10" name="Connecteur droit avec flèche 9">
            <a:extLst>
              <a:ext uri="{FF2B5EF4-FFF2-40B4-BE49-F238E27FC236}">
                <a16:creationId xmlns:a16="http://schemas.microsoft.com/office/drawing/2014/main" id="{6DE2179E-15C7-4C3D-8054-08B6D422F527}"/>
              </a:ext>
            </a:extLst>
          </p:cNvPr>
          <p:cNvCxnSpPr>
            <a:cxnSpLocks/>
          </p:cNvCxnSpPr>
          <p:nvPr/>
        </p:nvCxnSpPr>
        <p:spPr>
          <a:xfrm>
            <a:off x="3903183" y="3392905"/>
            <a:ext cx="9889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9" name="Groupe 18">
            <a:extLst>
              <a:ext uri="{FF2B5EF4-FFF2-40B4-BE49-F238E27FC236}">
                <a16:creationId xmlns:a16="http://schemas.microsoft.com/office/drawing/2014/main" id="{D06868CD-6CB6-45AF-92F4-798BF8A56234}"/>
              </a:ext>
            </a:extLst>
          </p:cNvPr>
          <p:cNvGrpSpPr/>
          <p:nvPr/>
        </p:nvGrpSpPr>
        <p:grpSpPr>
          <a:xfrm>
            <a:off x="8496029" y="2413337"/>
            <a:ext cx="3203892" cy="2031325"/>
            <a:chOff x="6835178" y="1966931"/>
            <a:chExt cx="3203892" cy="2031325"/>
          </a:xfrm>
        </p:grpSpPr>
        <p:sp>
          <p:nvSpPr>
            <p:cNvPr id="7" name="ZoneTexte 6">
              <a:extLst>
                <a:ext uri="{FF2B5EF4-FFF2-40B4-BE49-F238E27FC236}">
                  <a16:creationId xmlns:a16="http://schemas.microsoft.com/office/drawing/2014/main" id="{4DAE4285-C98F-4777-932D-A8661AC6FCAB}"/>
                </a:ext>
              </a:extLst>
            </p:cNvPr>
            <p:cNvSpPr txBox="1"/>
            <p:nvPr/>
          </p:nvSpPr>
          <p:spPr>
            <a:xfrm>
              <a:off x="7600670" y="1966931"/>
              <a:ext cx="2438400" cy="2031325"/>
            </a:xfrm>
            <a:prstGeom prst="rect">
              <a:avLst/>
            </a:prstGeom>
            <a:noFill/>
            <a:ln>
              <a:solidFill>
                <a:schemeClr val="tx1"/>
              </a:solidFill>
            </a:ln>
          </p:spPr>
          <p:txBody>
            <a:bodyPr wrap="square" rtlCol="0">
              <a:spAutoFit/>
            </a:bodyPr>
            <a:lstStyle/>
            <a:p>
              <a:r>
                <a:rPr lang="fr-FR" b="1" dirty="0">
                  <a:solidFill>
                    <a:srgbClr val="242852">
                      <a:lumMod val="60000"/>
                      <a:lumOff val="40000"/>
                    </a:srgbClr>
                  </a:solidFill>
                  <a:highlight>
                    <a:srgbClr val="FFFF00"/>
                  </a:highlight>
                  <a:latin typeface="Arial Narrow" panose="020B0606020202030204" pitchFamily="34" charset="0"/>
                  <a:cs typeface="Times New Roman" panose="02020603050405020304" pitchFamily="18" charset="0"/>
                </a:rPr>
                <a:t>String nom;</a:t>
              </a:r>
            </a:p>
            <a:p>
              <a:r>
                <a:rPr lang="fr-FR" b="1" dirty="0">
                  <a:solidFill>
                    <a:srgbClr val="242852">
                      <a:lumMod val="60000"/>
                      <a:lumOff val="40000"/>
                    </a:srgbClr>
                  </a:solidFill>
                  <a:highlight>
                    <a:srgbClr val="FFFF00"/>
                  </a:highlight>
                  <a:latin typeface="Arial Narrow" panose="020B0606020202030204" pitchFamily="34" charset="0"/>
                  <a:cs typeface="Times New Roman" panose="02020603050405020304" pitchFamily="18" charset="0"/>
                </a:rPr>
                <a:t>String </a:t>
              </a:r>
              <a:r>
                <a:rPr lang="fr-FR" b="1" dirty="0" err="1">
                  <a:solidFill>
                    <a:srgbClr val="242852">
                      <a:lumMod val="60000"/>
                      <a:lumOff val="40000"/>
                    </a:srgbClr>
                  </a:solidFill>
                  <a:highlight>
                    <a:srgbClr val="FFFF00"/>
                  </a:highlight>
                  <a:latin typeface="Arial Narrow" panose="020B0606020202030204" pitchFamily="34" charset="0"/>
                  <a:cs typeface="Times New Roman" panose="02020603050405020304" pitchFamily="18" charset="0"/>
                </a:rPr>
                <a:t>prenom</a:t>
              </a:r>
              <a:r>
                <a:rPr lang="fr-FR" b="1" dirty="0">
                  <a:solidFill>
                    <a:srgbClr val="242852">
                      <a:lumMod val="60000"/>
                      <a:lumOff val="40000"/>
                    </a:srgbClr>
                  </a:solidFill>
                  <a:highlight>
                    <a:srgbClr val="FFFF00"/>
                  </a:highlight>
                  <a:latin typeface="Arial Narrow" panose="020B0606020202030204" pitchFamily="34" charset="0"/>
                  <a:cs typeface="Times New Roman" panose="02020603050405020304" pitchFamily="18" charset="0"/>
                </a:rPr>
                <a:t>;</a:t>
              </a:r>
            </a:p>
            <a:p>
              <a:r>
                <a:rPr lang="fr-FR" b="1" dirty="0">
                  <a:solidFill>
                    <a:srgbClr val="242852">
                      <a:lumMod val="60000"/>
                      <a:lumOff val="40000"/>
                    </a:srgbClr>
                  </a:solidFill>
                  <a:latin typeface="Arial Narrow" panose="020B0606020202030204" pitchFamily="34" charset="0"/>
                  <a:cs typeface="Times New Roman" panose="02020603050405020304" pitchFamily="18" charset="0"/>
                </a:rPr>
                <a:t>Int </a:t>
              </a:r>
              <a:r>
                <a:rPr lang="fr-FR" b="1" dirty="0" err="1">
                  <a:solidFill>
                    <a:srgbClr val="242852">
                      <a:lumMod val="60000"/>
                      <a:lumOff val="40000"/>
                    </a:srgbClr>
                  </a:solidFill>
                  <a:latin typeface="Arial Narrow" panose="020B0606020202030204" pitchFamily="34" charset="0"/>
                  <a:cs typeface="Times New Roman" panose="02020603050405020304" pitchFamily="18" charset="0"/>
                </a:rPr>
                <a:t>numSecu</a:t>
              </a:r>
              <a:r>
                <a:rPr lang="fr-FR" b="1" dirty="0">
                  <a:solidFill>
                    <a:srgbClr val="242852">
                      <a:lumMod val="60000"/>
                      <a:lumOff val="40000"/>
                    </a:srgbClr>
                  </a:solidFill>
                  <a:latin typeface="Arial Narrow" panose="020B0606020202030204" pitchFamily="34" charset="0"/>
                  <a:cs typeface="Times New Roman" panose="02020603050405020304" pitchFamily="18" charset="0"/>
                </a:rPr>
                <a:t>;</a:t>
              </a:r>
            </a:p>
            <a:p>
              <a:r>
                <a:rPr lang="fr-FR" b="1" dirty="0">
                  <a:solidFill>
                    <a:srgbClr val="242852">
                      <a:lumMod val="60000"/>
                      <a:lumOff val="40000"/>
                    </a:srgbClr>
                  </a:solidFill>
                  <a:latin typeface="Arial Narrow" panose="020B0606020202030204" pitchFamily="34" charset="0"/>
                  <a:cs typeface="Times New Roman" panose="02020603050405020304" pitchFamily="18" charset="0"/>
                </a:rPr>
                <a:t>Int </a:t>
              </a:r>
              <a:r>
                <a:rPr lang="fr-FR" b="1" dirty="0" err="1">
                  <a:solidFill>
                    <a:srgbClr val="242852">
                      <a:lumMod val="60000"/>
                      <a:lumOff val="40000"/>
                    </a:srgbClr>
                  </a:solidFill>
                  <a:latin typeface="Arial Narrow" panose="020B0606020202030204" pitchFamily="34" charset="0"/>
                  <a:cs typeface="Times New Roman" panose="02020603050405020304" pitchFamily="18" charset="0"/>
                </a:rPr>
                <a:t>nbanneesAnciennete</a:t>
              </a:r>
              <a:r>
                <a:rPr lang="fr-FR" b="1" dirty="0">
                  <a:solidFill>
                    <a:srgbClr val="242852">
                      <a:lumMod val="60000"/>
                      <a:lumOff val="40000"/>
                    </a:srgbClr>
                  </a:solidFill>
                  <a:latin typeface="Arial Narrow" panose="020B0606020202030204" pitchFamily="34" charset="0"/>
                  <a:cs typeface="Times New Roman" panose="02020603050405020304" pitchFamily="18" charset="0"/>
                </a:rPr>
                <a:t>;</a:t>
              </a:r>
            </a:p>
            <a:p>
              <a:endParaRPr lang="fr-FR" b="1" dirty="0">
                <a:solidFill>
                  <a:srgbClr val="242852">
                    <a:lumMod val="60000"/>
                    <a:lumOff val="40000"/>
                  </a:srgbClr>
                </a:solidFill>
                <a:latin typeface="Arial Narrow" panose="020B0606020202030204" pitchFamily="34" charset="0"/>
                <a:cs typeface="Times New Roman" panose="02020603050405020304" pitchFamily="18" charset="0"/>
              </a:endParaRPr>
            </a:p>
            <a:p>
              <a:r>
                <a:rPr lang="fr-FR" b="1" dirty="0">
                  <a:solidFill>
                    <a:srgbClr val="242852">
                      <a:lumMod val="60000"/>
                      <a:lumOff val="40000"/>
                    </a:srgbClr>
                  </a:solidFill>
                  <a:highlight>
                    <a:srgbClr val="FFFF00"/>
                  </a:highlight>
                  <a:latin typeface="Arial Narrow" panose="020B0606020202030204" pitchFamily="34" charset="0"/>
                  <a:cs typeface="Times New Roman" panose="02020603050405020304" pitchFamily="18" charset="0"/>
                </a:rPr>
                <a:t>Void parler();</a:t>
              </a:r>
            </a:p>
            <a:p>
              <a:r>
                <a:rPr lang="fr-FR" b="1" dirty="0">
                  <a:solidFill>
                    <a:srgbClr val="242852">
                      <a:lumMod val="60000"/>
                      <a:lumOff val="40000"/>
                    </a:srgbClr>
                  </a:solidFill>
                  <a:latin typeface="Arial Narrow" panose="020B0606020202030204" pitchFamily="34" charset="0"/>
                  <a:cs typeface="Times New Roman" panose="02020603050405020304" pitchFamily="18" charset="0"/>
                </a:rPr>
                <a:t>Void travailler();</a:t>
              </a:r>
              <a:endParaRPr lang="fr-FR" dirty="0"/>
            </a:p>
          </p:txBody>
        </p:sp>
        <p:cxnSp>
          <p:nvCxnSpPr>
            <p:cNvPr id="15" name="Connecteur droit avec flèche 14">
              <a:extLst>
                <a:ext uri="{FF2B5EF4-FFF2-40B4-BE49-F238E27FC236}">
                  <a16:creationId xmlns:a16="http://schemas.microsoft.com/office/drawing/2014/main" id="{A8F19094-3A65-4344-A9D6-D26BA6333283}"/>
                </a:ext>
              </a:extLst>
            </p:cNvPr>
            <p:cNvCxnSpPr>
              <a:cxnSpLocks/>
            </p:cNvCxnSpPr>
            <p:nvPr/>
          </p:nvCxnSpPr>
          <p:spPr>
            <a:xfrm flipV="1">
              <a:off x="6835178" y="2966155"/>
              <a:ext cx="534613" cy="16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2" name="ZoneTexte 21">
            <a:extLst>
              <a:ext uri="{FF2B5EF4-FFF2-40B4-BE49-F238E27FC236}">
                <a16:creationId xmlns:a16="http://schemas.microsoft.com/office/drawing/2014/main" id="{7B4D5734-E33A-4511-BBF9-479902378929}"/>
              </a:ext>
            </a:extLst>
          </p:cNvPr>
          <p:cNvSpPr txBox="1"/>
          <p:nvPr/>
        </p:nvSpPr>
        <p:spPr>
          <a:xfrm>
            <a:off x="8806272" y="1047806"/>
            <a:ext cx="2823556" cy="480131"/>
          </a:xfrm>
          <a:prstGeom prst="rect">
            <a:avLst/>
          </a:prstGeom>
          <a:noFill/>
        </p:spPr>
        <p:txBody>
          <a:bodyPr wrap="square">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r-FR" sz="2800" b="1" i="0" u="none" strike="noStrike" kern="1200" cap="none" spc="0" normalizeH="0" baseline="0" noProof="0" dirty="0">
                <a:ln>
                  <a:noFill/>
                </a:ln>
                <a:solidFill>
                  <a:srgbClr val="242852">
                    <a:lumMod val="60000"/>
                    <a:lumOff val="40000"/>
                  </a:srgbClr>
                </a:solidFill>
                <a:effectLst/>
                <a:uLnTx/>
                <a:uFillTx/>
                <a:latin typeface="Arial Narrow" panose="020B0606020202030204" pitchFamily="34" charset="0"/>
                <a:ea typeface="Calibri" panose="020F0502020204030204" pitchFamily="34" charset="0"/>
                <a:cs typeface="Times New Roman" panose="02020603050405020304" pitchFamily="18" charset="0"/>
              </a:rPr>
              <a:t>Super(nom)</a:t>
            </a:r>
          </a:p>
        </p:txBody>
      </p:sp>
    </p:spTree>
    <p:extLst>
      <p:ext uri="{BB962C8B-B14F-4D97-AF65-F5344CB8AC3E}">
        <p14:creationId xmlns:p14="http://schemas.microsoft.com/office/powerpoint/2010/main" val="3868713175"/>
      </p:ext>
    </p:extLst>
  </p:cSld>
  <p:clrMapOvr>
    <a:masterClrMapping/>
  </p:clrMapOvr>
</p:sld>
</file>

<file path=ppt/theme/theme1.xml><?xml version="1.0" encoding="utf-8"?>
<a:theme xmlns:a="http://schemas.openxmlformats.org/drawingml/2006/main" name="Facette">
  <a:themeElements>
    <a:clrScheme name="Bleu chau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spDef>
      <a:spPr>
        <a:ln>
          <a:solidFill>
            <a:schemeClr val="bg1"/>
          </a:solidFill>
        </a:ln>
      </a:spPr>
      <a:bodyPr rtlCol="0" anchor="ctr"/>
      <a:lstStyle>
        <a:defPPr marL="342900" indent="-342900" algn="l">
          <a:buFont typeface="Wingdings" panose="05000000000000000000" pitchFamily="2" charset="2"/>
          <a:buChar char="ü"/>
          <a:defRPr sz="1600" b="1" smtClean="0">
            <a:solidFill>
              <a:schemeClr val="tx2">
                <a:lumMod val="60000"/>
                <a:lumOff val="40000"/>
              </a:schemeClr>
            </a:solidFill>
            <a:latin typeface="Arial Narrow" panose="020B0606020202030204" pitchFamily="34" charset="0"/>
            <a:ea typeface="Calibri" panose="020F0502020204030204" pitchFamily="34" charset="0"/>
            <a:cs typeface="Times New Roman" panose="02020603050405020304" pitchFamily="18" charset="0"/>
          </a:defRPr>
        </a:defPPr>
      </a:lstStyle>
      <a:style>
        <a:lnRef idx="2">
          <a:schemeClr val="accent6"/>
        </a:lnRef>
        <a:fillRef idx="1">
          <a:schemeClr val="lt1"/>
        </a:fillRef>
        <a:effectRef idx="0">
          <a:schemeClr val="accent6"/>
        </a:effectRef>
        <a:fontRef idx="minor">
          <a:schemeClr val="dk1"/>
        </a:fontRef>
      </a:style>
    </a:spDef>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2347</TotalTime>
  <Words>1960</Words>
  <Application>Microsoft Office PowerPoint</Application>
  <PresentationFormat>Grand écran</PresentationFormat>
  <Paragraphs>283</Paragraphs>
  <Slides>11</Slides>
  <Notes>11</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11</vt:i4>
      </vt:variant>
    </vt:vector>
  </HeadingPairs>
  <TitlesOfParts>
    <vt:vector size="20" baseType="lpstr">
      <vt:lpstr>Arial</vt:lpstr>
      <vt:lpstr>Arial Narrow</vt:lpstr>
      <vt:lpstr>Calibri</vt:lpstr>
      <vt:lpstr>Candara</vt:lpstr>
      <vt:lpstr>Courier New</vt:lpstr>
      <vt:lpstr>JetBrains Mono</vt:lpstr>
      <vt:lpstr>Wingdings</vt:lpstr>
      <vt:lpstr>Wingdings 3</vt:lpstr>
      <vt:lpstr>Facette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fred gsn</dc:creator>
  <cp:lastModifiedBy>fred gsn</cp:lastModifiedBy>
  <cp:revision>49</cp:revision>
  <dcterms:created xsi:type="dcterms:W3CDTF">2022-02-15T18:34:34Z</dcterms:created>
  <dcterms:modified xsi:type="dcterms:W3CDTF">2022-03-04T07:39:49Z</dcterms:modified>
</cp:coreProperties>
</file>