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9184" autoAdjust="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E3CD-8FC1-42AC-9931-D82994F2E1D6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B5AAA-06E3-4BFC-9265-5F2F84B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76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1"/>
                </a:solidFill>
              </a:rPr>
              <a:t>Vidéo de présentation :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1"/>
                </a:solidFill>
              </a:rPr>
              <a:t>https://www.youtube.com/watch?v=Qxs2S4agyxk&amp;ab_channel=Grafikart.fr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3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Video</a:t>
            </a:r>
            <a:r>
              <a:rPr lang="fr-FR" dirty="0"/>
              <a:t> de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Mvc</a:t>
            </a:r>
            <a:r>
              <a:rPr lang="fr-FR" dirty="0"/>
              <a:t> : https://www.youtube.com/watch?v=6bzqaG2vPZs&amp;ab_channel=Coursinformatique-G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9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Mysql</a:t>
            </a:r>
            <a:r>
              <a:rPr lang="fr-FR" dirty="0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 : https://www.youtube.com/watch?v=Rm8KK3oM2J0&amp;list=PLjwdMgw5TTLUJLpzUYGBK7K5-hPgZA7zo&amp;index=2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Création Bd et table : https://www.youtube.com/watch?v=oAU7_eKBY1s&amp;list=PLirv9XJLkgiXHn4ncsKM1qaKhjwYYhts7&amp;index=3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7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6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1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1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3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46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5E8-50C5-4189-B290-F1CE09965D8A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4F104-E210-4BEF-A94F-A3333D9D0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Java EE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E22BE1-FF77-4501-9FE0-8DF65054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38787-03A6-47DD-ABAD-9F11D3B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Java EE - JEE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215F9-2B7F-4C7E-B812-942CC056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566" y="1555779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JEE est la plate-forme de choix des entreprises pour développer des sites web solides, robustes et bien structurés.</a:t>
            </a:r>
          </a:p>
          <a:p>
            <a:r>
              <a:rPr lang="fr-FR" dirty="0">
                <a:solidFill>
                  <a:schemeClr val="accent1"/>
                </a:solidFill>
              </a:rPr>
              <a:t>Beaucoup utilisé dans la finance ou pour les sites de l’état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JEE est basé sur Java, on y a ajouté des fonctionnalités dédiées au web.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3BF869F-A937-49FF-9305-F3F8C1FA92AD}"/>
              </a:ext>
            </a:extLst>
          </p:cNvPr>
          <p:cNvGrpSpPr/>
          <p:nvPr/>
        </p:nvGrpSpPr>
        <p:grpSpPr>
          <a:xfrm>
            <a:off x="2782766" y="3800203"/>
            <a:ext cx="4727332" cy="1282434"/>
            <a:chOff x="2743200" y="4176346"/>
            <a:chExt cx="4727332" cy="128243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93E7CC5-38BD-48F5-880A-2588EA3A56F0}"/>
                </a:ext>
              </a:extLst>
            </p:cNvPr>
            <p:cNvSpPr txBox="1"/>
            <p:nvPr/>
          </p:nvSpPr>
          <p:spPr>
            <a:xfrm>
              <a:off x="2743200" y="4176346"/>
              <a:ext cx="11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Client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6E8B9E2-C666-42E7-AA93-82751FEB520A}"/>
                </a:ext>
              </a:extLst>
            </p:cNvPr>
            <p:cNvSpPr txBox="1"/>
            <p:nvPr/>
          </p:nvSpPr>
          <p:spPr>
            <a:xfrm>
              <a:off x="6330462" y="4176346"/>
              <a:ext cx="113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Serveur</a:t>
              </a: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CFD62F5-160C-4A1D-AE63-4E175ADACA6F}"/>
                </a:ext>
              </a:extLst>
            </p:cNvPr>
            <p:cNvGrpSpPr/>
            <p:nvPr/>
          </p:nvGrpSpPr>
          <p:grpSpPr>
            <a:xfrm>
              <a:off x="2816470" y="4361012"/>
              <a:ext cx="4654062" cy="1097768"/>
              <a:chOff x="2807677" y="4325815"/>
              <a:chExt cx="4654062" cy="1097768"/>
            </a:xfrm>
          </p:grpSpPr>
          <p:pic>
            <p:nvPicPr>
              <p:cNvPr id="5" name="Graphique 4" descr="Ordinateur">
                <a:extLst>
                  <a:ext uri="{FF2B5EF4-FFF2-40B4-BE49-F238E27FC236}">
                    <a16:creationId xmlns:a16="http://schemas.microsoft.com/office/drawing/2014/main" id="{F3180E07-5FD8-4AFA-B32C-78BC180FB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7677" y="44577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que 5" descr="Ordinateur">
                <a:extLst>
                  <a:ext uri="{FF2B5EF4-FFF2-40B4-BE49-F238E27FC236}">
                    <a16:creationId xmlns:a16="http://schemas.microsoft.com/office/drawing/2014/main" id="{D0D37A57-9EF2-4322-9939-7A087BC64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47339" y="44577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6EAFB7A5-B129-49DB-AC1B-47C9FBE9936C}"/>
                  </a:ext>
                </a:extLst>
              </p:cNvPr>
              <p:cNvCxnSpPr/>
              <p:nvPr/>
            </p:nvCxnSpPr>
            <p:spPr>
              <a:xfrm>
                <a:off x="4343400" y="4720562"/>
                <a:ext cx="17526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05B4F558-95BC-443A-8ADC-934C7B56A020}"/>
                  </a:ext>
                </a:extLst>
              </p:cNvPr>
              <p:cNvCxnSpPr/>
              <p:nvPr/>
            </p:nvCxnSpPr>
            <p:spPr>
              <a:xfrm flipH="1">
                <a:off x="4343400" y="5002823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787550-281F-456E-971A-B712D5BB9475}"/>
                  </a:ext>
                </a:extLst>
              </p:cNvPr>
              <p:cNvSpPr txBox="1"/>
              <p:nvPr/>
            </p:nvSpPr>
            <p:spPr>
              <a:xfrm>
                <a:off x="4519246" y="4325815"/>
                <a:ext cx="122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Requête http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D5EAF32-1F3D-4017-AF74-7F56397E59E4}"/>
                  </a:ext>
                </a:extLst>
              </p:cNvPr>
              <p:cNvSpPr txBox="1"/>
              <p:nvPr/>
            </p:nvSpPr>
            <p:spPr>
              <a:xfrm>
                <a:off x="4519246" y="5146584"/>
                <a:ext cx="122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Réponse http</a:t>
                </a: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C07DEEA-1990-49D2-A0AA-66CE5A9A0CF2}"/>
              </a:ext>
            </a:extLst>
          </p:cNvPr>
          <p:cNvGrpSpPr/>
          <p:nvPr/>
        </p:nvGrpSpPr>
        <p:grpSpPr>
          <a:xfrm>
            <a:off x="1339113" y="5469896"/>
            <a:ext cx="7381218" cy="968928"/>
            <a:chOff x="1339113" y="5469896"/>
            <a:chExt cx="7381218" cy="9689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0057C6-BFAD-4D31-9572-B388CFCE8169}"/>
                </a:ext>
              </a:extLst>
            </p:cNvPr>
            <p:cNvSpPr txBox="1"/>
            <p:nvPr/>
          </p:nvSpPr>
          <p:spPr>
            <a:xfrm>
              <a:off x="1339113" y="5469896"/>
              <a:ext cx="61052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fr-FR" dirty="0">
                <a:solidFill>
                  <a:schemeClr val="accent1"/>
                </a:solidFill>
              </a:endParaRPr>
            </a:p>
            <a:p>
              <a:r>
                <a:rPr lang="fr-FR" dirty="0">
                  <a:solidFill>
                    <a:schemeClr val="accent1"/>
                  </a:solidFill>
                </a:rPr>
                <a:t>Vidéo de présentation : http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EC8675-A4AD-4C98-BA2E-62093C4815B7}"/>
                </a:ext>
              </a:extLst>
            </p:cNvPr>
            <p:cNvSpPr txBox="1"/>
            <p:nvPr/>
          </p:nvSpPr>
          <p:spPr>
            <a:xfrm>
              <a:off x="5441873" y="5515494"/>
              <a:ext cx="3278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Serveur (Apache, Tomcat)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Verbes http : </a:t>
              </a:r>
              <a:r>
                <a:rPr lang="fr-FR" dirty="0" err="1">
                  <a:solidFill>
                    <a:schemeClr val="accent1"/>
                  </a:solidFill>
                </a:rPr>
                <a:t>Get</a:t>
              </a:r>
              <a:r>
                <a:rPr lang="fr-FR" dirty="0">
                  <a:solidFill>
                    <a:schemeClr val="accent1"/>
                  </a:solidFill>
                </a:rPr>
                <a:t>, Post, Put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Codes de retour</a:t>
              </a:r>
              <a:endParaRPr lang="fr-FR" dirty="0"/>
            </a:p>
          </p:txBody>
        </p:sp>
        <p:sp>
          <p:nvSpPr>
            <p:cNvPr id="18" name="Accolade ouvrante 17">
              <a:extLst>
                <a:ext uri="{FF2B5EF4-FFF2-40B4-BE49-F238E27FC236}">
                  <a16:creationId xmlns:a16="http://schemas.microsoft.com/office/drawing/2014/main" id="{43765D9D-2951-4661-9733-0CC9896F97D2}"/>
                </a:ext>
              </a:extLst>
            </p:cNvPr>
            <p:cNvSpPr/>
            <p:nvPr/>
          </p:nvSpPr>
          <p:spPr>
            <a:xfrm>
              <a:off x="4564490" y="5580042"/>
              <a:ext cx="546410" cy="7554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41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8203-FD0C-4EFD-9E5D-49AEBAC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AC581-8111-48FA-AD1E-41A2242E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JEE n’impose aucune organisation du code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Bonne pratique de développement : le pattern MVC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CF780FD-6D7C-4961-9F8F-A95A9F8E1F21}"/>
              </a:ext>
            </a:extLst>
          </p:cNvPr>
          <p:cNvGrpSpPr/>
          <p:nvPr/>
        </p:nvGrpSpPr>
        <p:grpSpPr>
          <a:xfrm>
            <a:off x="885418" y="2998121"/>
            <a:ext cx="8348591" cy="3250279"/>
            <a:chOff x="885418" y="2998121"/>
            <a:chExt cx="8348591" cy="325027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99EE4FE-0105-4ECB-8CBB-D0C4FE1CEFA3}"/>
                </a:ext>
              </a:extLst>
            </p:cNvPr>
            <p:cNvGrpSpPr/>
            <p:nvPr/>
          </p:nvGrpSpPr>
          <p:grpSpPr>
            <a:xfrm>
              <a:off x="885418" y="3789457"/>
              <a:ext cx="1068266" cy="1283732"/>
              <a:chOff x="2227385" y="3793244"/>
              <a:chExt cx="1068266" cy="1283732"/>
            </a:xfrm>
          </p:grpSpPr>
          <p:pic>
            <p:nvPicPr>
              <p:cNvPr id="5" name="Graphique 4" descr="Internet">
                <a:extLst>
                  <a:ext uri="{FF2B5EF4-FFF2-40B4-BE49-F238E27FC236}">
                    <a16:creationId xmlns:a16="http://schemas.microsoft.com/office/drawing/2014/main" id="{818F163B-3DDC-419D-8BD9-3FF5F8356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7385" y="37932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3745A2-3170-4BFA-9D36-B6FB211036F0}"/>
                  </a:ext>
                </a:extLst>
              </p:cNvPr>
              <p:cNvSpPr txBox="1"/>
              <p:nvPr/>
            </p:nvSpPr>
            <p:spPr>
              <a:xfrm>
                <a:off x="2240574" y="4707644"/>
                <a:ext cx="1055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Visiteur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07CA268-CEB1-4E7B-9AC6-6130B12EC7FA}"/>
                </a:ext>
              </a:extLst>
            </p:cNvPr>
            <p:cNvGrpSpPr/>
            <p:nvPr/>
          </p:nvGrpSpPr>
          <p:grpSpPr>
            <a:xfrm>
              <a:off x="3374189" y="3923491"/>
              <a:ext cx="1412630" cy="1560731"/>
              <a:chOff x="3692770" y="3793244"/>
              <a:chExt cx="1412630" cy="1560731"/>
            </a:xfrm>
          </p:grpSpPr>
          <p:pic>
            <p:nvPicPr>
              <p:cNvPr id="7" name="Graphique 6" descr="Ordinateur">
                <a:extLst>
                  <a:ext uri="{FF2B5EF4-FFF2-40B4-BE49-F238E27FC236}">
                    <a16:creationId xmlns:a16="http://schemas.microsoft.com/office/drawing/2014/main" id="{6FE10B3A-E179-428C-A6B1-E03E2C4BD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41885" y="37932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4F96F39-0214-4868-B19E-9FB1CAFAA1D5}"/>
                  </a:ext>
                </a:extLst>
              </p:cNvPr>
              <p:cNvSpPr txBox="1"/>
              <p:nvPr/>
            </p:nvSpPr>
            <p:spPr>
              <a:xfrm>
                <a:off x="3692770" y="4707644"/>
                <a:ext cx="1412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Serveur application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71C74D2-7575-418B-81C3-5065C488E817}"/>
                </a:ext>
              </a:extLst>
            </p:cNvPr>
            <p:cNvGrpSpPr/>
            <p:nvPr/>
          </p:nvGrpSpPr>
          <p:grpSpPr>
            <a:xfrm>
              <a:off x="2312935" y="3789457"/>
              <a:ext cx="774772" cy="553915"/>
              <a:chOff x="2917998" y="3877408"/>
              <a:chExt cx="774772" cy="553915"/>
            </a:xfrm>
          </p:grpSpPr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64AD8CAA-3703-44B7-8058-8944C759ECA1}"/>
                  </a:ext>
                </a:extLst>
              </p:cNvPr>
              <p:cNvCxnSpPr/>
              <p:nvPr/>
            </p:nvCxnSpPr>
            <p:spPr>
              <a:xfrm>
                <a:off x="2917998" y="4431323"/>
                <a:ext cx="7747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45074A8-20CF-4A76-A337-D5F0E2DFC8F9}"/>
                  </a:ext>
                </a:extLst>
              </p:cNvPr>
              <p:cNvSpPr txBox="1"/>
              <p:nvPr/>
            </p:nvSpPr>
            <p:spPr>
              <a:xfrm>
                <a:off x="2917998" y="3877408"/>
                <a:ext cx="774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Requête http</a:t>
                </a:r>
              </a:p>
            </p:txBody>
          </p:sp>
        </p:grpSp>
        <p:sp>
          <p:nvSpPr>
            <p:cNvPr id="15" name="Vague 14">
              <a:extLst>
                <a:ext uri="{FF2B5EF4-FFF2-40B4-BE49-F238E27FC236}">
                  <a16:creationId xmlns:a16="http://schemas.microsoft.com/office/drawing/2014/main" id="{CC6456A9-966B-46B8-8AC7-01A5C6226119}"/>
                </a:ext>
              </a:extLst>
            </p:cNvPr>
            <p:cNvSpPr/>
            <p:nvPr/>
          </p:nvSpPr>
          <p:spPr>
            <a:xfrm>
              <a:off x="5423388" y="3886172"/>
              <a:ext cx="1345223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Controller</a:t>
              </a:r>
            </a:p>
          </p:txBody>
        </p:sp>
        <p:sp>
          <p:nvSpPr>
            <p:cNvPr id="16" name="Vague 15">
              <a:extLst>
                <a:ext uri="{FF2B5EF4-FFF2-40B4-BE49-F238E27FC236}">
                  <a16:creationId xmlns:a16="http://schemas.microsoft.com/office/drawing/2014/main" id="{9F7F337C-D44E-492E-8BC1-AE2F533242EB}"/>
                </a:ext>
              </a:extLst>
            </p:cNvPr>
            <p:cNvSpPr/>
            <p:nvPr/>
          </p:nvSpPr>
          <p:spPr>
            <a:xfrm>
              <a:off x="7789043" y="2998121"/>
              <a:ext cx="1412629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Modéle</a:t>
              </a:r>
              <a:endParaRPr lang="fr-FR" dirty="0"/>
            </a:p>
          </p:txBody>
        </p:sp>
        <p:sp>
          <p:nvSpPr>
            <p:cNvPr id="18" name="Vague 17">
              <a:extLst>
                <a:ext uri="{FF2B5EF4-FFF2-40B4-BE49-F238E27FC236}">
                  <a16:creationId xmlns:a16="http://schemas.microsoft.com/office/drawing/2014/main" id="{67DC3FD3-DD35-4453-8D61-5137C368CFF3}"/>
                </a:ext>
              </a:extLst>
            </p:cNvPr>
            <p:cNvSpPr/>
            <p:nvPr/>
          </p:nvSpPr>
          <p:spPr>
            <a:xfrm>
              <a:off x="7821380" y="5334000"/>
              <a:ext cx="1412629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Vue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D4D9369-C383-4507-BE15-148379F6E1AA}"/>
                </a:ext>
              </a:extLst>
            </p:cNvPr>
            <p:cNvCxnSpPr/>
            <p:nvPr/>
          </p:nvCxnSpPr>
          <p:spPr>
            <a:xfrm>
              <a:off x="4783244" y="4380691"/>
              <a:ext cx="377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A6C86E1-4271-4B21-9908-F46C9749D655}"/>
                </a:ext>
              </a:extLst>
            </p:cNvPr>
            <p:cNvCxnSpPr/>
            <p:nvPr/>
          </p:nvCxnSpPr>
          <p:spPr>
            <a:xfrm flipV="1">
              <a:off x="6910754" y="3314700"/>
              <a:ext cx="738554" cy="78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B5A4751-83E1-4DCA-882C-7B436C04BA47}"/>
                </a:ext>
              </a:extLst>
            </p:cNvPr>
            <p:cNvCxnSpPr/>
            <p:nvPr/>
          </p:nvCxnSpPr>
          <p:spPr>
            <a:xfrm flipH="1">
              <a:off x="7030914" y="3675185"/>
              <a:ext cx="621115" cy="70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56DC963-D356-4C70-8E17-D55D2468D545}"/>
                </a:ext>
              </a:extLst>
            </p:cNvPr>
            <p:cNvCxnSpPr/>
            <p:nvPr/>
          </p:nvCxnSpPr>
          <p:spPr>
            <a:xfrm>
              <a:off x="7030914" y="4598377"/>
              <a:ext cx="530471" cy="98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43667F01-E405-4199-B2CD-8884B48DE7B8}"/>
              </a:ext>
            </a:extLst>
          </p:cNvPr>
          <p:cNvSpPr txBox="1"/>
          <p:nvPr/>
        </p:nvSpPr>
        <p:spPr>
          <a:xfrm>
            <a:off x="5653454" y="5161056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Servlet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268765-DD63-49FD-8623-F308146E430D}"/>
              </a:ext>
            </a:extLst>
          </p:cNvPr>
          <p:cNvSpPr txBox="1"/>
          <p:nvPr/>
        </p:nvSpPr>
        <p:spPr>
          <a:xfrm>
            <a:off x="7341577" y="216058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Java</a:t>
            </a:r>
          </a:p>
          <a:p>
            <a:pPr algn="ctr"/>
            <a:r>
              <a:rPr lang="fr-FR" dirty="0"/>
              <a:t>Bean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2E496B-8017-403E-9D8A-105002E03EBD}"/>
              </a:ext>
            </a:extLst>
          </p:cNvPr>
          <p:cNvSpPr txBox="1"/>
          <p:nvPr/>
        </p:nvSpPr>
        <p:spPr>
          <a:xfrm>
            <a:off x="7621564" y="4559549"/>
            <a:ext cx="171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Pages </a:t>
            </a:r>
            <a:r>
              <a:rPr lang="fr-FR" dirty="0" err="1"/>
              <a:t>Jsp</a:t>
            </a:r>
            <a:r>
              <a:rPr lang="fr-FR" dirty="0"/>
              <a:t> (html + Java)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CE0DB91-464F-4FA4-81B0-D987AEA80D6E}"/>
              </a:ext>
            </a:extLst>
          </p:cNvPr>
          <p:cNvSpPr txBox="1"/>
          <p:nvPr/>
        </p:nvSpPr>
        <p:spPr>
          <a:xfrm>
            <a:off x="1317975" y="5816192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Vidéo de présentation </a:t>
            </a:r>
            <a:r>
              <a:rPr lang="fr-FR" dirty="0" err="1">
                <a:solidFill>
                  <a:schemeClr val="accent1"/>
                </a:solidFill>
              </a:rPr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1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49A3-E558-4FB3-9014-2F70B52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CBA83-D510-4982-BD8B-CC52E6D4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Tomcat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/>
                </a:solidFill>
                <a:hlinkClick r:id="rId3"/>
              </a:rPr>
              <a:t>https://tomcat.apache.org/download-80.cgi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478B24-DF5D-4CE7-AA74-C9FDCD8755A2}"/>
              </a:ext>
            </a:extLst>
          </p:cNvPr>
          <p:cNvSpPr txBox="1"/>
          <p:nvPr/>
        </p:nvSpPr>
        <p:spPr>
          <a:xfrm>
            <a:off x="677333" y="3916309"/>
            <a:ext cx="57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accent1"/>
                </a:solidFill>
              </a:rPr>
              <a:t>Mysql</a:t>
            </a: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https://dev.mysql.com/downloads/installer/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38787-03A6-47DD-ABAD-9F11D3B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servlets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626D8A7-A524-4BEF-B091-DFD7070FDA56}"/>
              </a:ext>
            </a:extLst>
          </p:cNvPr>
          <p:cNvGrpSpPr/>
          <p:nvPr/>
        </p:nvGrpSpPr>
        <p:grpSpPr>
          <a:xfrm>
            <a:off x="2815756" y="2002680"/>
            <a:ext cx="5697594" cy="2301210"/>
            <a:chOff x="2746132" y="2002680"/>
            <a:chExt cx="5697594" cy="230121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93E7CC5-38BD-48F5-880A-2588EA3A56F0}"/>
                </a:ext>
              </a:extLst>
            </p:cNvPr>
            <p:cNvSpPr txBox="1"/>
            <p:nvPr/>
          </p:nvSpPr>
          <p:spPr>
            <a:xfrm>
              <a:off x="2746132" y="2901188"/>
              <a:ext cx="11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Client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6E8B9E2-C666-42E7-AA93-82751FEB520A}"/>
                </a:ext>
              </a:extLst>
            </p:cNvPr>
            <p:cNvSpPr txBox="1"/>
            <p:nvPr/>
          </p:nvSpPr>
          <p:spPr>
            <a:xfrm>
              <a:off x="7312449" y="2002680"/>
              <a:ext cx="113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Serveur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4C0EF11-614A-4C26-BFEA-2A7D2DE96730}"/>
                </a:ext>
              </a:extLst>
            </p:cNvPr>
            <p:cNvGrpSpPr/>
            <p:nvPr/>
          </p:nvGrpSpPr>
          <p:grpSpPr>
            <a:xfrm>
              <a:off x="2805214" y="2372012"/>
              <a:ext cx="5638512" cy="1931878"/>
              <a:chOff x="2805214" y="2372012"/>
              <a:chExt cx="5638512" cy="1931878"/>
            </a:xfrm>
          </p:grpSpPr>
          <p:pic>
            <p:nvPicPr>
              <p:cNvPr id="6" name="Graphique 5" descr="Ordinateur">
                <a:extLst>
                  <a:ext uri="{FF2B5EF4-FFF2-40B4-BE49-F238E27FC236}">
                    <a16:creationId xmlns:a16="http://schemas.microsoft.com/office/drawing/2014/main" id="{D0D37A57-9EF2-4322-9939-7A087BC64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326" y="2372012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41623072-C146-4880-AE29-25B59D5030C7}"/>
                  </a:ext>
                </a:extLst>
              </p:cNvPr>
              <p:cNvGrpSpPr/>
              <p:nvPr/>
            </p:nvGrpSpPr>
            <p:grpSpPr>
              <a:xfrm>
                <a:off x="2805214" y="3389490"/>
                <a:ext cx="3339144" cy="914400"/>
                <a:chOff x="2805214" y="3389490"/>
                <a:chExt cx="3339144" cy="914400"/>
              </a:xfrm>
            </p:grpSpPr>
            <p:pic>
              <p:nvPicPr>
                <p:cNvPr id="5" name="Graphique 4" descr="Ordinateur">
                  <a:extLst>
                    <a:ext uri="{FF2B5EF4-FFF2-40B4-BE49-F238E27FC236}">
                      <a16:creationId xmlns:a16="http://schemas.microsoft.com/office/drawing/2014/main" id="{F3180E07-5FD8-4AFA-B32C-78BC180FB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5214" y="3389490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6EAFB7A5-B129-49DB-AC1B-47C9FBE9936C}"/>
                    </a:ext>
                  </a:extLst>
                </p:cNvPr>
                <p:cNvCxnSpPr/>
                <p:nvPr/>
              </p:nvCxnSpPr>
              <p:spPr>
                <a:xfrm>
                  <a:off x="4391758" y="3843877"/>
                  <a:ext cx="175260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B787550-281F-456E-971A-B712D5BB9475}"/>
                    </a:ext>
                  </a:extLst>
                </p:cNvPr>
                <p:cNvSpPr txBox="1"/>
                <p:nvPr/>
              </p:nvSpPr>
              <p:spPr>
                <a:xfrm>
                  <a:off x="4656992" y="3429000"/>
                  <a:ext cx="12221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Requête http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42214AA-9C50-48DA-B4B0-A48BB68BEED3}"/>
              </a:ext>
            </a:extLst>
          </p:cNvPr>
          <p:cNvGrpSpPr/>
          <p:nvPr/>
        </p:nvGrpSpPr>
        <p:grpSpPr>
          <a:xfrm>
            <a:off x="4391758" y="4303890"/>
            <a:ext cx="1752600" cy="374687"/>
            <a:chOff x="4391758" y="4303890"/>
            <a:chExt cx="1752600" cy="37468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5B4F558-95BC-443A-8ADC-934C7B56A020}"/>
                </a:ext>
              </a:extLst>
            </p:cNvPr>
            <p:cNvCxnSpPr/>
            <p:nvPr/>
          </p:nvCxnSpPr>
          <p:spPr>
            <a:xfrm flipH="1">
              <a:off x="4391758" y="4678577"/>
              <a:ext cx="1752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5EAF32-1F3D-4017-AF74-7F56397E59E4}"/>
                </a:ext>
              </a:extLst>
            </p:cNvPr>
            <p:cNvSpPr txBox="1"/>
            <p:nvPr/>
          </p:nvSpPr>
          <p:spPr>
            <a:xfrm>
              <a:off x="4656993" y="4303890"/>
              <a:ext cx="122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Réponse http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7D163C8-7946-44D6-BD06-E08F0770DABF}"/>
              </a:ext>
            </a:extLst>
          </p:cNvPr>
          <p:cNvSpPr txBox="1"/>
          <p:nvPr/>
        </p:nvSpPr>
        <p:spPr>
          <a:xfrm>
            <a:off x="1538868" y="5263376"/>
            <a:ext cx="62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Prise en charge par les conteneurs de Servlet (Tomcat)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DBA543-820B-4E76-9FB3-DCCE134488E2}"/>
              </a:ext>
            </a:extLst>
          </p:cNvPr>
          <p:cNvSpPr txBox="1"/>
          <p:nvPr/>
        </p:nvSpPr>
        <p:spPr>
          <a:xfrm>
            <a:off x="1538868" y="5832088"/>
            <a:ext cx="690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Renvoie une page web, un </a:t>
            </a:r>
            <a:r>
              <a:rPr lang="fr-FR" dirty="0" err="1"/>
              <a:t>pdf</a:t>
            </a:r>
            <a:r>
              <a:rPr lang="fr-FR" dirty="0"/>
              <a:t>, un email … en Xml ou en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A12323-176F-450E-9BA8-F47078F3533D}"/>
              </a:ext>
            </a:extLst>
          </p:cNvPr>
          <p:cNvSpPr txBox="1"/>
          <p:nvPr/>
        </p:nvSpPr>
        <p:spPr>
          <a:xfrm>
            <a:off x="568810" y="2033410"/>
            <a:ext cx="4310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http://localhost:8080/frontend/hello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077C32B-A63B-479F-AC2A-CDCDAFDD8EAB}"/>
              </a:ext>
            </a:extLst>
          </p:cNvPr>
          <p:cNvCxnSpPr/>
          <p:nvPr/>
        </p:nvCxnSpPr>
        <p:spPr>
          <a:xfrm flipV="1">
            <a:off x="2456329" y="2689412"/>
            <a:ext cx="0" cy="70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FDAA9F1-ACF0-44B7-8948-F8F71961A0AC}"/>
              </a:ext>
            </a:extLst>
          </p:cNvPr>
          <p:cNvSpPr txBox="1"/>
          <p:nvPr/>
        </p:nvSpPr>
        <p:spPr>
          <a:xfrm>
            <a:off x="6503784" y="3718537"/>
            <a:ext cx="25818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Frontend</a:t>
            </a:r>
          </a:p>
          <a:p>
            <a:r>
              <a:rPr lang="fr-FR" dirty="0"/>
              <a:t>Servlet </a:t>
            </a:r>
            <a:r>
              <a:rPr lang="fr-FR" dirty="0" err="1"/>
              <a:t>HelloServlet</a:t>
            </a:r>
            <a:endParaRPr lang="fr-FR" dirty="0"/>
          </a:p>
          <a:p>
            <a:r>
              <a:rPr lang="fr-FR" dirty="0" err="1"/>
              <a:t>urlPatterns</a:t>
            </a:r>
            <a:r>
              <a:rPr lang="fr-FR" dirty="0"/>
              <a:t> = ("/hello")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8719C9-92CB-4CFF-AB22-49539ED668D3}"/>
              </a:ext>
            </a:extLst>
          </p:cNvPr>
          <p:cNvSpPr txBox="1"/>
          <p:nvPr/>
        </p:nvSpPr>
        <p:spPr>
          <a:xfrm>
            <a:off x="8537476" y="2601736"/>
            <a:ext cx="93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Tomcat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BD1AE5-C21A-45B4-9D54-73D14A406482}"/>
              </a:ext>
            </a:extLst>
          </p:cNvPr>
          <p:cNvSpPr txBox="1"/>
          <p:nvPr/>
        </p:nvSpPr>
        <p:spPr>
          <a:xfrm>
            <a:off x="6959197" y="1088280"/>
            <a:ext cx="347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http://localhost:8080/frontend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B3C55B8-AEB4-4EEB-BDC3-10F87B32D931}"/>
              </a:ext>
            </a:extLst>
          </p:cNvPr>
          <p:cNvCxnSpPr/>
          <p:nvPr/>
        </p:nvCxnSpPr>
        <p:spPr>
          <a:xfrm flipV="1">
            <a:off x="4991297" y="1522937"/>
            <a:ext cx="1463291" cy="6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3792B99-92D2-4861-9178-5015AB0FADD1}"/>
              </a:ext>
            </a:extLst>
          </p:cNvPr>
          <p:cNvCxnSpPr/>
          <p:nvPr/>
        </p:nvCxnSpPr>
        <p:spPr>
          <a:xfrm>
            <a:off x="8694608" y="1703294"/>
            <a:ext cx="0" cy="4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F49F16D-96E0-463D-B25D-CAEF43F397A4}"/>
              </a:ext>
            </a:extLst>
          </p:cNvPr>
          <p:cNvSpPr txBox="1"/>
          <p:nvPr/>
        </p:nvSpPr>
        <p:spPr>
          <a:xfrm>
            <a:off x="568810" y="1411445"/>
            <a:ext cx="4310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http://localhost:8080/frontend/test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476E246-A10B-4346-B7AA-94483DF99D0D}"/>
              </a:ext>
            </a:extLst>
          </p:cNvPr>
          <p:cNvSpPr txBox="1"/>
          <p:nvPr/>
        </p:nvSpPr>
        <p:spPr>
          <a:xfrm>
            <a:off x="9445046" y="3718537"/>
            <a:ext cx="25818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Frontend</a:t>
            </a:r>
          </a:p>
          <a:p>
            <a:r>
              <a:rPr lang="fr-FR" dirty="0"/>
              <a:t>Servlet </a:t>
            </a:r>
            <a:r>
              <a:rPr lang="fr-FR" dirty="0" err="1"/>
              <a:t>TestServlet</a:t>
            </a:r>
            <a:endParaRPr lang="fr-FR" dirty="0"/>
          </a:p>
          <a:p>
            <a:r>
              <a:rPr lang="fr-FR" dirty="0" err="1"/>
              <a:t>urlPatterns</a:t>
            </a:r>
            <a:r>
              <a:rPr lang="fr-FR" dirty="0"/>
              <a:t> = ("/test")</a:t>
            </a:r>
          </a:p>
        </p:txBody>
      </p:sp>
    </p:spTree>
    <p:extLst>
      <p:ext uri="{BB962C8B-B14F-4D97-AF65-F5344CB8AC3E}">
        <p14:creationId xmlns:p14="http://schemas.microsoft.com/office/powerpoint/2010/main" val="40382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E8E98-EA29-4505-956C-79321486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Oneline</a:t>
            </a:r>
            <a:r>
              <a:rPr lang="fr-FR" dirty="0"/>
              <a:t> Store</a:t>
            </a:r>
          </a:p>
        </p:txBody>
      </p:sp>
      <p:pic>
        <p:nvPicPr>
          <p:cNvPr id="7" name="Espace réservé du contenu 6" descr="Groupe de femmes">
            <a:extLst>
              <a:ext uri="{FF2B5EF4-FFF2-40B4-BE49-F238E27FC236}">
                <a16:creationId xmlns:a16="http://schemas.microsoft.com/office/drawing/2014/main" id="{51B90EDB-40C9-454D-8BE3-FFCED2F9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66" y="3206844"/>
            <a:ext cx="914400" cy="91440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8372881-18BD-4BF8-8B67-6A6229BE2C6F}"/>
              </a:ext>
            </a:extLst>
          </p:cNvPr>
          <p:cNvSpPr txBox="1"/>
          <p:nvPr/>
        </p:nvSpPr>
        <p:spPr>
          <a:xfrm>
            <a:off x="1040261" y="2696226"/>
            <a:ext cx="220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Backend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A91A6D-E9CC-49D2-A42D-D59C00083531}"/>
              </a:ext>
            </a:extLst>
          </p:cNvPr>
          <p:cNvSpPr txBox="1"/>
          <p:nvPr/>
        </p:nvSpPr>
        <p:spPr>
          <a:xfrm>
            <a:off x="6381013" y="2795377"/>
            <a:ext cx="2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Frontend</a:t>
            </a:r>
          </a:p>
        </p:txBody>
      </p:sp>
      <p:pic>
        <p:nvPicPr>
          <p:cNvPr id="8" name="Espace réservé du contenu 6" descr="Groupe de femmes">
            <a:extLst>
              <a:ext uri="{FF2B5EF4-FFF2-40B4-BE49-F238E27FC236}">
                <a16:creationId xmlns:a16="http://schemas.microsoft.com/office/drawing/2014/main" id="{7AC04EA4-F470-4219-99EE-B96039FC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378" y="3206844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A6500F-391E-4E5E-8A0E-96D10C5D4663}"/>
              </a:ext>
            </a:extLst>
          </p:cNvPr>
          <p:cNvSpPr txBox="1"/>
          <p:nvPr/>
        </p:nvSpPr>
        <p:spPr>
          <a:xfrm>
            <a:off x="1109611" y="4403817"/>
            <a:ext cx="23014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Entity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Controller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127909-97DF-4D3A-BB10-D6B41E05A25C}"/>
              </a:ext>
            </a:extLst>
          </p:cNvPr>
          <p:cNvSpPr txBox="1"/>
          <p:nvPr/>
        </p:nvSpPr>
        <p:spPr>
          <a:xfrm>
            <a:off x="6003532" y="4403816"/>
            <a:ext cx="23014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Entity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Controller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65A0B9C-0EE6-431F-A996-7E6F13849595}"/>
              </a:ext>
            </a:extLst>
          </p:cNvPr>
          <p:cNvGrpSpPr/>
          <p:nvPr/>
        </p:nvGrpSpPr>
        <p:grpSpPr>
          <a:xfrm>
            <a:off x="1448657" y="1304837"/>
            <a:ext cx="6041965" cy="1205916"/>
            <a:chOff x="1448657" y="1304837"/>
            <a:chExt cx="6041965" cy="120591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D448E53-BAE9-49DF-8744-4E19C5E85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657" y="1401144"/>
              <a:ext cx="1109609" cy="1109609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1817782-69E7-42DF-87B3-7D6FC17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13" y="1304837"/>
              <a:ext cx="1109609" cy="1109609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07DA81-743B-4DB4-AD54-2A7C73ADF39D}"/>
              </a:ext>
            </a:extLst>
          </p:cNvPr>
          <p:cNvGrpSpPr/>
          <p:nvPr/>
        </p:nvGrpSpPr>
        <p:grpSpPr>
          <a:xfrm>
            <a:off x="3534310" y="4675279"/>
            <a:ext cx="4181582" cy="790573"/>
            <a:chOff x="3534310" y="4675279"/>
            <a:chExt cx="4181582" cy="790573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FACA947-905D-4DB0-B25F-B312995F6671}"/>
                </a:ext>
              </a:extLst>
            </p:cNvPr>
            <p:cNvSpPr txBox="1"/>
            <p:nvPr/>
          </p:nvSpPr>
          <p:spPr>
            <a:xfrm>
              <a:off x="6688476" y="5044611"/>
              <a:ext cx="1027416" cy="4212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7CDF3DB8-6233-4193-8724-A11C59E4F81C}"/>
                </a:ext>
              </a:extLst>
            </p:cNvPr>
            <p:cNvCxnSpPr/>
            <p:nvPr/>
          </p:nvCxnSpPr>
          <p:spPr>
            <a:xfrm flipH="1" flipV="1">
              <a:off x="3534310" y="5126804"/>
              <a:ext cx="2988068" cy="174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CD9218-9327-4DF8-8E8A-CF0501B632A8}"/>
                </a:ext>
              </a:extLst>
            </p:cNvPr>
            <p:cNvSpPr txBox="1"/>
            <p:nvPr/>
          </p:nvSpPr>
          <p:spPr>
            <a:xfrm>
              <a:off x="4054867" y="4675279"/>
              <a:ext cx="177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Dépendance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5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1050</TotalTime>
  <Words>343</Words>
  <Application>Microsoft Office PowerPoint</Application>
  <PresentationFormat>Grand écran</PresentationFormat>
  <Paragraphs>81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Facette</vt:lpstr>
      <vt:lpstr>Java EE </vt:lpstr>
      <vt:lpstr>Java EE - JEE</vt:lpstr>
      <vt:lpstr>Modèle MVC</vt:lpstr>
      <vt:lpstr>Présentation PowerPoint</vt:lpstr>
      <vt:lpstr>Les servlets</vt:lpstr>
      <vt:lpstr>Oneline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</dc:title>
  <dc:creator>fred gsn</dc:creator>
  <cp:lastModifiedBy>fred gsn</cp:lastModifiedBy>
  <cp:revision>14</cp:revision>
  <dcterms:created xsi:type="dcterms:W3CDTF">2022-03-04T20:21:17Z</dcterms:created>
  <dcterms:modified xsi:type="dcterms:W3CDTF">2022-03-09T06:21:01Z</dcterms:modified>
</cp:coreProperties>
</file>