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6" r:id="rId4"/>
    <p:sldId id="267" r:id="rId5"/>
    <p:sldId id="268" r:id="rId6"/>
    <p:sldId id="269" r:id="rId7"/>
    <p:sldId id="274" r:id="rId8"/>
    <p:sldId id="275" r:id="rId9"/>
    <p:sldId id="273" r:id="rId10"/>
    <p:sldId id="272" r:id="rId11"/>
    <p:sldId id="276" r:id="rId12"/>
    <p:sldId id="271" r:id="rId13"/>
    <p:sldId id="270" r:id="rId14"/>
    <p:sldId id="279" r:id="rId15"/>
    <p:sldId id="278" r:id="rId16"/>
    <p:sldId id="27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88" autoAdjust="0"/>
    <p:restoredTop sz="94660"/>
  </p:normalViewPr>
  <p:slideViewPr>
    <p:cSldViewPr snapToGrid="0">
      <p:cViewPr varScale="1">
        <p:scale>
          <a:sx n="80" d="100"/>
          <a:sy n="80" d="100"/>
        </p:scale>
        <p:origin x="3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055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894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187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85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359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69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258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192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526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284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30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095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D2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5948798" y="3280778"/>
            <a:ext cx="332212" cy="78714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948797" y="3280778"/>
            <a:ext cx="332211" cy="408202"/>
          </a:xfrm>
          <a:prstGeom prst="roundRect">
            <a:avLst>
              <a:gd name="adj" fmla="val 50000"/>
            </a:avLst>
          </a:prstGeom>
          <a:solidFill>
            <a:srgbClr val="FFD124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176103" y="1675954"/>
            <a:ext cx="7839793" cy="1349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600" b="1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단순 회귀 </a:t>
            </a:r>
            <a:r>
              <a:rPr lang="ko-KR" altLang="en-US" sz="6600" b="1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모형 실습</a:t>
            </a:r>
            <a:endParaRPr lang="en-US" altLang="ko-KR" sz="6600" b="1" dirty="0">
              <a:ln w="12700"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서울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반 </a:t>
            </a: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김형순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790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85185E-6 L -0.00013 0.0548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5486 L -2.5E-6 -1.85185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5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7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6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1117600"/>
          </a:xfrm>
          <a:prstGeom prst="rect">
            <a:avLst/>
          </a:prstGeom>
          <a:solidFill>
            <a:srgbClr val="F9D24F"/>
          </a:solidFill>
          <a:ln w="25400">
            <a:noFill/>
          </a:ln>
          <a:effectLst>
            <a:outerShdw dist="127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7. </a:t>
            </a:r>
            <a:r>
              <a:rPr lang="ko-KR" altLang="en-US" sz="36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잔차</a:t>
            </a:r>
            <a:r>
              <a:rPr lang="ko-KR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분석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63A89E3E-E0DB-4D24-8177-B86776631B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806880"/>
              </p:ext>
            </p:extLst>
          </p:nvPr>
        </p:nvGraphicFramePr>
        <p:xfrm>
          <a:off x="449802" y="1220089"/>
          <a:ext cx="11292395" cy="5003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6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6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2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3894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=&gt; 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정규성을 </a:t>
                      </a:r>
                      <a:r>
                        <a:rPr lang="ko-KR" altLang="en-US" sz="1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따른다고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할 수 있다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692E98CD-7DE1-4311-87ED-27C3EEC9D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65" y="3131065"/>
            <a:ext cx="4478596" cy="103442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15EF321-70DF-439F-A215-FDEA6D16D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702" y="2315047"/>
            <a:ext cx="5163921" cy="317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394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6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1117600"/>
          </a:xfrm>
          <a:prstGeom prst="rect">
            <a:avLst/>
          </a:prstGeom>
          <a:solidFill>
            <a:srgbClr val="F9D24F"/>
          </a:solidFill>
          <a:ln w="25400">
            <a:noFill/>
          </a:ln>
          <a:effectLst>
            <a:outerShdw dist="127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7. </a:t>
            </a:r>
            <a:r>
              <a:rPr lang="ko-KR" altLang="en-US" sz="36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잔차</a:t>
            </a:r>
            <a:r>
              <a:rPr lang="ko-KR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분석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63A89E3E-E0DB-4D24-8177-B86776631B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97826"/>
              </p:ext>
            </p:extLst>
          </p:nvPr>
        </p:nvGraphicFramePr>
        <p:xfrm>
          <a:off x="449802" y="1220089"/>
          <a:ext cx="11292395" cy="5003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6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6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2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3894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342900" lvl="0" indent="-342900" algn="ctr" latinLnBrk="1">
                        <a:lnSpc>
                          <a:spcPct val="150000"/>
                        </a:lnSpc>
                        <a:buFont typeface="Symbol" panose="05050102010706020507" pitchFamily="18" charset="2"/>
                        <a:buChar char="Þ"/>
                      </a:pPr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p-value = 0.2189 &gt; 0.05 </a:t>
                      </a:r>
                      <a:r>
                        <a:rPr lang="ko-KR" alt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이므로</a:t>
                      </a:r>
                      <a:endParaRPr lang="en-US" altLang="ko-KR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0" lvl="0" indent="0" algn="ctr" latinLnBrk="1">
                        <a:lnSpc>
                          <a:spcPct val="150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ko-KR" alt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정규성을 </a:t>
                      </a:r>
                      <a:r>
                        <a:rPr lang="ko-KR" altLang="en-US" sz="20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따른다고</a:t>
                      </a:r>
                      <a:r>
                        <a:rPr lang="ko-KR" alt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할 수 있다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BC28E770-6E6D-4446-8134-BB1DD0275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91" y="3429000"/>
            <a:ext cx="4822594" cy="62715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D5917F5-52BB-4B57-9FA9-1D60828A7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0842" y="3024820"/>
            <a:ext cx="4428002" cy="143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18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6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1117600"/>
          </a:xfrm>
          <a:prstGeom prst="rect">
            <a:avLst/>
          </a:prstGeom>
          <a:solidFill>
            <a:srgbClr val="F9D24F"/>
          </a:solidFill>
          <a:ln w="25400">
            <a:noFill/>
          </a:ln>
          <a:effectLst>
            <a:outerShdw dist="127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8. </a:t>
            </a:r>
            <a:r>
              <a:rPr lang="ko-KR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신뢰 구간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63A89E3E-E0DB-4D24-8177-B86776631B3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9802" y="1220089"/>
          <a:ext cx="11292395" cy="5003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6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6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2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3894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A08EF651-C051-4330-8127-7ADB5A94B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056" y="2849317"/>
            <a:ext cx="4858639" cy="221095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D20C8F5-5516-4291-B997-53E6EB95C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045" y="2385046"/>
            <a:ext cx="5233375" cy="321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904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6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1117600"/>
          </a:xfrm>
          <a:prstGeom prst="rect">
            <a:avLst/>
          </a:prstGeom>
          <a:solidFill>
            <a:srgbClr val="F9D24F"/>
          </a:solidFill>
          <a:ln w="25400">
            <a:noFill/>
          </a:ln>
          <a:effectLst>
            <a:outerShdw dist="127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9. </a:t>
            </a:r>
            <a:r>
              <a:rPr lang="ko-KR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예측 구간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63A89E3E-E0DB-4D24-8177-B86776631B3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9802" y="1220089"/>
          <a:ext cx="11292395" cy="5003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6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6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2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3894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D0E99CBC-755B-4C33-A964-001CA2F39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90" y="2975256"/>
            <a:ext cx="4988497" cy="172186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18612A3-CB9B-4B73-9C1D-00699D3D9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813" y="2306178"/>
            <a:ext cx="5258307" cy="322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038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6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1117600"/>
          </a:xfrm>
          <a:prstGeom prst="rect">
            <a:avLst/>
          </a:prstGeom>
          <a:solidFill>
            <a:srgbClr val="F9D24F"/>
          </a:solidFill>
          <a:ln w="25400">
            <a:noFill/>
          </a:ln>
          <a:effectLst>
            <a:outerShdw dist="127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10.</a:t>
            </a:r>
            <a:r>
              <a:rPr lang="en-US" altLang="ko-KR" sz="3600" b="1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 </a:t>
            </a:r>
            <a:r>
              <a:rPr lang="ko-KR" altLang="en-US" sz="3600" b="1" dirty="0" err="1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잔차</a:t>
            </a:r>
            <a:r>
              <a:rPr lang="ko-KR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 </a:t>
            </a:r>
            <a:r>
              <a:rPr lang="ko-KR" altLang="en-US" sz="3600" b="1" dirty="0" err="1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제곱합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63A89E3E-E0DB-4D24-8177-B86776631B3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9802" y="1220089"/>
          <a:ext cx="11292395" cy="5003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6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6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2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3894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493D327F-1193-4D04-B85F-B06578153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559" y="3345445"/>
            <a:ext cx="2599376" cy="6761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CB04A6E-F0E8-4C69-9035-ECF19B298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3037" y="3345445"/>
            <a:ext cx="2450212" cy="80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852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6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1117600"/>
          </a:xfrm>
          <a:prstGeom prst="rect">
            <a:avLst/>
          </a:prstGeom>
          <a:solidFill>
            <a:srgbClr val="F9D24F"/>
          </a:solidFill>
          <a:ln w="25400">
            <a:noFill/>
          </a:ln>
          <a:effectLst>
            <a:outerShdw dist="127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11. </a:t>
            </a:r>
            <a:r>
              <a:rPr lang="ko-KR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새로운 학생 키로 몸무게 예측하기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63A89E3E-E0DB-4D24-8177-B86776631B3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9802" y="1220089"/>
          <a:ext cx="11292395" cy="5003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6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6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2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3894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8D535538-6FC1-424A-AE70-A1F05B408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913" y="3429000"/>
            <a:ext cx="5718572" cy="66688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03E00C8-2858-4E25-836C-7ACD20557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02" y="3482224"/>
            <a:ext cx="5315597" cy="47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600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6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1117600"/>
          </a:xfrm>
          <a:prstGeom prst="rect">
            <a:avLst/>
          </a:prstGeom>
          <a:solidFill>
            <a:srgbClr val="F9D24F"/>
          </a:solidFill>
          <a:ln w="25400">
            <a:noFill/>
          </a:ln>
          <a:effectLst>
            <a:outerShdw dist="127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12. </a:t>
            </a:r>
            <a:r>
              <a:rPr lang="ko-KR" altLang="en-US" sz="3600" b="1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모델 </a:t>
            </a:r>
            <a:r>
              <a:rPr lang="ko-KR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평가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63A89E3E-E0DB-4D24-8177-B86776631B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516830"/>
              </p:ext>
            </p:extLst>
          </p:nvPr>
        </p:nvGraphicFramePr>
        <p:xfrm>
          <a:off x="449802" y="1220089"/>
          <a:ext cx="11292395" cy="5328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6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6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2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3894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171450" lvl="0" indent="-171450" algn="ctr" latinLnBrk="1">
                        <a:lnSpc>
                          <a:spcPct val="150000"/>
                        </a:lnSpc>
                        <a:buFont typeface="Symbol" panose="05050102010706020507" pitchFamily="18" charset="2"/>
                        <a:buChar char="Þ"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절편 추정치는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32.6604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이고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p-value = 0.02265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이므로 유의하다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</a:p>
                    <a:p>
                      <a:pPr marL="171450" marR="0" lvl="0" indent="-17145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Char char="Þ"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계수 추정치는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0.2247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이고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p-value = 0.00838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이므로 유의하다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</a:p>
                    <a:p>
                      <a:pPr marL="171450" marR="0" lvl="0" indent="-17145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Char char="Þ"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F-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통계량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= 7.274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이고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p-value = 0.008385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이므로 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이 회귀식은 유의하다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=&gt;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수정된 설명계수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= 0.06585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이다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</a:p>
                    <a:p>
                      <a:pPr marL="171450" lvl="0" indent="-171450" algn="ctr" latinLnBrk="1">
                        <a:lnSpc>
                          <a:spcPct val="150000"/>
                        </a:lnSpc>
                        <a:buFont typeface="Symbol" panose="05050102010706020507" pitchFamily="18" charset="2"/>
                        <a:buChar char="Þ"/>
                      </a:pP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171FDD32-F945-43F0-A7BD-40E91ACE7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821" y="3312665"/>
            <a:ext cx="1927545" cy="74443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ADC610A-D16F-46AD-8619-CFCACD73E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950" y="1908843"/>
            <a:ext cx="4485866" cy="280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829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6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1117600"/>
          </a:xfrm>
          <a:prstGeom prst="rect">
            <a:avLst/>
          </a:prstGeom>
          <a:solidFill>
            <a:srgbClr val="F9D24F"/>
          </a:solidFill>
          <a:ln w="25400">
            <a:noFill/>
          </a:ln>
          <a:effectLst>
            <a:outerShdw dist="127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1.</a:t>
            </a:r>
            <a:r>
              <a:rPr lang="ko-KR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데이터 셋 </a:t>
            </a:r>
            <a:r>
              <a:rPr lang="ko-KR" altLang="en-US" sz="36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읽어오기</a:t>
            </a:r>
            <a:endParaRPr lang="en-US" altLang="ko-KR" sz="3600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63A89E3E-E0DB-4D24-8177-B86776631B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921375"/>
              </p:ext>
            </p:extLst>
          </p:nvPr>
        </p:nvGraphicFramePr>
        <p:xfrm>
          <a:off x="449802" y="1220089"/>
          <a:ext cx="11292395" cy="5003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6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6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2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3894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5FFD5FC8-7D12-4518-BEF6-0BF1A3FB8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637" y="2910808"/>
            <a:ext cx="4656050" cy="175022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3D08A6E-7FCD-453D-B5EF-A7BBC99C3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666" y="2568258"/>
            <a:ext cx="4972394" cy="290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682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6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1117600"/>
          </a:xfrm>
          <a:prstGeom prst="rect">
            <a:avLst/>
          </a:prstGeom>
          <a:solidFill>
            <a:srgbClr val="F9D24F"/>
          </a:solidFill>
          <a:ln w="25400">
            <a:noFill/>
          </a:ln>
          <a:effectLst>
            <a:outerShdw dist="127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2.</a:t>
            </a:r>
            <a:r>
              <a:rPr lang="ko-KR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회귀 모델 </a:t>
            </a:r>
            <a:r>
              <a:rPr lang="ko-KR" altLang="en-US" sz="3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생성하기</a:t>
            </a:r>
            <a:endParaRPr lang="en-US" altLang="ko-KR" sz="3600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63A89E3E-E0DB-4D24-8177-B86776631B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071020"/>
              </p:ext>
            </p:extLst>
          </p:nvPr>
        </p:nvGraphicFramePr>
        <p:xfrm>
          <a:off x="449802" y="1220089"/>
          <a:ext cx="11292395" cy="5003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6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6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2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3894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6D3F14A1-28DF-45E2-940C-DE7ECC2F2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360" y="3429000"/>
            <a:ext cx="4557533" cy="72358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3D0C833-175A-48D8-AEB7-08D695B2A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255" y="3084292"/>
            <a:ext cx="4392840" cy="168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800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6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1117600"/>
          </a:xfrm>
          <a:prstGeom prst="rect">
            <a:avLst/>
          </a:prstGeom>
          <a:solidFill>
            <a:srgbClr val="F9D24F"/>
          </a:solidFill>
          <a:ln w="25400">
            <a:noFill/>
          </a:ln>
          <a:effectLst>
            <a:outerShdw dist="127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3. </a:t>
            </a:r>
            <a:r>
              <a:rPr lang="ko-KR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회귀 계수 구하기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63A89E3E-E0DB-4D24-8177-B86776631B3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9802" y="1220089"/>
          <a:ext cx="11292395" cy="5003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6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6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2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3894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A21DE1BD-3A8D-4937-AC37-8792C6731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441" y="3242294"/>
            <a:ext cx="2893477" cy="6816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8885E1B-353F-467A-924C-DC409344D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332" y="3041722"/>
            <a:ext cx="3220567" cy="123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664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6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1117600"/>
          </a:xfrm>
          <a:prstGeom prst="rect">
            <a:avLst/>
          </a:prstGeom>
          <a:solidFill>
            <a:srgbClr val="F9D24F"/>
          </a:solidFill>
          <a:ln w="25400">
            <a:noFill/>
          </a:ln>
          <a:effectLst>
            <a:outerShdw dist="127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4. </a:t>
            </a:r>
            <a:r>
              <a:rPr lang="ko-KR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회귀 계수 값 검증하기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63A89E3E-E0DB-4D24-8177-B86776631B3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9802" y="1220089"/>
          <a:ext cx="11292395" cy="5003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6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6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2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3894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2DE68FD9-F823-4D90-B3AA-DBEA47DF0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95" y="3322083"/>
            <a:ext cx="5563082" cy="70110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3D8E108-6B0C-49D6-AE89-71CB55107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032" y="3131065"/>
            <a:ext cx="5448772" cy="118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711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6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1117600"/>
          </a:xfrm>
          <a:prstGeom prst="rect">
            <a:avLst/>
          </a:prstGeom>
          <a:solidFill>
            <a:srgbClr val="F9D24F"/>
          </a:solidFill>
          <a:ln w="25400">
            <a:noFill/>
          </a:ln>
          <a:effectLst>
            <a:outerShdw dist="127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5. </a:t>
            </a:r>
            <a:r>
              <a:rPr lang="ko-KR" altLang="en-US" sz="36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이상값</a:t>
            </a:r>
            <a:r>
              <a:rPr lang="ko-KR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진단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63A89E3E-E0DB-4D24-8177-B86776631B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980145"/>
              </p:ext>
            </p:extLst>
          </p:nvPr>
        </p:nvGraphicFramePr>
        <p:xfrm>
          <a:off x="449802" y="1220089"/>
          <a:ext cx="11292395" cy="5003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6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6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2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3894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=&gt; </a:t>
                      </a:r>
                      <a:r>
                        <a:rPr lang="ko-KR" alt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이상치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개</a:t>
                      </a:r>
                      <a:endParaRPr lang="en-US" altLang="ko-KR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A3DC1B32-70EE-4C95-BD38-A7629A91E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95" y="3429000"/>
            <a:ext cx="5631668" cy="38865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7634E56-8A46-4ECC-8559-9E182A237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753" y="2357473"/>
            <a:ext cx="5311478" cy="3280438"/>
          </a:xfrm>
          <a:prstGeom prst="rect">
            <a:avLst/>
          </a:prstGeom>
        </p:spPr>
      </p:pic>
      <p:sp>
        <p:nvSpPr>
          <p:cNvPr id="6" name="원형: 비어 있음 5">
            <a:extLst>
              <a:ext uri="{FF2B5EF4-FFF2-40B4-BE49-F238E27FC236}">
                <a16:creationId xmlns:a16="http://schemas.microsoft.com/office/drawing/2014/main" id="{886C5DA1-1C97-4F6F-87A0-48DF3DA2C67A}"/>
              </a:ext>
            </a:extLst>
          </p:cNvPr>
          <p:cNvSpPr/>
          <p:nvPr/>
        </p:nvSpPr>
        <p:spPr>
          <a:xfrm>
            <a:off x="9792070" y="3535235"/>
            <a:ext cx="372862" cy="372862"/>
          </a:xfrm>
          <a:prstGeom prst="donut">
            <a:avLst>
              <a:gd name="adj" fmla="val 13095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EF55B433-E301-48F4-ABF2-99646B07BEA1}"/>
              </a:ext>
            </a:extLst>
          </p:cNvPr>
          <p:cNvSpPr/>
          <p:nvPr/>
        </p:nvSpPr>
        <p:spPr>
          <a:xfrm>
            <a:off x="10814481" y="2845845"/>
            <a:ext cx="372862" cy="372862"/>
          </a:xfrm>
          <a:prstGeom prst="donut">
            <a:avLst>
              <a:gd name="adj" fmla="val 13095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0" name="원형: 비어 있음 9">
            <a:extLst>
              <a:ext uri="{FF2B5EF4-FFF2-40B4-BE49-F238E27FC236}">
                <a16:creationId xmlns:a16="http://schemas.microsoft.com/office/drawing/2014/main" id="{4AACFF81-E8AC-449A-8107-4829B9E03B29}"/>
              </a:ext>
            </a:extLst>
          </p:cNvPr>
          <p:cNvSpPr/>
          <p:nvPr/>
        </p:nvSpPr>
        <p:spPr>
          <a:xfrm>
            <a:off x="11064536" y="3404289"/>
            <a:ext cx="372862" cy="372862"/>
          </a:xfrm>
          <a:prstGeom prst="donut">
            <a:avLst>
              <a:gd name="adj" fmla="val 13095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97151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6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1117600"/>
          </a:xfrm>
          <a:prstGeom prst="rect">
            <a:avLst/>
          </a:prstGeom>
          <a:solidFill>
            <a:srgbClr val="F9D24F"/>
          </a:solidFill>
          <a:ln w="25400">
            <a:noFill/>
          </a:ln>
          <a:effectLst>
            <a:outerShdw dist="127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5. </a:t>
            </a:r>
            <a:r>
              <a:rPr lang="ko-KR" altLang="en-US" sz="36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이상값</a:t>
            </a:r>
            <a:r>
              <a:rPr lang="ko-KR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진단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63A89E3E-E0DB-4D24-8177-B86776631B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737376"/>
              </p:ext>
            </p:extLst>
          </p:nvPr>
        </p:nvGraphicFramePr>
        <p:xfrm>
          <a:off x="449802" y="1220089"/>
          <a:ext cx="11292395" cy="5003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6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6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2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3894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=&gt; </a:t>
                      </a:r>
                      <a:r>
                        <a:rPr lang="ko-KR" alt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이상치가 없다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230C6010-EEDA-4BB6-9108-E1A78E4D9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19" y="3324635"/>
            <a:ext cx="5398153" cy="90503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D9EFDDB-514B-41D8-B3DF-974D7C30A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230" y="3239894"/>
            <a:ext cx="5136325" cy="107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02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6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1117600"/>
          </a:xfrm>
          <a:prstGeom prst="rect">
            <a:avLst/>
          </a:prstGeom>
          <a:solidFill>
            <a:srgbClr val="F9D24F"/>
          </a:solidFill>
          <a:ln w="25400">
            <a:noFill/>
          </a:ln>
          <a:effectLst>
            <a:outerShdw dist="127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5. </a:t>
            </a:r>
            <a:r>
              <a:rPr lang="ko-KR" altLang="en-US" sz="36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이상값</a:t>
            </a:r>
            <a:r>
              <a:rPr lang="ko-KR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진단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63A89E3E-E0DB-4D24-8177-B86776631B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699638"/>
              </p:ext>
            </p:extLst>
          </p:nvPr>
        </p:nvGraphicFramePr>
        <p:xfrm>
          <a:off x="449802" y="1220089"/>
          <a:ext cx="11292395" cy="5003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6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6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2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3894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=&gt; </a:t>
                      </a:r>
                      <a:r>
                        <a:rPr lang="ko-KR" alt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이상치가 없다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D361A14C-427D-4D2F-89F2-D33B7D854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632" y="3314453"/>
            <a:ext cx="3859683" cy="89356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04EF3D7-D92A-494C-AC22-5BB140FD6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774" y="3203875"/>
            <a:ext cx="4493816" cy="116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13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6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1117600"/>
          </a:xfrm>
          <a:prstGeom prst="rect">
            <a:avLst/>
          </a:prstGeom>
          <a:solidFill>
            <a:srgbClr val="F9D24F"/>
          </a:solidFill>
          <a:ln w="25400">
            <a:noFill/>
          </a:ln>
          <a:effectLst>
            <a:outerShdw dist="127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6. </a:t>
            </a:r>
            <a:r>
              <a:rPr lang="ko-KR" altLang="en-US" sz="36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잔차</a:t>
            </a:r>
            <a:r>
              <a:rPr lang="ko-KR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구하기</a:t>
            </a:r>
            <a:endParaRPr lang="en-US" altLang="ko-KR" sz="9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63A89E3E-E0DB-4D24-8177-B86776631B3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9802" y="1220089"/>
          <a:ext cx="11292395" cy="5003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6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6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2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3894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403C4272-2B1E-4E5E-8B7E-956342D20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89" y="3136213"/>
            <a:ext cx="4507172" cy="105104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6258DA1-81A3-498A-9FBD-826E167BF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928" y="2849732"/>
            <a:ext cx="4491283" cy="167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159974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178</Words>
  <Application>Microsoft Office PowerPoint</Application>
  <PresentationFormat>와이드스크린</PresentationFormat>
  <Paragraphs>93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야놀자 야체 B</vt:lpstr>
      <vt:lpstr>Arial</vt:lpstr>
      <vt:lpstr>Symbol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김형순</cp:lastModifiedBy>
  <cp:revision>10</cp:revision>
  <dcterms:created xsi:type="dcterms:W3CDTF">2020-08-25T02:31:19Z</dcterms:created>
  <dcterms:modified xsi:type="dcterms:W3CDTF">2021-07-27T04:49:45Z</dcterms:modified>
</cp:coreProperties>
</file>