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356" r:id="rId3"/>
    <p:sldId id="366" r:id="rId4"/>
    <p:sldId id="367" r:id="rId5"/>
    <p:sldId id="368" r:id="rId6"/>
    <p:sldId id="370" r:id="rId7"/>
    <p:sldId id="369" r:id="rId8"/>
    <p:sldId id="372" r:id="rId9"/>
    <p:sldId id="373" r:id="rId10"/>
    <p:sldId id="374" r:id="rId11"/>
    <p:sldId id="375" r:id="rId12"/>
    <p:sldId id="371" r:id="rId13"/>
    <p:sldId id="376" r:id="rId14"/>
    <p:sldId id="357" r:id="rId15"/>
    <p:sldId id="309" r:id="rId16"/>
    <p:sldId id="299" r:id="rId17"/>
    <p:sldId id="354" r:id="rId18"/>
    <p:sldId id="355" r:id="rId19"/>
    <p:sldId id="330" r:id="rId20"/>
    <p:sldId id="332" r:id="rId21"/>
    <p:sldId id="338" r:id="rId22"/>
    <p:sldId id="337" r:id="rId23"/>
    <p:sldId id="335" r:id="rId24"/>
    <p:sldId id="336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2B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0" autoAdjust="0"/>
    <p:restoredTop sz="94660"/>
  </p:normalViewPr>
  <p:slideViewPr>
    <p:cSldViewPr>
      <p:cViewPr varScale="1">
        <p:scale>
          <a:sx n="77" d="100"/>
          <a:sy n="77" d="100"/>
        </p:scale>
        <p:origin x="-6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0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0E47FC-CFA0-476B-A484-9B6F372CE20A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FCFC822-DF52-4E35-9612-76D1AE01AA8F}">
      <dgm:prSet phldrT="[텍스트]"/>
      <dgm:spPr/>
      <dgm:t>
        <a:bodyPr/>
        <a:lstStyle/>
        <a:p>
          <a:pPr latinLnBrk="1"/>
          <a:r>
            <a:rPr lang="en-US" altLang="ko-KR" dirty="0" smtClean="0"/>
            <a:t>Planning</a:t>
          </a:r>
          <a:endParaRPr lang="ko-KR" altLang="en-US" dirty="0"/>
        </a:p>
      </dgm:t>
    </dgm:pt>
    <dgm:pt modelId="{F5C0DA47-9BCA-4FD8-AD08-EB310DD574FA}" type="parTrans" cxnId="{37ECD443-6737-418E-8199-2B532A11BCF2}">
      <dgm:prSet/>
      <dgm:spPr/>
      <dgm:t>
        <a:bodyPr/>
        <a:lstStyle/>
        <a:p>
          <a:pPr latinLnBrk="1"/>
          <a:endParaRPr lang="ko-KR" altLang="en-US"/>
        </a:p>
      </dgm:t>
    </dgm:pt>
    <dgm:pt modelId="{4721CDAF-5B3A-48D1-AB50-48B781DEECF9}" type="sibTrans" cxnId="{37ECD443-6737-418E-8199-2B532A11BCF2}">
      <dgm:prSet/>
      <dgm:spPr/>
      <dgm:t>
        <a:bodyPr/>
        <a:lstStyle/>
        <a:p>
          <a:pPr latinLnBrk="1"/>
          <a:endParaRPr lang="ko-KR" altLang="en-US"/>
        </a:p>
      </dgm:t>
    </dgm:pt>
    <dgm:pt modelId="{B3FE45A2-85E4-4E43-B8A2-4F455153D358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여행루트</a:t>
          </a:r>
          <a:endParaRPr lang="ko-KR" altLang="en-US" sz="1000" dirty="0"/>
        </a:p>
      </dgm:t>
    </dgm:pt>
    <dgm:pt modelId="{F54CEE86-541E-4DA7-852A-7CA3C4096719}" type="parTrans" cxnId="{F9AB6AA8-0323-4763-81CF-D7C621573268}">
      <dgm:prSet/>
      <dgm:spPr/>
      <dgm:t>
        <a:bodyPr/>
        <a:lstStyle/>
        <a:p>
          <a:pPr latinLnBrk="1"/>
          <a:endParaRPr lang="ko-KR" altLang="en-US"/>
        </a:p>
      </dgm:t>
    </dgm:pt>
    <dgm:pt modelId="{27EC656A-D695-40DB-A9FC-8D19E4A5AFB9}" type="sibTrans" cxnId="{F9AB6AA8-0323-4763-81CF-D7C621573268}">
      <dgm:prSet/>
      <dgm:spPr/>
      <dgm:t>
        <a:bodyPr/>
        <a:lstStyle/>
        <a:p>
          <a:pPr latinLnBrk="1"/>
          <a:endParaRPr lang="ko-KR" altLang="en-US"/>
        </a:p>
      </dgm:t>
    </dgm:pt>
    <dgm:pt modelId="{56EEE00E-F4B3-4561-813C-3C355986711E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검색결과 모니터링</a:t>
          </a:r>
          <a:endParaRPr lang="ko-KR" altLang="en-US" sz="1000" dirty="0"/>
        </a:p>
      </dgm:t>
    </dgm:pt>
    <dgm:pt modelId="{9CCFF4F0-1C61-4BC5-AB7A-B8207BDCAAB5}" type="parTrans" cxnId="{F2D2D868-03C1-44C8-9F57-8DEC7939A8D2}">
      <dgm:prSet/>
      <dgm:spPr/>
      <dgm:t>
        <a:bodyPr/>
        <a:lstStyle/>
        <a:p>
          <a:pPr latinLnBrk="1"/>
          <a:endParaRPr lang="ko-KR" altLang="en-US"/>
        </a:p>
      </dgm:t>
    </dgm:pt>
    <dgm:pt modelId="{072AB601-8C0F-4D9D-AE32-2956546D824C}" type="sibTrans" cxnId="{F2D2D868-03C1-44C8-9F57-8DEC7939A8D2}">
      <dgm:prSet/>
      <dgm:spPr/>
      <dgm:t>
        <a:bodyPr/>
        <a:lstStyle/>
        <a:p>
          <a:pPr latinLnBrk="1"/>
          <a:endParaRPr lang="ko-KR" altLang="en-US"/>
        </a:p>
      </dgm:t>
    </dgm:pt>
    <dgm:pt modelId="{680BF978-B597-4D24-A5B4-A959C14899E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Tragging</a:t>
          </a:r>
          <a:endParaRPr lang="ko-KR" altLang="en-US" dirty="0"/>
        </a:p>
      </dgm:t>
    </dgm:pt>
    <dgm:pt modelId="{3422F135-218C-4D34-828E-B0F2C18BA0F8}" type="parTrans" cxnId="{3307A0C0-5273-4359-AD4B-59D599A48C90}">
      <dgm:prSet/>
      <dgm:spPr/>
      <dgm:t>
        <a:bodyPr/>
        <a:lstStyle/>
        <a:p>
          <a:pPr latinLnBrk="1"/>
          <a:endParaRPr lang="ko-KR" altLang="en-US"/>
        </a:p>
      </dgm:t>
    </dgm:pt>
    <dgm:pt modelId="{4576AF2F-3F34-4D93-9A70-86BCD51102EB}" type="sibTrans" cxnId="{3307A0C0-5273-4359-AD4B-59D599A48C90}">
      <dgm:prSet/>
      <dgm:spPr/>
      <dgm:t>
        <a:bodyPr/>
        <a:lstStyle/>
        <a:p>
          <a:pPr latinLnBrk="1"/>
          <a:endParaRPr lang="ko-KR" altLang="en-US"/>
        </a:p>
      </dgm:t>
    </dgm:pt>
    <dgm:pt modelId="{BFCB6ABB-9EE5-4165-8766-E6838674AA35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여행용</a:t>
          </a:r>
          <a:r>
            <a:rPr lang="en-US" altLang="ko-KR" sz="1000" dirty="0" smtClean="0"/>
            <a:t>/</a:t>
          </a:r>
          <a:r>
            <a:rPr lang="ko-KR" altLang="en-US" sz="1000" dirty="0" smtClean="0"/>
            <a:t>일반형</a:t>
          </a:r>
          <a:endParaRPr lang="ko-KR" altLang="en-US" sz="1000" dirty="0"/>
        </a:p>
      </dgm:t>
    </dgm:pt>
    <dgm:pt modelId="{32F48048-1A1B-4D4A-9C6E-8998B27C1BAB}" type="parTrans" cxnId="{86D81DB3-A9D1-4E0F-BD9C-C6E5A20CF9EA}">
      <dgm:prSet/>
      <dgm:spPr/>
      <dgm:t>
        <a:bodyPr/>
        <a:lstStyle/>
        <a:p>
          <a:pPr latinLnBrk="1"/>
          <a:endParaRPr lang="ko-KR" altLang="en-US"/>
        </a:p>
      </dgm:t>
    </dgm:pt>
    <dgm:pt modelId="{A9A6EC50-876A-4E3A-BE79-E0D82C8DE21E}" type="sibTrans" cxnId="{86D81DB3-A9D1-4E0F-BD9C-C6E5A20CF9EA}">
      <dgm:prSet/>
      <dgm:spPr/>
      <dgm:t>
        <a:bodyPr/>
        <a:lstStyle/>
        <a:p>
          <a:pPr latinLnBrk="1"/>
          <a:endParaRPr lang="ko-KR" altLang="en-US"/>
        </a:p>
      </dgm:t>
    </dgm:pt>
    <dgm:pt modelId="{F68C36F4-2008-4EC7-A2CD-6C38CF09EA0E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광고수익 연계</a:t>
          </a:r>
          <a:endParaRPr lang="ko-KR" altLang="en-US" sz="1000" dirty="0"/>
        </a:p>
      </dgm:t>
    </dgm:pt>
    <dgm:pt modelId="{AA0F561F-4789-4A46-8258-8D15010FC1CE}" type="parTrans" cxnId="{81930AB1-D037-480D-9478-0C52D13526EB}">
      <dgm:prSet/>
      <dgm:spPr/>
      <dgm:t>
        <a:bodyPr/>
        <a:lstStyle/>
        <a:p>
          <a:pPr latinLnBrk="1"/>
          <a:endParaRPr lang="ko-KR" altLang="en-US"/>
        </a:p>
      </dgm:t>
    </dgm:pt>
    <dgm:pt modelId="{FE010632-14F8-4C1F-A69A-63EE328A2B02}" type="sibTrans" cxnId="{81930AB1-D037-480D-9478-0C52D13526EB}">
      <dgm:prSet/>
      <dgm:spPr/>
      <dgm:t>
        <a:bodyPr/>
        <a:lstStyle/>
        <a:p>
          <a:pPr latinLnBrk="1"/>
          <a:endParaRPr lang="ko-KR" altLang="en-US"/>
        </a:p>
      </dgm:t>
    </dgm:pt>
    <dgm:pt modelId="{58396FE7-DEF5-4742-8FCE-9F6FE4ECE6CD}">
      <dgm:prSet phldrT="[텍스트]"/>
      <dgm:spPr/>
      <dgm:t>
        <a:bodyPr/>
        <a:lstStyle/>
        <a:p>
          <a:pPr latinLnBrk="1"/>
          <a:r>
            <a:rPr lang="en-US" altLang="ko-KR" dirty="0" smtClean="0"/>
            <a:t>Project</a:t>
          </a:r>
          <a:endParaRPr lang="ko-KR" altLang="en-US" dirty="0"/>
        </a:p>
      </dgm:t>
    </dgm:pt>
    <dgm:pt modelId="{0F951117-BE49-466B-9104-1E6BC7E21D72}" type="parTrans" cxnId="{95184CDD-AA74-4C77-B3CD-E8392CA5805B}">
      <dgm:prSet/>
      <dgm:spPr/>
      <dgm:t>
        <a:bodyPr/>
        <a:lstStyle/>
        <a:p>
          <a:pPr latinLnBrk="1"/>
          <a:endParaRPr lang="ko-KR" altLang="en-US"/>
        </a:p>
      </dgm:t>
    </dgm:pt>
    <dgm:pt modelId="{65E1C6BD-13C5-4D80-83EE-7360006A4BCB}" type="sibTrans" cxnId="{95184CDD-AA74-4C77-B3CD-E8392CA5805B}">
      <dgm:prSet/>
      <dgm:spPr/>
      <dgm:t>
        <a:bodyPr/>
        <a:lstStyle/>
        <a:p>
          <a:pPr latinLnBrk="1"/>
          <a:endParaRPr lang="ko-KR" altLang="en-US"/>
        </a:p>
      </dgm:t>
    </dgm:pt>
    <dgm:pt modelId="{709C3815-EF73-40F1-BA6B-8707D8CDFF38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개인</a:t>
          </a:r>
          <a:r>
            <a:rPr lang="en-US" altLang="ko-KR" sz="1000" dirty="0" smtClean="0"/>
            <a:t>/</a:t>
          </a:r>
          <a:r>
            <a:rPr lang="ko-KR" altLang="en-US" sz="1000" dirty="0" smtClean="0"/>
            <a:t>그룹 </a:t>
          </a:r>
          <a:endParaRPr lang="ko-KR" altLang="en-US" sz="1000" dirty="0"/>
        </a:p>
      </dgm:t>
    </dgm:pt>
    <dgm:pt modelId="{BD81837A-FD7E-4B7D-9F3B-86387AAB70AD}" type="parTrans" cxnId="{0566E26C-9E16-4829-95B3-36750E3BFC1D}">
      <dgm:prSet/>
      <dgm:spPr/>
      <dgm:t>
        <a:bodyPr/>
        <a:lstStyle/>
        <a:p>
          <a:pPr latinLnBrk="1"/>
          <a:endParaRPr lang="ko-KR" altLang="en-US"/>
        </a:p>
      </dgm:t>
    </dgm:pt>
    <dgm:pt modelId="{E0F130FB-E060-4C46-A704-20B2359A75E2}" type="sibTrans" cxnId="{0566E26C-9E16-4829-95B3-36750E3BFC1D}">
      <dgm:prSet/>
      <dgm:spPr/>
      <dgm:t>
        <a:bodyPr/>
        <a:lstStyle/>
        <a:p>
          <a:pPr latinLnBrk="1"/>
          <a:endParaRPr lang="ko-KR" altLang="en-US"/>
        </a:p>
      </dgm:t>
    </dgm:pt>
    <dgm:pt modelId="{05762A55-1144-4EDD-9F8F-8861C83AED8E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유료 서비스</a:t>
          </a:r>
          <a:endParaRPr lang="ko-KR" altLang="en-US" sz="1000" dirty="0"/>
        </a:p>
      </dgm:t>
    </dgm:pt>
    <dgm:pt modelId="{F2A25AE8-C1DA-4730-80EA-FB0E5E4AFA3D}" type="parTrans" cxnId="{DEAFD6AD-CCA9-4831-A705-4E97FA4B5FD3}">
      <dgm:prSet/>
      <dgm:spPr/>
      <dgm:t>
        <a:bodyPr/>
        <a:lstStyle/>
        <a:p>
          <a:pPr latinLnBrk="1"/>
          <a:endParaRPr lang="ko-KR" altLang="en-US"/>
        </a:p>
      </dgm:t>
    </dgm:pt>
    <dgm:pt modelId="{2CC3F281-21D5-4F59-BB05-33037AD8836B}" type="sibTrans" cxnId="{DEAFD6AD-CCA9-4831-A705-4E97FA4B5FD3}">
      <dgm:prSet/>
      <dgm:spPr/>
      <dgm:t>
        <a:bodyPr/>
        <a:lstStyle/>
        <a:p>
          <a:pPr latinLnBrk="1"/>
          <a:endParaRPr lang="ko-KR" altLang="en-US"/>
        </a:p>
      </dgm:t>
    </dgm:pt>
    <dgm:pt modelId="{B309933C-37A0-429B-A094-1E4BECE025D5}">
      <dgm:prSet phldrT="[텍스트]" custT="1"/>
      <dgm:spPr/>
      <dgm:t>
        <a:bodyPr/>
        <a:lstStyle/>
        <a:p>
          <a:pPr latinLnBrk="1"/>
          <a:r>
            <a:rPr lang="ko-KR" altLang="en-US" sz="1000" dirty="0" err="1" smtClean="0"/>
            <a:t>크라우드</a:t>
          </a:r>
          <a:r>
            <a:rPr lang="ko-KR" altLang="en-US" sz="1000" dirty="0" smtClean="0"/>
            <a:t> </a:t>
          </a:r>
          <a:r>
            <a:rPr lang="ko-KR" altLang="en-US" sz="1000" dirty="0" err="1" smtClean="0"/>
            <a:t>펀딩</a:t>
          </a:r>
          <a:endParaRPr lang="ko-KR" altLang="en-US" sz="1000" dirty="0"/>
        </a:p>
      </dgm:t>
    </dgm:pt>
    <dgm:pt modelId="{176DE320-FD41-46E1-B3AC-51DD974CA913}" type="parTrans" cxnId="{966B758F-9D1D-4231-ABA0-D9E9B9B16E44}">
      <dgm:prSet/>
      <dgm:spPr/>
      <dgm:t>
        <a:bodyPr/>
        <a:lstStyle/>
        <a:p>
          <a:pPr latinLnBrk="1"/>
          <a:endParaRPr lang="ko-KR" altLang="en-US"/>
        </a:p>
      </dgm:t>
    </dgm:pt>
    <dgm:pt modelId="{FD58C563-ACBA-4672-B0C2-B8CC0BDABEC3}" type="sibTrans" cxnId="{966B758F-9D1D-4231-ABA0-D9E9B9B16E44}">
      <dgm:prSet/>
      <dgm:spPr/>
      <dgm:t>
        <a:bodyPr/>
        <a:lstStyle/>
        <a:p>
          <a:pPr latinLnBrk="1"/>
          <a:endParaRPr lang="ko-KR" altLang="en-US"/>
        </a:p>
      </dgm:t>
    </dgm:pt>
    <dgm:pt modelId="{02C30B9D-7982-471B-9121-8DA8C4CE5EB6}" type="pres">
      <dgm:prSet presAssocID="{F00E47FC-CFA0-476B-A484-9B6F372CE20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970C58-63A2-4C00-A76A-F5B15F5B48B2}" type="pres">
      <dgm:prSet presAssocID="{F00E47FC-CFA0-476B-A484-9B6F372CE20A}" presName="tSp" presStyleCnt="0"/>
      <dgm:spPr/>
    </dgm:pt>
    <dgm:pt modelId="{412F2FAA-2350-4E18-80A7-4575E4B40B44}" type="pres">
      <dgm:prSet presAssocID="{F00E47FC-CFA0-476B-A484-9B6F372CE20A}" presName="bSp" presStyleCnt="0"/>
      <dgm:spPr/>
    </dgm:pt>
    <dgm:pt modelId="{18EE4523-E61E-438D-BAB6-3FA3740782A5}" type="pres">
      <dgm:prSet presAssocID="{F00E47FC-CFA0-476B-A484-9B6F372CE20A}" presName="process" presStyleCnt="0"/>
      <dgm:spPr/>
    </dgm:pt>
    <dgm:pt modelId="{E5C91223-FC21-4BF0-83B7-CC37608403A4}" type="pres">
      <dgm:prSet presAssocID="{6FCFC822-DF52-4E35-9612-76D1AE01AA8F}" presName="composite1" presStyleCnt="0"/>
      <dgm:spPr/>
    </dgm:pt>
    <dgm:pt modelId="{221F36E1-3355-4118-A55A-9DC6299256CF}" type="pres">
      <dgm:prSet presAssocID="{6FCFC822-DF52-4E35-9612-76D1AE01AA8F}" presName="dummyNode1" presStyleLbl="node1" presStyleIdx="0" presStyleCnt="3"/>
      <dgm:spPr/>
    </dgm:pt>
    <dgm:pt modelId="{D91B32D8-4453-4CF5-B755-CE2A938BEFDC}" type="pres">
      <dgm:prSet presAssocID="{6FCFC822-DF52-4E35-9612-76D1AE01AA8F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F4ED0D-D9E0-457A-A60E-5ED049512E6F}" type="pres">
      <dgm:prSet presAssocID="{6FCFC822-DF52-4E35-9612-76D1AE01AA8F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F0FB5E-1029-447F-9951-DD30E022F052}" type="pres">
      <dgm:prSet presAssocID="{6FCFC822-DF52-4E35-9612-76D1AE01AA8F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E3FB0D-6470-4FBF-A0CC-0CEDC8B0B8D5}" type="pres">
      <dgm:prSet presAssocID="{6FCFC822-DF52-4E35-9612-76D1AE01AA8F}" presName="connSite1" presStyleCnt="0"/>
      <dgm:spPr/>
    </dgm:pt>
    <dgm:pt modelId="{D5891A54-2D16-4AFA-BB5C-E6CBADB72ABC}" type="pres">
      <dgm:prSet presAssocID="{4721CDAF-5B3A-48D1-AB50-48B781DEECF9}" presName="Name9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275F915-E213-433E-96A9-0554541B419E}" type="pres">
      <dgm:prSet presAssocID="{680BF978-B597-4D24-A5B4-A959C14899E3}" presName="composite2" presStyleCnt="0"/>
      <dgm:spPr/>
    </dgm:pt>
    <dgm:pt modelId="{CF971AB7-A55E-4C13-8B96-68FBAD2B12FC}" type="pres">
      <dgm:prSet presAssocID="{680BF978-B597-4D24-A5B4-A959C14899E3}" presName="dummyNode2" presStyleLbl="node1" presStyleIdx="0" presStyleCnt="3"/>
      <dgm:spPr/>
    </dgm:pt>
    <dgm:pt modelId="{CE2C82C9-FF1D-4B43-BA0F-5C8A3347A32E}" type="pres">
      <dgm:prSet presAssocID="{680BF978-B597-4D24-A5B4-A959C14899E3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2C24A1-9459-47CF-A8BF-D37BB96FED85}" type="pres">
      <dgm:prSet presAssocID="{680BF978-B597-4D24-A5B4-A959C14899E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30007E-B61E-4A08-BB4C-D2F633121F07}" type="pres">
      <dgm:prSet presAssocID="{680BF978-B597-4D24-A5B4-A959C14899E3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3AD097-57F2-4D82-B716-2111E5CDEE4E}" type="pres">
      <dgm:prSet presAssocID="{680BF978-B597-4D24-A5B4-A959C14899E3}" presName="connSite2" presStyleCnt="0"/>
      <dgm:spPr/>
    </dgm:pt>
    <dgm:pt modelId="{900F6FDB-0FC9-4F0D-8DE2-0B575E17DE23}" type="pres">
      <dgm:prSet presAssocID="{4576AF2F-3F34-4D93-9A70-86BCD51102EB}" presName="Name18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E676506-924E-4B69-A388-93E6DCABF5B4}" type="pres">
      <dgm:prSet presAssocID="{58396FE7-DEF5-4742-8FCE-9F6FE4ECE6CD}" presName="composite1" presStyleCnt="0"/>
      <dgm:spPr/>
    </dgm:pt>
    <dgm:pt modelId="{D626AA55-744B-4E1F-8542-59AC277C1D2F}" type="pres">
      <dgm:prSet presAssocID="{58396FE7-DEF5-4742-8FCE-9F6FE4ECE6CD}" presName="dummyNode1" presStyleLbl="node1" presStyleIdx="1" presStyleCnt="3"/>
      <dgm:spPr/>
    </dgm:pt>
    <dgm:pt modelId="{B20AF1E2-3E40-401A-8B41-598D08790EAD}" type="pres">
      <dgm:prSet presAssocID="{58396FE7-DEF5-4742-8FCE-9F6FE4ECE6C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35D0C6-7D08-410F-969D-3B322A6DA6D0}" type="pres">
      <dgm:prSet presAssocID="{58396FE7-DEF5-4742-8FCE-9F6FE4ECE6C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103C8D-DCC7-41EA-A2DE-9C92D04BA010}" type="pres">
      <dgm:prSet presAssocID="{58396FE7-DEF5-4742-8FCE-9F6FE4ECE6C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CB974E-9CED-43BC-8644-02D522889142}" type="pres">
      <dgm:prSet presAssocID="{58396FE7-DEF5-4742-8FCE-9F6FE4ECE6CD}" presName="connSite1" presStyleCnt="0"/>
      <dgm:spPr/>
    </dgm:pt>
  </dgm:ptLst>
  <dgm:cxnLst>
    <dgm:cxn modelId="{7245A812-DE8A-4CD0-A5DD-EC1EC1A818AE}" type="presOf" srcId="{F00E47FC-CFA0-476B-A484-9B6F372CE20A}" destId="{02C30B9D-7982-471B-9121-8DA8C4CE5EB6}" srcOrd="0" destOrd="0" presId="urn:microsoft.com/office/officeart/2005/8/layout/hProcess4"/>
    <dgm:cxn modelId="{AFCA0B43-AFBA-489D-BCC3-710BCE7EBCB5}" type="presOf" srcId="{4721CDAF-5B3A-48D1-AB50-48B781DEECF9}" destId="{D5891A54-2D16-4AFA-BB5C-E6CBADB72ABC}" srcOrd="0" destOrd="0" presId="urn:microsoft.com/office/officeart/2005/8/layout/hProcess4"/>
    <dgm:cxn modelId="{81930AB1-D037-480D-9478-0C52D13526EB}" srcId="{680BF978-B597-4D24-A5B4-A959C14899E3}" destId="{F68C36F4-2008-4EC7-A2CD-6C38CF09EA0E}" srcOrd="1" destOrd="0" parTransId="{AA0F561F-4789-4A46-8258-8D15010FC1CE}" sibTransId="{FE010632-14F8-4C1F-A69A-63EE328A2B02}"/>
    <dgm:cxn modelId="{35399C8B-E61D-49A8-A7D3-DF5459752D33}" type="presOf" srcId="{6FCFC822-DF52-4E35-9612-76D1AE01AA8F}" destId="{EBF0FB5E-1029-447F-9951-DD30E022F052}" srcOrd="0" destOrd="0" presId="urn:microsoft.com/office/officeart/2005/8/layout/hProcess4"/>
    <dgm:cxn modelId="{F9AB6AA8-0323-4763-81CF-D7C621573268}" srcId="{6FCFC822-DF52-4E35-9612-76D1AE01AA8F}" destId="{B3FE45A2-85E4-4E43-B8A2-4F455153D358}" srcOrd="0" destOrd="0" parTransId="{F54CEE86-541E-4DA7-852A-7CA3C4096719}" sibTransId="{27EC656A-D695-40DB-A9FC-8D19E4A5AFB9}"/>
    <dgm:cxn modelId="{7245A12E-8090-4458-BD9A-EA2AE2665CC1}" type="presOf" srcId="{B3FE45A2-85E4-4E43-B8A2-4F455153D358}" destId="{1DF4ED0D-D9E0-457A-A60E-5ED049512E6F}" srcOrd="1" destOrd="0" presId="urn:microsoft.com/office/officeart/2005/8/layout/hProcess4"/>
    <dgm:cxn modelId="{37ECD443-6737-418E-8199-2B532A11BCF2}" srcId="{F00E47FC-CFA0-476B-A484-9B6F372CE20A}" destId="{6FCFC822-DF52-4E35-9612-76D1AE01AA8F}" srcOrd="0" destOrd="0" parTransId="{F5C0DA47-9BCA-4FD8-AD08-EB310DD574FA}" sibTransId="{4721CDAF-5B3A-48D1-AB50-48B781DEECF9}"/>
    <dgm:cxn modelId="{479CFF9E-4391-470F-881B-1F824A75C5BA}" type="presOf" srcId="{BFCB6ABB-9EE5-4165-8766-E6838674AA35}" destId="{CE2C82C9-FF1D-4B43-BA0F-5C8A3347A32E}" srcOrd="0" destOrd="0" presId="urn:microsoft.com/office/officeart/2005/8/layout/hProcess4"/>
    <dgm:cxn modelId="{548C828D-D1B9-4D9A-8A67-9C05E6FAB8EF}" type="presOf" srcId="{B3FE45A2-85E4-4E43-B8A2-4F455153D358}" destId="{D91B32D8-4453-4CF5-B755-CE2A938BEFDC}" srcOrd="0" destOrd="0" presId="urn:microsoft.com/office/officeart/2005/8/layout/hProcess4"/>
    <dgm:cxn modelId="{E171B3EE-2F75-407C-8E04-E83D8CA5F575}" type="presOf" srcId="{F68C36F4-2008-4EC7-A2CD-6C38CF09EA0E}" destId="{F32C24A1-9459-47CF-A8BF-D37BB96FED85}" srcOrd="1" destOrd="1" presId="urn:microsoft.com/office/officeart/2005/8/layout/hProcess4"/>
    <dgm:cxn modelId="{BEE0B3A2-A176-4B08-BEDE-65EC26077ED7}" type="presOf" srcId="{B309933C-37A0-429B-A094-1E4BECE025D5}" destId="{B20AF1E2-3E40-401A-8B41-598D08790EAD}" srcOrd="0" destOrd="2" presId="urn:microsoft.com/office/officeart/2005/8/layout/hProcess4"/>
    <dgm:cxn modelId="{B65008B2-8FC8-4A79-A50A-0206E928570D}" type="presOf" srcId="{56EEE00E-F4B3-4561-813C-3C355986711E}" destId="{D91B32D8-4453-4CF5-B755-CE2A938BEFDC}" srcOrd="0" destOrd="1" presId="urn:microsoft.com/office/officeart/2005/8/layout/hProcess4"/>
    <dgm:cxn modelId="{995C5DA0-D615-461F-ABAD-3FE60C42AC83}" type="presOf" srcId="{56EEE00E-F4B3-4561-813C-3C355986711E}" destId="{1DF4ED0D-D9E0-457A-A60E-5ED049512E6F}" srcOrd="1" destOrd="1" presId="urn:microsoft.com/office/officeart/2005/8/layout/hProcess4"/>
    <dgm:cxn modelId="{1EDEACAD-CA6D-4B22-B50E-9954F30793C2}" type="presOf" srcId="{B309933C-37A0-429B-A094-1E4BECE025D5}" destId="{8535D0C6-7D08-410F-969D-3B322A6DA6D0}" srcOrd="1" destOrd="2" presId="urn:microsoft.com/office/officeart/2005/8/layout/hProcess4"/>
    <dgm:cxn modelId="{77E163CC-3414-4487-BD9F-234891B0095B}" type="presOf" srcId="{05762A55-1144-4EDD-9F8F-8861C83AED8E}" destId="{8535D0C6-7D08-410F-969D-3B322A6DA6D0}" srcOrd="1" destOrd="1" presId="urn:microsoft.com/office/officeart/2005/8/layout/hProcess4"/>
    <dgm:cxn modelId="{3307A0C0-5273-4359-AD4B-59D599A48C90}" srcId="{F00E47FC-CFA0-476B-A484-9B6F372CE20A}" destId="{680BF978-B597-4D24-A5B4-A959C14899E3}" srcOrd="1" destOrd="0" parTransId="{3422F135-218C-4D34-828E-B0F2C18BA0F8}" sibTransId="{4576AF2F-3F34-4D93-9A70-86BCD51102EB}"/>
    <dgm:cxn modelId="{7E404A99-0740-4859-9C00-6C54E905D52F}" type="presOf" srcId="{4576AF2F-3F34-4D93-9A70-86BCD51102EB}" destId="{900F6FDB-0FC9-4F0D-8DE2-0B575E17DE23}" srcOrd="0" destOrd="0" presId="urn:microsoft.com/office/officeart/2005/8/layout/hProcess4"/>
    <dgm:cxn modelId="{10DD7C4E-4B79-443E-AA8D-D1B9E9EF41C8}" type="presOf" srcId="{05762A55-1144-4EDD-9F8F-8861C83AED8E}" destId="{B20AF1E2-3E40-401A-8B41-598D08790EAD}" srcOrd="0" destOrd="1" presId="urn:microsoft.com/office/officeart/2005/8/layout/hProcess4"/>
    <dgm:cxn modelId="{A13B8505-1FCC-4EDA-9F2B-1EC995D3BAB7}" type="presOf" srcId="{58396FE7-DEF5-4742-8FCE-9F6FE4ECE6CD}" destId="{58103C8D-DCC7-41EA-A2DE-9C92D04BA010}" srcOrd="0" destOrd="0" presId="urn:microsoft.com/office/officeart/2005/8/layout/hProcess4"/>
    <dgm:cxn modelId="{7AFBFAD3-F65C-41E2-AABB-2E3355E44CC3}" type="presOf" srcId="{680BF978-B597-4D24-A5B4-A959C14899E3}" destId="{1130007E-B61E-4A08-BB4C-D2F633121F07}" srcOrd="0" destOrd="0" presId="urn:microsoft.com/office/officeart/2005/8/layout/hProcess4"/>
    <dgm:cxn modelId="{86D81DB3-A9D1-4E0F-BD9C-C6E5A20CF9EA}" srcId="{680BF978-B597-4D24-A5B4-A959C14899E3}" destId="{BFCB6ABB-9EE5-4165-8766-E6838674AA35}" srcOrd="0" destOrd="0" parTransId="{32F48048-1A1B-4D4A-9C6E-8998B27C1BAB}" sibTransId="{A9A6EC50-876A-4E3A-BE79-E0D82C8DE21E}"/>
    <dgm:cxn modelId="{DEAFD6AD-CCA9-4831-A705-4E97FA4B5FD3}" srcId="{58396FE7-DEF5-4742-8FCE-9F6FE4ECE6CD}" destId="{05762A55-1144-4EDD-9F8F-8861C83AED8E}" srcOrd="1" destOrd="0" parTransId="{F2A25AE8-C1DA-4730-80EA-FB0E5E4AFA3D}" sibTransId="{2CC3F281-21D5-4F59-BB05-33037AD8836B}"/>
    <dgm:cxn modelId="{0566E26C-9E16-4829-95B3-36750E3BFC1D}" srcId="{58396FE7-DEF5-4742-8FCE-9F6FE4ECE6CD}" destId="{709C3815-EF73-40F1-BA6B-8707D8CDFF38}" srcOrd="0" destOrd="0" parTransId="{BD81837A-FD7E-4B7D-9F3B-86387AAB70AD}" sibTransId="{E0F130FB-E060-4C46-A704-20B2359A75E2}"/>
    <dgm:cxn modelId="{44143518-0A90-43BB-892C-0B073E8BB62D}" type="presOf" srcId="{F68C36F4-2008-4EC7-A2CD-6C38CF09EA0E}" destId="{CE2C82C9-FF1D-4B43-BA0F-5C8A3347A32E}" srcOrd="0" destOrd="1" presId="urn:microsoft.com/office/officeart/2005/8/layout/hProcess4"/>
    <dgm:cxn modelId="{F2D2D868-03C1-44C8-9F57-8DEC7939A8D2}" srcId="{6FCFC822-DF52-4E35-9612-76D1AE01AA8F}" destId="{56EEE00E-F4B3-4561-813C-3C355986711E}" srcOrd="1" destOrd="0" parTransId="{9CCFF4F0-1C61-4BC5-AB7A-B8207BDCAAB5}" sibTransId="{072AB601-8C0F-4D9D-AE32-2956546D824C}"/>
    <dgm:cxn modelId="{8B95C07B-C061-4B21-87C9-0C2572F82E97}" type="presOf" srcId="{BFCB6ABB-9EE5-4165-8766-E6838674AA35}" destId="{F32C24A1-9459-47CF-A8BF-D37BB96FED85}" srcOrd="1" destOrd="0" presId="urn:microsoft.com/office/officeart/2005/8/layout/hProcess4"/>
    <dgm:cxn modelId="{F15AB528-B7B4-4125-A433-269B9BCF019F}" type="presOf" srcId="{709C3815-EF73-40F1-BA6B-8707D8CDFF38}" destId="{8535D0C6-7D08-410F-969D-3B322A6DA6D0}" srcOrd="1" destOrd="0" presId="urn:microsoft.com/office/officeart/2005/8/layout/hProcess4"/>
    <dgm:cxn modelId="{95184CDD-AA74-4C77-B3CD-E8392CA5805B}" srcId="{F00E47FC-CFA0-476B-A484-9B6F372CE20A}" destId="{58396FE7-DEF5-4742-8FCE-9F6FE4ECE6CD}" srcOrd="2" destOrd="0" parTransId="{0F951117-BE49-466B-9104-1E6BC7E21D72}" sibTransId="{65E1C6BD-13C5-4D80-83EE-7360006A4BCB}"/>
    <dgm:cxn modelId="{F836443A-52BD-4C02-9DB8-A450117F8416}" type="presOf" srcId="{709C3815-EF73-40F1-BA6B-8707D8CDFF38}" destId="{B20AF1E2-3E40-401A-8B41-598D08790EAD}" srcOrd="0" destOrd="0" presId="urn:microsoft.com/office/officeart/2005/8/layout/hProcess4"/>
    <dgm:cxn modelId="{966B758F-9D1D-4231-ABA0-D9E9B9B16E44}" srcId="{58396FE7-DEF5-4742-8FCE-9F6FE4ECE6CD}" destId="{B309933C-37A0-429B-A094-1E4BECE025D5}" srcOrd="2" destOrd="0" parTransId="{176DE320-FD41-46E1-B3AC-51DD974CA913}" sibTransId="{FD58C563-ACBA-4672-B0C2-B8CC0BDABEC3}"/>
    <dgm:cxn modelId="{E4077F9E-4C6C-418D-A586-B278F7458958}" type="presParOf" srcId="{02C30B9D-7982-471B-9121-8DA8C4CE5EB6}" destId="{2E970C58-63A2-4C00-A76A-F5B15F5B48B2}" srcOrd="0" destOrd="0" presId="urn:microsoft.com/office/officeart/2005/8/layout/hProcess4"/>
    <dgm:cxn modelId="{3BE84954-B891-48D4-98A2-FEBEA78A58FA}" type="presParOf" srcId="{02C30B9D-7982-471B-9121-8DA8C4CE5EB6}" destId="{412F2FAA-2350-4E18-80A7-4575E4B40B44}" srcOrd="1" destOrd="0" presId="urn:microsoft.com/office/officeart/2005/8/layout/hProcess4"/>
    <dgm:cxn modelId="{492B1EA4-9C4B-4258-96BA-82A0062E153C}" type="presParOf" srcId="{02C30B9D-7982-471B-9121-8DA8C4CE5EB6}" destId="{18EE4523-E61E-438D-BAB6-3FA3740782A5}" srcOrd="2" destOrd="0" presId="urn:microsoft.com/office/officeart/2005/8/layout/hProcess4"/>
    <dgm:cxn modelId="{B3405552-B325-4272-AB41-1B11963096DE}" type="presParOf" srcId="{18EE4523-E61E-438D-BAB6-3FA3740782A5}" destId="{E5C91223-FC21-4BF0-83B7-CC37608403A4}" srcOrd="0" destOrd="0" presId="urn:microsoft.com/office/officeart/2005/8/layout/hProcess4"/>
    <dgm:cxn modelId="{2C788EE4-6993-40A2-B6B2-2870AB003E58}" type="presParOf" srcId="{E5C91223-FC21-4BF0-83B7-CC37608403A4}" destId="{221F36E1-3355-4118-A55A-9DC6299256CF}" srcOrd="0" destOrd="0" presId="urn:microsoft.com/office/officeart/2005/8/layout/hProcess4"/>
    <dgm:cxn modelId="{A2711D2D-3820-4D7A-8EDA-C0A86ECC6EBA}" type="presParOf" srcId="{E5C91223-FC21-4BF0-83B7-CC37608403A4}" destId="{D91B32D8-4453-4CF5-B755-CE2A938BEFDC}" srcOrd="1" destOrd="0" presId="urn:microsoft.com/office/officeart/2005/8/layout/hProcess4"/>
    <dgm:cxn modelId="{17364ABA-7DCC-4644-AB1F-2A676D75175A}" type="presParOf" srcId="{E5C91223-FC21-4BF0-83B7-CC37608403A4}" destId="{1DF4ED0D-D9E0-457A-A60E-5ED049512E6F}" srcOrd="2" destOrd="0" presId="urn:microsoft.com/office/officeart/2005/8/layout/hProcess4"/>
    <dgm:cxn modelId="{3CD583AF-EA61-42A2-B474-E305CC8CAAA0}" type="presParOf" srcId="{E5C91223-FC21-4BF0-83B7-CC37608403A4}" destId="{EBF0FB5E-1029-447F-9951-DD30E022F052}" srcOrd="3" destOrd="0" presId="urn:microsoft.com/office/officeart/2005/8/layout/hProcess4"/>
    <dgm:cxn modelId="{4062C13E-68A7-4459-B029-9FCA382D7A50}" type="presParOf" srcId="{E5C91223-FC21-4BF0-83B7-CC37608403A4}" destId="{96E3FB0D-6470-4FBF-A0CC-0CEDC8B0B8D5}" srcOrd="4" destOrd="0" presId="urn:microsoft.com/office/officeart/2005/8/layout/hProcess4"/>
    <dgm:cxn modelId="{23646B73-34AA-451C-9664-5E43D5EA0C3B}" type="presParOf" srcId="{18EE4523-E61E-438D-BAB6-3FA3740782A5}" destId="{D5891A54-2D16-4AFA-BB5C-E6CBADB72ABC}" srcOrd="1" destOrd="0" presId="urn:microsoft.com/office/officeart/2005/8/layout/hProcess4"/>
    <dgm:cxn modelId="{4B5D34F0-4C3A-416B-950F-F640C3AD1029}" type="presParOf" srcId="{18EE4523-E61E-438D-BAB6-3FA3740782A5}" destId="{7275F915-E213-433E-96A9-0554541B419E}" srcOrd="2" destOrd="0" presId="urn:microsoft.com/office/officeart/2005/8/layout/hProcess4"/>
    <dgm:cxn modelId="{1C39161D-A924-40A2-8ACD-74352210CE25}" type="presParOf" srcId="{7275F915-E213-433E-96A9-0554541B419E}" destId="{CF971AB7-A55E-4C13-8B96-68FBAD2B12FC}" srcOrd="0" destOrd="0" presId="urn:microsoft.com/office/officeart/2005/8/layout/hProcess4"/>
    <dgm:cxn modelId="{50BAD05C-258B-45EA-9FAC-5F4F3F584ADE}" type="presParOf" srcId="{7275F915-E213-433E-96A9-0554541B419E}" destId="{CE2C82C9-FF1D-4B43-BA0F-5C8A3347A32E}" srcOrd="1" destOrd="0" presId="urn:microsoft.com/office/officeart/2005/8/layout/hProcess4"/>
    <dgm:cxn modelId="{2A71BF14-5CAB-4C6E-9662-167348BDC2B7}" type="presParOf" srcId="{7275F915-E213-433E-96A9-0554541B419E}" destId="{F32C24A1-9459-47CF-A8BF-D37BB96FED85}" srcOrd="2" destOrd="0" presId="urn:microsoft.com/office/officeart/2005/8/layout/hProcess4"/>
    <dgm:cxn modelId="{051C5C2B-33E6-4C4E-A0CC-C27E64C7565C}" type="presParOf" srcId="{7275F915-E213-433E-96A9-0554541B419E}" destId="{1130007E-B61E-4A08-BB4C-D2F633121F07}" srcOrd="3" destOrd="0" presId="urn:microsoft.com/office/officeart/2005/8/layout/hProcess4"/>
    <dgm:cxn modelId="{65C3D2BB-07D3-4983-9C71-637F6DC8643B}" type="presParOf" srcId="{7275F915-E213-433E-96A9-0554541B419E}" destId="{1C3AD097-57F2-4D82-B716-2111E5CDEE4E}" srcOrd="4" destOrd="0" presId="urn:microsoft.com/office/officeart/2005/8/layout/hProcess4"/>
    <dgm:cxn modelId="{342FC0BA-4EA2-4921-8169-1051AF4D98A1}" type="presParOf" srcId="{18EE4523-E61E-438D-BAB6-3FA3740782A5}" destId="{900F6FDB-0FC9-4F0D-8DE2-0B575E17DE23}" srcOrd="3" destOrd="0" presId="urn:microsoft.com/office/officeart/2005/8/layout/hProcess4"/>
    <dgm:cxn modelId="{CBDE31E2-E59B-42FB-8BB5-0DE7C2F8D546}" type="presParOf" srcId="{18EE4523-E61E-438D-BAB6-3FA3740782A5}" destId="{0E676506-924E-4B69-A388-93E6DCABF5B4}" srcOrd="4" destOrd="0" presId="urn:microsoft.com/office/officeart/2005/8/layout/hProcess4"/>
    <dgm:cxn modelId="{66372EEC-F63D-4BE0-8243-546F77B74A27}" type="presParOf" srcId="{0E676506-924E-4B69-A388-93E6DCABF5B4}" destId="{D626AA55-744B-4E1F-8542-59AC277C1D2F}" srcOrd="0" destOrd="0" presId="urn:microsoft.com/office/officeart/2005/8/layout/hProcess4"/>
    <dgm:cxn modelId="{E4D2B69B-BFC2-4637-9CE0-96321A6AD5FD}" type="presParOf" srcId="{0E676506-924E-4B69-A388-93E6DCABF5B4}" destId="{B20AF1E2-3E40-401A-8B41-598D08790EAD}" srcOrd="1" destOrd="0" presId="urn:microsoft.com/office/officeart/2005/8/layout/hProcess4"/>
    <dgm:cxn modelId="{D84A1941-700D-4148-BDA2-D7EDDADD66C1}" type="presParOf" srcId="{0E676506-924E-4B69-A388-93E6DCABF5B4}" destId="{8535D0C6-7D08-410F-969D-3B322A6DA6D0}" srcOrd="2" destOrd="0" presId="urn:microsoft.com/office/officeart/2005/8/layout/hProcess4"/>
    <dgm:cxn modelId="{5B11D759-5E72-43CD-91CE-7CD7B6965EE7}" type="presParOf" srcId="{0E676506-924E-4B69-A388-93E6DCABF5B4}" destId="{58103C8D-DCC7-41EA-A2DE-9C92D04BA010}" srcOrd="3" destOrd="0" presId="urn:microsoft.com/office/officeart/2005/8/layout/hProcess4"/>
    <dgm:cxn modelId="{C6C847A9-23B7-40A6-979F-2F9051EE1D28}" type="presParOf" srcId="{0E676506-924E-4B69-A388-93E6DCABF5B4}" destId="{A8CB974E-9CED-43BC-8644-02D52288914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B32D8-4453-4CF5-B755-CE2A938BEFDC}">
      <dsp:nvSpPr>
        <dsp:cNvPr id="0" name=""/>
        <dsp:cNvSpPr/>
      </dsp:nvSpPr>
      <dsp:spPr>
        <a:xfrm>
          <a:off x="1835" y="552742"/>
          <a:ext cx="1229882" cy="1014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 smtClean="0"/>
            <a:t>여행루트</a:t>
          </a:r>
          <a:endParaRPr lang="ko-KR" altLang="en-US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 smtClean="0"/>
            <a:t>검색결과 모니터링</a:t>
          </a:r>
          <a:endParaRPr lang="ko-KR" altLang="en-US" sz="1000" kern="1200" dirty="0"/>
        </a:p>
      </dsp:txBody>
      <dsp:txXfrm>
        <a:off x="25179" y="576086"/>
        <a:ext cx="1183194" cy="750337"/>
      </dsp:txXfrm>
    </dsp:sp>
    <dsp:sp modelId="{D5891A54-2D16-4AFA-BB5C-E6CBADB72ABC}">
      <dsp:nvSpPr>
        <dsp:cNvPr id="0" name=""/>
        <dsp:cNvSpPr/>
      </dsp:nvSpPr>
      <dsp:spPr>
        <a:xfrm>
          <a:off x="687458" y="774449"/>
          <a:ext cx="1385715" cy="1385715"/>
        </a:xfrm>
        <a:prstGeom prst="leftCircularArrow">
          <a:avLst>
            <a:gd name="adj1" fmla="val 3365"/>
            <a:gd name="adj2" fmla="val 416168"/>
            <a:gd name="adj3" fmla="val 2191679"/>
            <a:gd name="adj4" fmla="val 9024489"/>
            <a:gd name="adj5" fmla="val 392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0FB5E-1029-447F-9951-DD30E022F052}">
      <dsp:nvSpPr>
        <dsp:cNvPr id="0" name=""/>
        <dsp:cNvSpPr/>
      </dsp:nvSpPr>
      <dsp:spPr>
        <a:xfrm>
          <a:off x="275142" y="1349767"/>
          <a:ext cx="1093228" cy="4347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Planning</a:t>
          </a:r>
          <a:endParaRPr lang="ko-KR" altLang="en-US" sz="1700" kern="1200" dirty="0"/>
        </a:p>
      </dsp:txBody>
      <dsp:txXfrm>
        <a:off x="287875" y="1362500"/>
        <a:ext cx="1067762" cy="409275"/>
      </dsp:txXfrm>
    </dsp:sp>
    <dsp:sp modelId="{CE2C82C9-FF1D-4B43-BA0F-5C8A3347A32E}">
      <dsp:nvSpPr>
        <dsp:cNvPr id="0" name=""/>
        <dsp:cNvSpPr/>
      </dsp:nvSpPr>
      <dsp:spPr>
        <a:xfrm>
          <a:off x="1590410" y="552742"/>
          <a:ext cx="1229882" cy="1014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 smtClean="0"/>
            <a:t>여행용</a:t>
          </a:r>
          <a:r>
            <a:rPr lang="en-US" altLang="ko-KR" sz="1000" kern="1200" dirty="0" smtClean="0"/>
            <a:t>/</a:t>
          </a:r>
          <a:r>
            <a:rPr lang="ko-KR" altLang="en-US" sz="1000" kern="1200" dirty="0" smtClean="0"/>
            <a:t>일반형</a:t>
          </a:r>
          <a:endParaRPr lang="ko-KR" altLang="en-US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 smtClean="0"/>
            <a:t>광고수익 연계</a:t>
          </a:r>
          <a:endParaRPr lang="ko-KR" altLang="en-US" sz="1000" kern="1200" dirty="0"/>
        </a:p>
      </dsp:txBody>
      <dsp:txXfrm>
        <a:off x="1613754" y="793456"/>
        <a:ext cx="1183194" cy="750337"/>
      </dsp:txXfrm>
    </dsp:sp>
    <dsp:sp modelId="{900F6FDB-0FC9-4F0D-8DE2-0B575E17DE23}">
      <dsp:nvSpPr>
        <dsp:cNvPr id="0" name=""/>
        <dsp:cNvSpPr/>
      </dsp:nvSpPr>
      <dsp:spPr>
        <a:xfrm>
          <a:off x="2265784" y="-80058"/>
          <a:ext cx="1542867" cy="1542867"/>
        </a:xfrm>
        <a:prstGeom prst="circularArrow">
          <a:avLst>
            <a:gd name="adj1" fmla="val 3022"/>
            <a:gd name="adj2" fmla="val 370761"/>
            <a:gd name="adj3" fmla="val 19453728"/>
            <a:gd name="adj4" fmla="val 12575511"/>
            <a:gd name="adj5" fmla="val 352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0007E-B61E-4A08-BB4C-D2F633121F07}">
      <dsp:nvSpPr>
        <dsp:cNvPr id="0" name=""/>
        <dsp:cNvSpPr/>
      </dsp:nvSpPr>
      <dsp:spPr>
        <a:xfrm>
          <a:off x="1863717" y="335371"/>
          <a:ext cx="1093228" cy="4347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err="1" smtClean="0"/>
            <a:t>Tragging</a:t>
          </a:r>
          <a:endParaRPr lang="ko-KR" altLang="en-US" sz="1700" kern="1200" dirty="0"/>
        </a:p>
      </dsp:txBody>
      <dsp:txXfrm>
        <a:off x="1876450" y="348104"/>
        <a:ext cx="1067762" cy="409275"/>
      </dsp:txXfrm>
    </dsp:sp>
    <dsp:sp modelId="{B20AF1E2-3E40-401A-8B41-598D08790EAD}">
      <dsp:nvSpPr>
        <dsp:cNvPr id="0" name=""/>
        <dsp:cNvSpPr/>
      </dsp:nvSpPr>
      <dsp:spPr>
        <a:xfrm>
          <a:off x="3178984" y="552742"/>
          <a:ext cx="1229882" cy="1014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 smtClean="0"/>
            <a:t>개인</a:t>
          </a:r>
          <a:r>
            <a:rPr lang="en-US" altLang="ko-KR" sz="1000" kern="1200" dirty="0" smtClean="0"/>
            <a:t>/</a:t>
          </a:r>
          <a:r>
            <a:rPr lang="ko-KR" altLang="en-US" sz="1000" kern="1200" dirty="0" smtClean="0"/>
            <a:t>그룹 </a:t>
          </a:r>
          <a:endParaRPr lang="ko-KR" altLang="en-US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 smtClean="0"/>
            <a:t>유료 서비스</a:t>
          </a:r>
          <a:endParaRPr lang="ko-KR" altLang="en-US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 err="1" smtClean="0"/>
            <a:t>크라우드</a:t>
          </a:r>
          <a:r>
            <a:rPr lang="ko-KR" altLang="en-US" sz="1000" kern="1200" dirty="0" smtClean="0"/>
            <a:t> </a:t>
          </a:r>
          <a:r>
            <a:rPr lang="ko-KR" altLang="en-US" sz="1000" kern="1200" dirty="0" err="1" smtClean="0"/>
            <a:t>펀딩</a:t>
          </a:r>
          <a:endParaRPr lang="ko-KR" altLang="en-US" sz="1000" kern="1200" dirty="0"/>
        </a:p>
      </dsp:txBody>
      <dsp:txXfrm>
        <a:off x="3202328" y="576086"/>
        <a:ext cx="1183194" cy="750337"/>
      </dsp:txXfrm>
    </dsp:sp>
    <dsp:sp modelId="{58103C8D-DCC7-41EA-A2DE-9C92D04BA010}">
      <dsp:nvSpPr>
        <dsp:cNvPr id="0" name=""/>
        <dsp:cNvSpPr/>
      </dsp:nvSpPr>
      <dsp:spPr>
        <a:xfrm>
          <a:off x="3452292" y="1349767"/>
          <a:ext cx="1093228" cy="4347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Project</a:t>
          </a:r>
          <a:endParaRPr lang="ko-KR" altLang="en-US" sz="1700" kern="1200" dirty="0"/>
        </a:p>
      </dsp:txBody>
      <dsp:txXfrm>
        <a:off x="3465025" y="1362500"/>
        <a:ext cx="1067762" cy="409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8C069-3486-48F5-A4FE-027596A6A5E1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B4D85-08BA-4DC9-9FF4-6E71A6A7C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6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8607-5F1B-447B-8FA5-D62F5EA47A47}" type="datetime1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7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56B3-146A-47E9-A405-BA0B122E5129}" type="datetime1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513F-9906-4D90-BB58-962F7CBEB3F4}" type="datetime1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CD28-549D-438C-8ED4-81FD37246B0C}" type="datetime1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7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2DC-E7EE-4698-9EDB-2A5F52C6BD4B}" type="datetime1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9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309B-1134-48AE-BC52-75F4141C762F}" type="datetime1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1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6E8-4014-4BFD-84DE-8179A181D941}" type="datetime1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7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FCD-813B-4B53-9626-ED247492B9DC}" type="datetime1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B0B5-B261-4AE9-A1E0-4D58D156CF14}" type="datetime1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B0E8-5418-4A36-95AB-B833BAEFC497}" type="datetime1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6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D22-360A-4A59-9B9B-1CEF5C44A94B}" type="datetime1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2E88-FF5D-4109-9BED-1AFF8B42B783}" type="datetime1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9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1412776"/>
            <a:ext cx="7772400" cy="1470025"/>
          </a:xfrm>
          <a:noFill/>
        </p:spPr>
        <p:txBody>
          <a:bodyPr>
            <a:normAutofit fontScale="90000"/>
          </a:bodyPr>
          <a:lstStyle/>
          <a:p>
            <a:r>
              <a:rPr lang="en-US" altLang="ko-KR" sz="8000" b="1" dirty="0" err="1"/>
              <a:t>S</a:t>
            </a:r>
            <a:r>
              <a:rPr lang="en-US" altLang="ko-KR" b="1" dirty="0" err="1"/>
              <a:t>oo</a:t>
            </a:r>
            <a:r>
              <a:rPr lang="en-US" altLang="ko-KR" sz="8000" b="1" dirty="0" err="1"/>
              <a:t>P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 S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hare your f</a:t>
            </a:r>
            <a:r>
              <a:rPr lang="en-US" altLang="ko-KR" b="1" dirty="0"/>
              <a:t>oo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b="1" dirty="0"/>
              <a:t>p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rints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사업소개서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864096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sz="5900" b="1" dirty="0" smtClean="0">
                <a:solidFill>
                  <a:schemeClr val="tx2">
                    <a:lumMod val="75000"/>
                  </a:schemeClr>
                </a:solidFill>
              </a:rPr>
              <a:t>Flutter</a:t>
            </a:r>
          </a:p>
          <a:p>
            <a:r>
              <a:rPr lang="ko-KR" altLang="en-US" b="1" dirty="0" err="1" smtClean="0">
                <a:solidFill>
                  <a:srgbClr val="FFC000"/>
                </a:solidFill>
              </a:rPr>
              <a:t>채우람</a:t>
            </a:r>
            <a:r>
              <a:rPr lang="en-US" altLang="ko-KR" b="1" dirty="0" smtClean="0">
                <a:solidFill>
                  <a:srgbClr val="FFC000"/>
                </a:solidFill>
              </a:rPr>
              <a:t>, </a:t>
            </a:r>
            <a:r>
              <a:rPr lang="ko-KR" altLang="en-US" b="1" dirty="0" smtClean="0">
                <a:solidFill>
                  <a:srgbClr val="FFC000"/>
                </a:solidFill>
              </a:rPr>
              <a:t>김철희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algn="r"/>
            <a:r>
              <a:rPr lang="en-US" altLang="ko-KR" b="1" dirty="0" smtClean="0">
                <a:solidFill>
                  <a:srgbClr val="FFC000"/>
                </a:solidFill>
              </a:rPr>
              <a:t>09, 2016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140968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7. </a:t>
            </a:r>
            <a:r>
              <a:rPr lang="ko-KR" altLang="en-US" sz="3600" b="1" dirty="0" smtClean="0"/>
              <a:t>제</a:t>
            </a:r>
            <a:r>
              <a:rPr lang="ko-KR" altLang="en-US" sz="3600" b="1" dirty="0"/>
              <a:t>품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제품은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(Share your footprint)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으로 여행 커뮤니티 및 개인 수익 관리를 위한 첫 번째 버전임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해당 제품은 네트워크의 가치에 따라 버전 관리를 통해 지속적인 업데이트와 기술 개발을 이룰 예정임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3569" y="1751794"/>
            <a:ext cx="4968552" cy="29011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Web / Mobile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플랫폼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68144" y="1753337"/>
            <a:ext cx="2592288" cy="28997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Web / Mobile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플랫폼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여행상품 전용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7" name="순서도: 자기 디스크 36"/>
          <p:cNvSpPr/>
          <p:nvPr/>
        </p:nvSpPr>
        <p:spPr>
          <a:xfrm>
            <a:off x="6300191" y="2955277"/>
            <a:ext cx="681674" cy="308164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상품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순서도: 자기 디스크 37"/>
          <p:cNvSpPr/>
          <p:nvPr/>
        </p:nvSpPr>
        <p:spPr>
          <a:xfrm>
            <a:off x="6300191" y="3351321"/>
            <a:ext cx="681674" cy="308164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상품 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</a:t>
            </a:r>
            <a:endParaRPr lang="ko-KR" altLang="en-US" sz="1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순서도: 자기 디스크 38"/>
          <p:cNvSpPr/>
          <p:nvPr/>
        </p:nvSpPr>
        <p:spPr>
          <a:xfrm>
            <a:off x="6300191" y="3747365"/>
            <a:ext cx="681674" cy="308164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상품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3</a:t>
            </a:r>
            <a:endParaRPr lang="ko-KR" altLang="en-US" sz="1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순서도: 자기 디스크 39"/>
          <p:cNvSpPr/>
          <p:nvPr/>
        </p:nvSpPr>
        <p:spPr>
          <a:xfrm>
            <a:off x="6300191" y="4143409"/>
            <a:ext cx="681674" cy="308164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…</a:t>
            </a:r>
            <a:endParaRPr lang="ko-KR" altLang="en-US" sz="1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61377" y="2540644"/>
            <a:ext cx="1359303" cy="20162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61377" y="2540643"/>
            <a:ext cx="1359303" cy="292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여행 상품</a:t>
            </a:r>
          </a:p>
        </p:txBody>
      </p:sp>
      <p:graphicFrame>
        <p:nvGraphicFramePr>
          <p:cNvPr id="43" name="다이어그램 42"/>
          <p:cNvGraphicFramePr/>
          <p:nvPr>
            <p:extLst>
              <p:ext uri="{D42A27DB-BD31-4B8C-83A1-F6EECF244321}">
                <p14:modId xmlns:p14="http://schemas.microsoft.com/office/powerpoint/2010/main" val="970073067"/>
              </p:ext>
            </p:extLst>
          </p:nvPr>
        </p:nvGraphicFramePr>
        <p:xfrm>
          <a:off x="894167" y="2229139"/>
          <a:ext cx="4547356" cy="2119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" name="직사각형 43"/>
          <p:cNvSpPr/>
          <p:nvPr/>
        </p:nvSpPr>
        <p:spPr>
          <a:xfrm>
            <a:off x="7443471" y="2833456"/>
            <a:ext cx="936104" cy="17234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이슈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알림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홍보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스토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리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443472" y="2540644"/>
            <a:ext cx="936104" cy="292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여행 매거진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83568" y="4776879"/>
            <a:ext cx="4968553" cy="13884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Mobile Applications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68144" y="4797153"/>
            <a:ext cx="2592288" cy="1368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해외용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여행상품 전용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961377" y="5236953"/>
            <a:ext cx="2418199" cy="893270"/>
            <a:chOff x="6113777" y="2693043"/>
            <a:chExt cx="2418199" cy="2016225"/>
          </a:xfrm>
        </p:grpSpPr>
        <p:sp>
          <p:nvSpPr>
            <p:cNvPr id="49" name="순서도: 자기 디스크 48"/>
            <p:cNvSpPr/>
            <p:nvPr/>
          </p:nvSpPr>
          <p:spPr>
            <a:xfrm>
              <a:off x="6452591" y="3107677"/>
              <a:ext cx="681674" cy="308164"/>
            </a:xfrm>
            <a:prstGeom prst="flowChartMagneticDisk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+mn-ea"/>
                </a:rPr>
                <a:t>상품</a:t>
              </a:r>
              <a:r>
                <a:rPr lang="en-US" altLang="ko-KR" sz="600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6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0" name="순서도: 자기 디스크 49"/>
            <p:cNvSpPr/>
            <p:nvPr/>
          </p:nvSpPr>
          <p:spPr>
            <a:xfrm>
              <a:off x="6452591" y="3503721"/>
              <a:ext cx="681674" cy="308164"/>
            </a:xfrm>
            <a:prstGeom prst="flowChartMagneticDisk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+mj-lt"/>
                </a:rPr>
                <a:t>상품 </a:t>
              </a:r>
              <a:r>
                <a:rPr lang="en-US" altLang="ko-KR" sz="600" dirty="0" smtClean="0">
                  <a:solidFill>
                    <a:schemeClr val="tx1"/>
                  </a:solidFill>
                  <a:latin typeface="+mj-lt"/>
                </a:rPr>
                <a:t>2</a:t>
              </a:r>
              <a:endParaRPr lang="ko-KR" altLang="en-US" sz="6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순서도: 자기 디스크 50"/>
            <p:cNvSpPr/>
            <p:nvPr/>
          </p:nvSpPr>
          <p:spPr>
            <a:xfrm>
              <a:off x="6452591" y="3899765"/>
              <a:ext cx="681674" cy="308164"/>
            </a:xfrm>
            <a:prstGeom prst="flowChartMagneticDisk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+mj-lt"/>
                </a:rPr>
                <a:t>상품</a:t>
              </a:r>
              <a:r>
                <a:rPr lang="en-US" altLang="ko-KR" sz="600" dirty="0" smtClean="0">
                  <a:solidFill>
                    <a:schemeClr val="tx1"/>
                  </a:solidFill>
                  <a:latin typeface="+mj-lt"/>
                </a:rPr>
                <a:t>3</a:t>
              </a:r>
              <a:endParaRPr lang="ko-KR" altLang="en-US" sz="6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순서도: 자기 디스크 51"/>
            <p:cNvSpPr/>
            <p:nvPr/>
          </p:nvSpPr>
          <p:spPr>
            <a:xfrm>
              <a:off x="6452591" y="4295809"/>
              <a:ext cx="681674" cy="308164"/>
            </a:xfrm>
            <a:prstGeom prst="flowChartMagneticDisk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+mj-lt"/>
                </a:rPr>
                <a:t>…</a:t>
              </a:r>
              <a:endParaRPr lang="ko-KR" altLang="en-US" sz="6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113777" y="2693044"/>
              <a:ext cx="1359303" cy="20162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113777" y="2693043"/>
              <a:ext cx="1359303" cy="2928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여행 상품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595871" y="2985856"/>
              <a:ext cx="936104" cy="17234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600" dirty="0" smtClean="0">
                  <a:solidFill>
                    <a:schemeClr val="tx1"/>
                  </a:solidFill>
                  <a:latin typeface="+mn-ea"/>
                </a:rPr>
                <a:t>이슈</a:t>
              </a:r>
              <a:r>
                <a:rPr lang="en-US" altLang="ko-KR" sz="600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+mn-ea"/>
                </a:rPr>
                <a:t>알림</a:t>
              </a:r>
              <a:endParaRPr lang="en-US" altLang="ko-KR" sz="600" dirty="0" smtClean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600" dirty="0" smtClean="0">
                  <a:solidFill>
                    <a:schemeClr val="tx1"/>
                  </a:solidFill>
                  <a:latin typeface="+mn-ea"/>
                </a:rPr>
                <a:t>홍보</a:t>
              </a:r>
              <a:endParaRPr lang="en-US" altLang="ko-KR" sz="600" dirty="0" smtClean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600" dirty="0" smtClean="0">
                  <a:solidFill>
                    <a:schemeClr val="tx1"/>
                  </a:solidFill>
                  <a:latin typeface="+mn-ea"/>
                </a:rPr>
                <a:t>스토</a:t>
              </a:r>
              <a:r>
                <a:rPr lang="ko-KR" altLang="en-US" sz="600" dirty="0">
                  <a:solidFill>
                    <a:schemeClr val="tx1"/>
                  </a:solidFill>
                  <a:latin typeface="+mn-ea"/>
                </a:rPr>
                <a:t>리</a:t>
              </a:r>
              <a:endParaRPr lang="ko-KR" altLang="en-US" sz="6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595872" y="2693044"/>
              <a:ext cx="936104" cy="2928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여행 매거진</a:t>
              </a:r>
            </a:p>
          </p:txBody>
        </p:sp>
      </p:grp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32" y="4797153"/>
            <a:ext cx="764305" cy="33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정육면체 57"/>
          <p:cNvSpPr/>
          <p:nvPr/>
        </p:nvSpPr>
        <p:spPr>
          <a:xfrm>
            <a:off x="899592" y="5366682"/>
            <a:ext cx="1800200" cy="648626"/>
          </a:xfrm>
          <a:prstGeom prst="cub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실시간 지식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IN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서비스</a:t>
            </a:r>
          </a:p>
        </p:txBody>
      </p:sp>
      <p:sp>
        <p:nvSpPr>
          <p:cNvPr id="59" name="정육면체 58"/>
          <p:cNvSpPr/>
          <p:nvPr/>
        </p:nvSpPr>
        <p:spPr>
          <a:xfrm>
            <a:off x="2804605" y="5340067"/>
            <a:ext cx="1800200" cy="648626"/>
          </a:xfrm>
          <a:prstGeom prst="cub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오프라인 지도 서비스</a:t>
            </a:r>
          </a:p>
        </p:txBody>
      </p:sp>
      <p:sp>
        <p:nvSpPr>
          <p:cNvPr id="60" name="아래쪽 화살표 59"/>
          <p:cNvSpPr/>
          <p:nvPr/>
        </p:nvSpPr>
        <p:spPr>
          <a:xfrm>
            <a:off x="6414649" y="4663942"/>
            <a:ext cx="567216" cy="144171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아래쪽 화살표 60"/>
          <p:cNvSpPr/>
          <p:nvPr/>
        </p:nvSpPr>
        <p:spPr>
          <a:xfrm>
            <a:off x="7344308" y="4663942"/>
            <a:ext cx="567216" cy="144171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18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8. </a:t>
            </a:r>
            <a:r>
              <a:rPr lang="ko-KR" altLang="en-US" sz="3600" b="1" dirty="0" smtClean="0"/>
              <a:t>수익모델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제품은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(Share your footprint)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으로 여행 커뮤니티 및 개인 수익 관리를 위한 첫 번째 버전임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해당 제품은 네트워크의 가치에 따라 버전 관리를 통해 지속적인 업데이트와 기술 개발을 이룰 예정임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484784"/>
            <a:ext cx="469683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8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9. </a:t>
            </a:r>
            <a:r>
              <a:rPr lang="ko-KR" altLang="en-US" sz="3600" b="1" dirty="0" smtClean="0"/>
              <a:t>팀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지금 현실이 지루하거나 미처 경험하지 못한 새로운 길을 찾기 위하는 등 여행을 하는 목적은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제각각임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이러한 여행자들의 네트워크를 구축하여 그들 개개인이 낭비하지 않는 즐거움을 추구하기 위해 설립함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996952"/>
            <a:ext cx="812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10. </a:t>
            </a:r>
            <a:r>
              <a:rPr lang="ko-KR" altLang="en-US" sz="3600" b="1" dirty="0" smtClean="0"/>
              <a:t>재정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지금 현실이 지루하거나 미처 경험하지 못한 새로운 길을 찾기 위하는 등 여행을 하는 목적은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제각각임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이러한 여행자들의 네트워크를 구축하여 그들 개개인이 낭비하지 않는 즐거움을 추구하기 위해 설립함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996952"/>
            <a:ext cx="812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9512" y="1988840"/>
            <a:ext cx="8784976" cy="41044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err="1" smtClean="0"/>
              <a:t>클라우드</a:t>
            </a:r>
            <a:r>
              <a:rPr lang="ko-KR" altLang="en-US" sz="3600" b="1" dirty="0" smtClean="0"/>
              <a:t> 컴퓨팅</a:t>
            </a:r>
            <a:endParaRPr lang="ko-KR" altLang="en-US" sz="3600" b="1" dirty="0"/>
          </a:p>
        </p:txBody>
      </p:sp>
      <p:sp>
        <p:nvSpPr>
          <p:cNvPr id="55" name="바닥글 개체 틀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인터넷을 통해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IT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리소스와 애플리케이션을 </a:t>
            </a:r>
            <a:r>
              <a:rPr lang="ko-KR" altLang="en-US" sz="1400" b="1" dirty="0" err="1">
                <a:solidFill>
                  <a:schemeClr val="tx1"/>
                </a:solidFill>
                <a:latin typeface="+mn-ea"/>
              </a:rPr>
              <a:t>온디맨드로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전송하는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서비스로서 서버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스토리지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데이터베이스 및 광범위한 애플리케이션 서비스를 인터넷을 통해 간단하게 액세스할 수 있는 방법을 제공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98898" y="2582452"/>
            <a:ext cx="8546204" cy="3366828"/>
            <a:chOff x="310272" y="2150404"/>
            <a:chExt cx="8546204" cy="3366828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310272" y="2150404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웹사이트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774686" y="2150404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백업 및 복구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39100" y="2150404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복구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03514" y="2150404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재해복구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67928" y="2150404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개발 및 테스트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632340" y="2150404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  <a:latin typeface="+mn-ea"/>
                </a:rPr>
                <a:t>빅데이</a:t>
              </a: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터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0272" y="3032653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금융 서비스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74686" y="3032653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고성능 컴퓨팅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239100" y="3032653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디지털 마케팅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03514" y="3032653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전자상거래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167928" y="3032653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미디어 및 엔터테인먼트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632340" y="3032653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  <a:latin typeface="+mn-ea"/>
                </a:rPr>
                <a:t>모바일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 서비스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10272" y="3914902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사물 인터넷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74686" y="3914902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엔터프라이즈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IT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239100" y="3914902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비즈니스 애플리케이션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703514" y="3914902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  <a:latin typeface="+mn-ea"/>
                </a:rPr>
                <a:t>콘텐츠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 전송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167928" y="3914902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상태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2340" y="3914902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게임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10272" y="4797152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데이터베이스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774686" y="4797152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과학 컴퓨팅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239100" y="4797152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연방정부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03514" y="4797152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주 정부 및 지방정부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167928" y="4797152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교육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632340" y="4797152"/>
              <a:ext cx="1224136" cy="7200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비영리</a:t>
              </a:r>
            </a:p>
          </p:txBody>
        </p:sp>
      </p:grpSp>
      <p:sp>
        <p:nvSpPr>
          <p:cNvPr id="7" name="순서도: 수동 연산 6"/>
          <p:cNvSpPr/>
          <p:nvPr/>
        </p:nvSpPr>
        <p:spPr>
          <a:xfrm>
            <a:off x="1691680" y="1988840"/>
            <a:ext cx="5076942" cy="288032"/>
          </a:xfrm>
          <a:prstGeom prst="flowChartManualOperat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솔루션</a:t>
            </a:r>
          </a:p>
        </p:txBody>
      </p:sp>
    </p:spTree>
    <p:extLst>
      <p:ext uri="{BB962C8B-B14F-4D97-AF65-F5344CB8AC3E}">
        <p14:creationId xmlns:p14="http://schemas.microsoft.com/office/powerpoint/2010/main" val="26157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err="1" smtClean="0"/>
              <a:t>블로그</a:t>
            </a:r>
            <a:endParaRPr lang="ko-KR" altLang="en-US" sz="3600" b="1" dirty="0"/>
          </a:p>
        </p:txBody>
      </p:sp>
      <p:sp>
        <p:nvSpPr>
          <p:cNvPr id="55" name="바닥글 개체 틀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블로그는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인터넷을 의미하는 웹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(Web),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자료와 기록을 뜻하는 로그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(Log)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의 합성어로 나의 관심사에 따라 형식에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구애받지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않고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다름사람들과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웹을 통해 공유할 수 있는 참여와 소통의 공간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92" y="2333551"/>
            <a:ext cx="1724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66" y="2837607"/>
            <a:ext cx="12858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03" y="3345086"/>
            <a:ext cx="13716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59" y="3796224"/>
            <a:ext cx="5238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75992" y="1823948"/>
            <a:ext cx="1724025" cy="3297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Blog 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00017" y="1823947"/>
            <a:ext cx="5800375" cy="32978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자유로운 글 작성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댓글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덧글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방명록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엮인글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트랙백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등의 특징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83767" y="2333552"/>
            <a:ext cx="6264697" cy="18166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Blog Type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4245" y="4653136"/>
            <a:ext cx="2468612" cy="12961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쇼핑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IT,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정치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연예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건강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금융 등 주제별 정보 제공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해당 광고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머천드에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연결 시 수익 발생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정보의 질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내용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콘텐츠에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의해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포스팅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가치 결정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74245" y="4437112"/>
            <a:ext cx="246861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정보제공형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340647" y="4653136"/>
            <a:ext cx="2468612" cy="12961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음식점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상품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서비스 등 제휴업체와 연결되어 사용후기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리뷰 형태로 진행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상품이나 서비스에 대한 의견으로 간접체험 효과 기대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사실적인 전달 여부에 따라 구매율 결정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340647" y="4437112"/>
            <a:ext cx="246861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체험리뷰형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007049" y="4653136"/>
            <a:ext cx="2468612" cy="12961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경제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의학 등 특정 분야의 주제로 많은 방문 유입시켜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CPC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광고수익 발생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07049" y="4437112"/>
            <a:ext cx="246861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스토리형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483767" y="2922586"/>
            <a:ext cx="1008113" cy="56973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개인형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그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35962" y="2922586"/>
            <a:ext cx="1008113" cy="56973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준수익형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블로그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988157" y="2922586"/>
            <a:ext cx="1008113" cy="56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수익형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블로그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740351" y="2922586"/>
            <a:ext cx="1008113" cy="56973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기업형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블로그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꺾인 연결선 10"/>
          <p:cNvCxnSpPr>
            <a:stCxn id="26" idx="2"/>
            <a:endCxn id="19" idx="0"/>
          </p:cNvCxnSpPr>
          <p:nvPr/>
        </p:nvCxnSpPr>
        <p:spPr>
          <a:xfrm rot="5400000">
            <a:off x="3727986" y="1672883"/>
            <a:ext cx="944795" cy="458366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26" idx="2"/>
            <a:endCxn id="23" idx="0"/>
          </p:cNvCxnSpPr>
          <p:nvPr/>
        </p:nvCxnSpPr>
        <p:spPr>
          <a:xfrm rot="16200000" flipH="1">
            <a:off x="6394387" y="3590143"/>
            <a:ext cx="944795" cy="74914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26" idx="2"/>
            <a:endCxn id="21" idx="0"/>
          </p:cNvCxnSpPr>
          <p:nvPr/>
        </p:nvCxnSpPr>
        <p:spPr>
          <a:xfrm rot="5400000">
            <a:off x="5061187" y="3006084"/>
            <a:ext cx="944795" cy="191726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6" idx="2"/>
            <a:endCxn id="9" idx="0"/>
          </p:cNvCxnSpPr>
          <p:nvPr/>
        </p:nvCxnSpPr>
        <p:spPr>
          <a:xfrm rot="5400000">
            <a:off x="4098284" y="1404754"/>
            <a:ext cx="407372" cy="262829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6" idx="2"/>
            <a:endCxn id="25" idx="0"/>
          </p:cNvCxnSpPr>
          <p:nvPr/>
        </p:nvCxnSpPr>
        <p:spPr>
          <a:xfrm rot="5400000">
            <a:off x="4974382" y="2280852"/>
            <a:ext cx="407372" cy="87609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6" idx="2"/>
            <a:endCxn id="26" idx="0"/>
          </p:cNvCxnSpPr>
          <p:nvPr/>
        </p:nvCxnSpPr>
        <p:spPr>
          <a:xfrm rot="16200000" flipH="1">
            <a:off x="5850479" y="2280851"/>
            <a:ext cx="407372" cy="87609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6" idx="2"/>
            <a:endCxn id="28" idx="0"/>
          </p:cNvCxnSpPr>
          <p:nvPr/>
        </p:nvCxnSpPr>
        <p:spPr>
          <a:xfrm rot="16200000" flipH="1">
            <a:off x="6726576" y="1404754"/>
            <a:ext cx="407372" cy="262829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923929" y="3496675"/>
            <a:ext cx="1692188" cy="299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개인형에서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시작하여 이웃들이 늘어나 수익모델 발생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740351" y="3499300"/>
            <a:ext cx="1066654" cy="299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B2C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마케팅 채널로 활용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82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err="1" smtClean="0"/>
              <a:t>블로그</a:t>
            </a:r>
            <a:r>
              <a:rPr lang="ko-KR" altLang="en-US" sz="3600" b="1" dirty="0" smtClean="0"/>
              <a:t> 수익모델</a:t>
            </a:r>
            <a:endParaRPr lang="ko-KR" altLang="en-US" sz="3600" b="1" dirty="0"/>
          </a:p>
        </p:txBody>
      </p:sp>
      <p:sp>
        <p:nvSpPr>
          <p:cNvPr id="55" name="바닥글 개체 틀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수익 모델은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CPC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수익모델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포털형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제휴 마케팅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B2C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수익모델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리뷰와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체험형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수익모델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검색 포털 사이트에서 제공되는 수익모델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소셜커머스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또는 쇼핑몰 수익모델 등 다양하게 있음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72217"/>
              </p:ext>
            </p:extLst>
          </p:nvPr>
        </p:nvGraphicFramePr>
        <p:xfrm>
          <a:off x="467544" y="1700809"/>
          <a:ext cx="8208912" cy="3093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3744416"/>
                <a:gridCol w="2736304"/>
              </a:tblGrid>
              <a:tr h="175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수익모델 유형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종류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대표업체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407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CPC, CPA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광고배너 클릭할 때마다 업체에서 정해진 수익금을 지급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구글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애드센스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애드젯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올블릿</a:t>
                      </a:r>
                      <a:endParaRPr lang="en-US" altLang="ko-KR" sz="1000" dirty="0" smtClean="0"/>
                    </a:p>
                  </a:txBody>
                  <a:tcPr anchor="ctr"/>
                </a:tc>
              </a:tr>
              <a:tr h="407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포털형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다양한 제품을 판매하는 곳의 광고 상품을 홍보하고 제품별로 판매 수수료를 지급받는 방식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링크프라이스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인터리치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아이라이크클릭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407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테마형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자격증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보험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다이어트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등과 같이 특정분야의 식품만 취급하는 곳의 상품을 홍보하고 수수료를 지급받는 방식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링크인피알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마케클럽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애드알바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애드데이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407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B2C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업체와 </a:t>
                      </a:r>
                      <a:r>
                        <a:rPr lang="ko-KR" altLang="en-US" sz="1000" dirty="0" err="1" smtClean="0"/>
                        <a:t>블로그간</a:t>
                      </a:r>
                      <a:r>
                        <a:rPr lang="ko-KR" altLang="en-US" sz="1000" dirty="0" smtClean="0"/>
                        <a:t> 직접 제휴를 통해 판매수수료 또는 </a:t>
                      </a:r>
                      <a:r>
                        <a:rPr lang="en-US" altLang="ko-KR" sz="1000" dirty="0" smtClean="0"/>
                        <a:t>(*)</a:t>
                      </a:r>
                      <a:r>
                        <a:rPr lang="en-US" altLang="ko-KR" sz="1000" b="1" dirty="0" smtClean="0"/>
                        <a:t>CPC, CPS, CPA. CPM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aseline="0" dirty="0" smtClean="0"/>
                        <a:t>방식으로 수익금을 지급받는 방식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대출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보험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생필품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건강식품 등 관련업체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407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Review </a:t>
                      </a:r>
                      <a:r>
                        <a:rPr lang="ko-KR" altLang="en-US" sz="1000" dirty="0" err="1" smtClean="0"/>
                        <a:t>체험형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제품이나 사이트 리뷰 또는 체험 후 </a:t>
                      </a:r>
                      <a:r>
                        <a:rPr lang="ko-KR" altLang="en-US" sz="1000" dirty="0" err="1" smtClean="0"/>
                        <a:t>리뷰하는</a:t>
                      </a:r>
                      <a:r>
                        <a:rPr lang="ko-KR" altLang="en-US" sz="1000" dirty="0" smtClean="0"/>
                        <a:t> 방식으로 수수료를 지급받는 방식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프레스블로그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블로드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레뷰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블로그코리아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407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검색 </a:t>
                      </a:r>
                      <a:r>
                        <a:rPr lang="ko-KR" altLang="en-US" sz="1000" dirty="0" err="1" smtClean="0"/>
                        <a:t>포털에서</a:t>
                      </a:r>
                      <a:r>
                        <a:rPr lang="ko-KR" altLang="en-US" sz="1000" dirty="0" smtClean="0"/>
                        <a:t> 제공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검색 </a:t>
                      </a:r>
                      <a:r>
                        <a:rPr lang="ko-KR" altLang="en-US" sz="1000" dirty="0" err="1" smtClean="0"/>
                        <a:t>포털에서</a:t>
                      </a:r>
                      <a:r>
                        <a:rPr lang="ko-KR" altLang="en-US" sz="1000" dirty="0" smtClean="0"/>
                        <a:t> 제공하는 광고를 삽입한 후 클릭당 수익금을 지급받는 방식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네이버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애드포스트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다음 </a:t>
                      </a:r>
                      <a:r>
                        <a:rPr lang="en-US" altLang="ko-KR" sz="1000" dirty="0" smtClean="0"/>
                        <a:t>View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애드박스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407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셀프형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블로그가</a:t>
                      </a:r>
                      <a:r>
                        <a:rPr lang="ko-KR" altLang="en-US" sz="1000" dirty="0" smtClean="0"/>
                        <a:t> 직접 집필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강의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쇼핑몰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소셜커머스</a:t>
                      </a:r>
                      <a:r>
                        <a:rPr lang="ko-KR" altLang="en-US" sz="1000" dirty="0" smtClean="0"/>
                        <a:t> 등을 진행하여 수익을 발생시키는 방식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소셜커머스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강의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544" y="4869160"/>
            <a:ext cx="8208912" cy="13681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CPC(Cost Per Click):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광고영역 클릭 시 클릭당 수익금 발생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노출과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관련없이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링크를 클릭할 때만 광고비 지급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블로그와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광고 성향이 비슷한 경우 얻을 수 있는 수익구조로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애드센스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스폰서애드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등의 광고대행사가 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CPM(Cost Per Mile):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광고 노출로 수익금 발생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1000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회 노출 시 사용된 비용을 의미하나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최근 방문자 대비 광고단가 책정의 수단으로 사용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월 정액제 광고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광고대행사로는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애드젯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바야바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등이 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CPS(Cost Per Sale):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상품판매나 유료 결제당 수익금 발생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헬로우드림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하나파트너 등의 광고대행사가 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CPA(Cost Per Action):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회원가입이나 이벤트 참여당 수익금 발생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특정행동과 횟수에 따라 광고비 지급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알맹이비즈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리더스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등이 있음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292080" y="269032"/>
            <a:ext cx="3547120" cy="353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3600" b="1" dirty="0" smtClean="0"/>
              <a:t>BLOG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027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err="1" smtClean="0"/>
              <a:t>애드센스</a:t>
            </a:r>
            <a:r>
              <a:rPr lang="ko-KR" altLang="en-US" sz="3600" b="1" dirty="0" smtClean="0"/>
              <a:t> 수익정산</a:t>
            </a:r>
            <a:endParaRPr lang="ko-KR" altLang="en-US" sz="3600" b="1" dirty="0"/>
          </a:p>
        </p:txBody>
      </p:sp>
      <p:sp>
        <p:nvSpPr>
          <p:cNvPr id="55" name="바닥글 개체 틀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콘텐츠를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위한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애드센스와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검색을 위한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애드센스의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잔액을 합한 금액이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$100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보다 적으면 월말 수익이 다음달로 이월됨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또한 세금정보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지불유형 및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PIN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을 제출할 때까지 보류됨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292080" y="269032"/>
            <a:ext cx="3547120" cy="353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3600" b="1" dirty="0" smtClean="0"/>
              <a:t>BLOG</a:t>
            </a:r>
            <a:endParaRPr lang="ko-KR" altLang="en-US" sz="36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39552" y="2104570"/>
            <a:ext cx="2520280" cy="50405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1th Month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72526" y="2104570"/>
            <a:ext cx="2520280" cy="50405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ko-KR" sz="1000" baseline="30000" dirty="0" smtClean="0">
                <a:solidFill>
                  <a:schemeClr val="tx1"/>
                </a:solidFill>
                <a:latin typeface="+mn-ea"/>
              </a:rPr>
              <a:t>nd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Month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05500" y="2104570"/>
            <a:ext cx="2520280" cy="50405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3th Month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연결선 6"/>
          <p:cNvCxnSpPr>
            <a:stCxn id="4" idx="1"/>
          </p:cNvCxnSpPr>
          <p:nvPr/>
        </p:nvCxnSpPr>
        <p:spPr>
          <a:xfrm>
            <a:off x="539552" y="2356598"/>
            <a:ext cx="0" cy="13604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3"/>
          </p:cNvCxnSpPr>
          <p:nvPr/>
        </p:nvCxnSpPr>
        <p:spPr>
          <a:xfrm>
            <a:off x="3059832" y="2356598"/>
            <a:ext cx="0" cy="13604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432666" y="2608626"/>
            <a:ext cx="0" cy="10363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272095" y="2608626"/>
            <a:ext cx="0" cy="10363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56176" y="2608626"/>
            <a:ext cx="0" cy="10363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596336" y="2608626"/>
            <a:ext cx="0" cy="10363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325780" y="2529543"/>
            <a:ext cx="0" cy="10363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39552" y="3212976"/>
            <a:ext cx="778622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11560" y="2852936"/>
            <a:ext cx="576064" cy="2738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059832" y="2852936"/>
            <a:ext cx="576064" cy="2738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30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432666" y="2852936"/>
            <a:ext cx="576064" cy="2738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15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292080" y="2852936"/>
            <a:ext cx="576064" cy="2738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28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156176" y="2852936"/>
            <a:ext cx="576064" cy="2738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일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608287" y="2852936"/>
            <a:ext cx="576064" cy="2738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25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일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36751" y="2852936"/>
            <a:ext cx="576064" cy="2738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30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39552" y="3246751"/>
            <a:ext cx="1584176" cy="9431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첫 번째 달의 수익은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애드센스를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실행하는 동안 생성된 것으로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개요 및 고급 리포트 페이지에서 진행상황 추적은 가능함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068216" y="3246751"/>
            <a:ext cx="1287760" cy="9431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첫 번째 달의 수익이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$100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이상인지 확인 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최종수익은 두 번째 달의 첫 주가 되면 지불내역 페이지에 게시됨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432666" y="3262116"/>
            <a:ext cx="839429" cy="9431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이 날까지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첫번째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달의 수익에 대한 보류를 설정하거나 지불유형을 조정하거나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PIN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을 입력해야 함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292080" y="3262116"/>
            <a:ext cx="839429" cy="9431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첫 번째 달의 지불 세부정보가 지불내역 페이지에 게시됨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97455" y="3262116"/>
            <a:ext cx="839429" cy="9431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이 날까지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첫번째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달의 수익을 보안 신속 배소수표나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EFT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지불을 통해 받지 못한 경우 자세히 조사하도록 통보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608287" y="3245442"/>
            <a:ext cx="717493" cy="9431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이 날까지 첫 번째 달의 수익을 일반 배송 수표로 받지 못한 경우 수표를 재발급할 수 있도록 통보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54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err="1" smtClean="0"/>
              <a:t>알라딘</a:t>
            </a:r>
            <a:r>
              <a:rPr lang="ko-KR" altLang="en-US" sz="3600" b="1" dirty="0" smtClean="0"/>
              <a:t> 수익구조</a:t>
            </a:r>
            <a:endParaRPr lang="ko-KR" altLang="en-US" sz="3600" b="1" dirty="0"/>
          </a:p>
        </p:txBody>
      </p:sp>
      <p:sp>
        <p:nvSpPr>
          <p:cNvPr id="55" name="바닥글 개체 틀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알라딘은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TTB(Thanks to Blogger)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수익모델을 통해 외부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블로거에게도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광고를 적용할 수 있도록 하였음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애드센스처럼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CPC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방식으로 보완한 합리적 모델이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TTB2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임 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292080" y="269032"/>
            <a:ext cx="3547120" cy="353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3600" b="1" dirty="0" smtClean="0"/>
              <a:t>BLOG</a:t>
            </a:r>
            <a:endParaRPr lang="ko-KR" altLang="en-US" sz="3600" b="1" dirty="0"/>
          </a:p>
        </p:txBody>
      </p:sp>
      <p:grpSp>
        <p:nvGrpSpPr>
          <p:cNvPr id="34" name="그룹 33"/>
          <p:cNvGrpSpPr/>
          <p:nvPr/>
        </p:nvGrpSpPr>
        <p:grpSpPr>
          <a:xfrm>
            <a:off x="2812288" y="1988840"/>
            <a:ext cx="1759712" cy="1759712"/>
            <a:chOff x="1247648" y="231647"/>
            <a:chExt cx="1759712" cy="1759712"/>
          </a:xfrm>
        </p:grpSpPr>
        <p:sp>
          <p:nvSpPr>
            <p:cNvPr id="49" name="원형 48"/>
            <p:cNvSpPr/>
            <p:nvPr/>
          </p:nvSpPr>
          <p:spPr>
            <a:xfrm>
              <a:off x="1247648" y="231647"/>
              <a:ext cx="1759712" cy="1759712"/>
            </a:xfrm>
            <a:prstGeom prst="pieWedg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원형 4"/>
            <p:cNvSpPr/>
            <p:nvPr/>
          </p:nvSpPr>
          <p:spPr>
            <a:xfrm>
              <a:off x="1763056" y="747055"/>
              <a:ext cx="1244304" cy="12443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lvl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200" kern="120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653280" y="1988840"/>
            <a:ext cx="1759712" cy="1759712"/>
            <a:chOff x="3088640" y="231647"/>
            <a:chExt cx="1759712" cy="1759712"/>
          </a:xfrm>
        </p:grpSpPr>
        <p:sp>
          <p:nvSpPr>
            <p:cNvPr id="47" name="원형 46"/>
            <p:cNvSpPr/>
            <p:nvPr/>
          </p:nvSpPr>
          <p:spPr>
            <a:xfrm rot="5400000">
              <a:off x="3088640" y="231647"/>
              <a:ext cx="1759712" cy="1759712"/>
            </a:xfrm>
            <a:prstGeom prst="pieWedg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원형 6"/>
            <p:cNvSpPr/>
            <p:nvPr/>
          </p:nvSpPr>
          <p:spPr>
            <a:xfrm>
              <a:off x="3088640" y="747055"/>
              <a:ext cx="1244304" cy="12443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lvl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200" kern="120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653280" y="3829833"/>
            <a:ext cx="1759712" cy="1759712"/>
            <a:chOff x="3088640" y="2072640"/>
            <a:chExt cx="1759712" cy="1759712"/>
          </a:xfrm>
        </p:grpSpPr>
        <p:sp>
          <p:nvSpPr>
            <p:cNvPr id="45" name="원형 44"/>
            <p:cNvSpPr/>
            <p:nvPr/>
          </p:nvSpPr>
          <p:spPr>
            <a:xfrm rot="10800000">
              <a:off x="3088640" y="2072640"/>
              <a:ext cx="1759712" cy="1759712"/>
            </a:xfrm>
            <a:prstGeom prst="pieWedg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원형 8"/>
            <p:cNvSpPr/>
            <p:nvPr/>
          </p:nvSpPr>
          <p:spPr>
            <a:xfrm rot="21600000">
              <a:off x="3088640" y="2072640"/>
              <a:ext cx="1244304" cy="12443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lvl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200" kern="120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812288" y="3829833"/>
            <a:ext cx="1759712" cy="1759712"/>
            <a:chOff x="1247648" y="2072640"/>
            <a:chExt cx="1759712" cy="1759712"/>
          </a:xfrm>
        </p:grpSpPr>
        <p:sp>
          <p:nvSpPr>
            <p:cNvPr id="43" name="원형 42"/>
            <p:cNvSpPr/>
            <p:nvPr/>
          </p:nvSpPr>
          <p:spPr>
            <a:xfrm rot="16200000">
              <a:off x="1247648" y="2072640"/>
              <a:ext cx="1759712" cy="1759712"/>
            </a:xfrm>
            <a:prstGeom prst="pieWedg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원형 10"/>
            <p:cNvSpPr/>
            <p:nvPr/>
          </p:nvSpPr>
          <p:spPr>
            <a:xfrm rot="21600000">
              <a:off x="1763056" y="2072640"/>
              <a:ext cx="1244304" cy="12443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lvl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200" kern="120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059832" y="2636912"/>
            <a:ext cx="1512168" cy="10081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알라딘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판매당 지불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클릭당 지불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653280" y="2636912"/>
            <a:ext cx="1502896" cy="10081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판매 시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3%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수익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클릭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노출시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수익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059832" y="3861048"/>
            <a:ext cx="1512168" cy="10081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광고주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CPC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프리미엄 광고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넓은 광고 커버리지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53280" y="3861048"/>
            <a:ext cx="1502896" cy="10081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구매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자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구매 시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1 %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추가 적립금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331640" y="1889241"/>
            <a:ext cx="1996055" cy="94317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프리미엄 광고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외부 광고주가 있는 광고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높은 단가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일반 광고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알라딘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내 모든 도서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알라딘이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비용부담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판매 시 총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4%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비용 부담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331640" y="4839630"/>
            <a:ext cx="1996055" cy="94317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프리미엄 광고비용 부담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도서 홍보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판매량 증가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825576" y="1889240"/>
            <a:ext cx="1996055" cy="94317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자신이 추천하는 책이나 음반을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블로그에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게시하고 수익 실현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444208" y="3212976"/>
            <a:ext cx="2250976" cy="6168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+mn-ea"/>
              </a:rPr>
              <a:t>알라딘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TTB2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클릭 지수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매월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일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~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말일 기준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개월간 발생한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클릭수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구간별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인센티브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607856" y="3717032"/>
            <a:ext cx="1923679" cy="6221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100~999 click: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구간 지수만 변경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5,000 </a:t>
            </a:r>
            <a:r>
              <a:rPr lang="en-US" altLang="ko-KR" sz="900" dirty="0" err="1" smtClean="0">
                <a:solidFill>
                  <a:schemeClr val="tx1"/>
                </a:solidFill>
                <a:latin typeface="+mn-ea"/>
              </a:rPr>
              <a:t>clcik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이상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 100%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1,000 click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이상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 80%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100 click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이상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 50%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100 click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미만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 30%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444208" y="4509120"/>
            <a:ext cx="2376264" cy="6168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판매 지수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매월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일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~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말일 기준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개월간 발생한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클릭수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대비 판매건수 건수비율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607856" y="5013176"/>
            <a:ext cx="1923679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2%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이하인 경우 지수 변경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3%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이상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 100%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2%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이상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 50%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1%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이상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 30%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0.7%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이상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 5%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0.3%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이상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 5%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33136" y="5949280"/>
            <a:ext cx="3323340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알라딘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CPC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과금계산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지수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=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유효 클릭 수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클릭당 기본 단가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(100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원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 *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클릭 지수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판매 지수</a:t>
            </a:r>
          </a:p>
        </p:txBody>
      </p:sp>
    </p:spTree>
    <p:extLst>
      <p:ext uri="{BB962C8B-B14F-4D97-AF65-F5344CB8AC3E}">
        <p14:creationId xmlns:p14="http://schemas.microsoft.com/office/powerpoint/2010/main" val="29756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17204"/>
            <a:ext cx="2905768" cy="391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smtClean="0"/>
              <a:t>검색 패턴</a:t>
            </a:r>
            <a:endParaRPr lang="ko-KR" altLang="en-US" sz="3600" b="1" dirty="0"/>
          </a:p>
        </p:txBody>
      </p:sp>
      <p:sp>
        <p:nvSpPr>
          <p:cNvPr id="55" name="바닥글 개체 틀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검색과 발견 분야 관련 인터페이스에 대해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정확율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재현율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적합성부터 자동추천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다면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내비게이션에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이르기까지의 검색 패턴을 분석함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131840" y="1817204"/>
            <a:ext cx="5616624" cy="3916052"/>
            <a:chOff x="539552" y="1817204"/>
            <a:chExt cx="8064896" cy="3411996"/>
          </a:xfrm>
        </p:grpSpPr>
        <p:sp>
          <p:nvSpPr>
            <p:cNvPr id="3" name="직사각형 2"/>
            <p:cNvSpPr/>
            <p:nvPr/>
          </p:nvSpPr>
          <p:spPr>
            <a:xfrm>
              <a:off x="539552" y="2177244"/>
              <a:ext cx="2520280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검색 정의</a:t>
              </a:r>
              <a:endParaRPr lang="en-US" altLang="ko-KR" sz="10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검색의 중요성</a:t>
              </a:r>
              <a:endParaRPr lang="en-US" altLang="ko-KR" sz="10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검색의 어려움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39552" y="1817204"/>
              <a:ext cx="252028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1. 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+mn-ea"/>
                </a:rPr>
                <a:t>패턴 인식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311860" y="2177244"/>
              <a:ext cx="2520280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사용자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인터페이스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엔진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+mn-ea"/>
                </a:rPr>
                <a:t>콘텐츠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기여자 등 세부 해부</a:t>
              </a:r>
              <a:endParaRPr lang="en-US" altLang="ko-KR" sz="10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지식관리와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information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+mn-ea"/>
                </a:rPr>
                <a:t>아키텍쳐에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 대한 넓은 맥락 탐구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311860" y="1817204"/>
              <a:ext cx="252028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2. 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+mn-ea"/>
                </a:rPr>
                <a:t>검색 해부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084168" y="2177244"/>
              <a:ext cx="2520280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사용자 심리와 고전적인 행동 패턴</a:t>
              </a:r>
              <a:endParaRPr lang="en-US" altLang="ko-KR" sz="10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상호작용 디자인의 요소와 원리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084168" y="1817204"/>
              <a:ext cx="252028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3. 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+mn-ea"/>
                </a:rPr>
                <a:t>행동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39552" y="4005064"/>
              <a:ext cx="2520280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디자인 패턴 예시</a:t>
              </a:r>
              <a:endParaRPr lang="en-US" altLang="ko-KR" sz="10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웹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+mn-ea"/>
                </a:rPr>
                <a:t>모바일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 분야 예시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39552" y="3645024"/>
              <a:ext cx="252028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4. 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+mn-ea"/>
                </a:rPr>
                <a:t>디자인 패턴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311860" y="4005064"/>
              <a:ext cx="2520280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탐색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+mn-ea"/>
                </a:rPr>
                <a:t>세렌디피티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발견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답변 엔진</a:t>
              </a:r>
              <a:endParaRPr lang="en-US" altLang="ko-KR" sz="10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>
                  <a:solidFill>
                    <a:schemeClr val="tx1"/>
                  </a:solidFill>
                  <a:latin typeface="+mn-ea"/>
                </a:rPr>
                <a:t>키오스크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+mn-ea"/>
                </a:rPr>
                <a:t>인터랙티브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TV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등 다양한 인터페이스 예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311860" y="3645024"/>
              <a:ext cx="252028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5. 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+mn-ea"/>
                </a:rPr>
                <a:t>발견 엔진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84168" y="4005064"/>
              <a:ext cx="2520280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방법론과 산출물</a:t>
              </a:r>
              <a:endParaRPr lang="en-US" altLang="ko-KR" sz="10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>
                  <a:solidFill>
                    <a:schemeClr val="tx1"/>
                  </a:solidFill>
                  <a:latin typeface="+mn-ea"/>
                </a:rPr>
                <a:t>시맨틱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 웹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+mn-ea"/>
                </a:rPr>
                <a:t>소셜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 검색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개인화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그 이상</a:t>
              </a:r>
              <a:endParaRPr lang="en-US" altLang="ko-KR" sz="10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미래의 검색 시나리오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084168" y="3645024"/>
              <a:ext cx="252028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6. 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+mn-ea"/>
                </a:rPr>
                <a:t>미래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003210" y="6305128"/>
            <a:ext cx="3853266" cy="1131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http://searchpatterns.org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66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smtClean="0"/>
              <a:t>목차</a:t>
            </a:r>
            <a:endParaRPr lang="ko-KR" altLang="en-US" sz="3600" b="1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836712"/>
            <a:ext cx="5616624" cy="55446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설립목적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문제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해결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왜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지금인가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마켓사이즈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경쟁업체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제품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수익모델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팀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재정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8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검색 해부</a:t>
            </a:r>
            <a:endParaRPr lang="ko-KR" altLang="en-US" sz="3600" b="1" dirty="0"/>
          </a:p>
        </p:txBody>
      </p:sp>
      <p:sp>
        <p:nvSpPr>
          <p:cNvPr id="55" name="바닥글 개체 틀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포털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검색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오브젝트를 엮어 전체 에코시스템을 만들기 위해 사용자에게 서비스 제공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인터페이스 개선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엔진 최적화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콘텐츠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개선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기여자 동기 부여 등의 노력이 필요함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292080" y="269032"/>
            <a:ext cx="3547120" cy="353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600" b="1" dirty="0" smtClean="0"/>
              <a:t>검색패턴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386172" y="1484784"/>
            <a:ext cx="8371656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나에게 충분히 긴 지렛대와 설 수 있는 자리를 준다면 지구를 들 수 있다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” -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아르키메데스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392794" y="2060848"/>
            <a:ext cx="3530963" cy="5913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포털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-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포털은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사용자 경험과 브랜드 향상을 위한 기회 제공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같은 정보로 가는 다양한 경로 제공을 강조하여 사용자가 포맷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주제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키워드에 따라 검색 또는 탐색 가능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일관된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아이덴티티와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인터페이스 구현에 필요한 도구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탬플릿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스타일 가이드 제공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검색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통합 검색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(Federated) /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다면 검색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(faceted) /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빠른 검색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(Fast)</a:t>
            </a:r>
          </a:p>
          <a:p>
            <a:pPr marL="108000" indent="-108000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아마존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다양한 아이템 빠른 검색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통합 검색 제공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또한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다면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내비게이션을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통해 다양한 범위 제공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특화된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인터랙티브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지도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구글에서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쉽게 발견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오브젝트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-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콘텐츠를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더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소셜처럼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더 발견가능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검색 오브젝트가 목적지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관문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대화의 주제가 되도록 디자인 되어야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좋은 예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플리커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사용자 모델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다음 페이지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72817"/>
            <a:ext cx="510527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이등변 삼각형 38"/>
          <p:cNvSpPr/>
          <p:nvPr/>
        </p:nvSpPr>
        <p:spPr>
          <a:xfrm flipV="1">
            <a:off x="5564230" y="5013176"/>
            <a:ext cx="3274970" cy="7200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795" y="5589240"/>
            <a:ext cx="3712096" cy="69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392796" y="5157192"/>
            <a:ext cx="364370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검색의 구조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사용자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인터페이스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엔진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콘텐츠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기여자 등으로 세부화</a:t>
            </a:r>
          </a:p>
        </p:txBody>
      </p:sp>
    </p:spTree>
    <p:extLst>
      <p:ext uri="{BB962C8B-B14F-4D97-AF65-F5344CB8AC3E}">
        <p14:creationId xmlns:p14="http://schemas.microsoft.com/office/powerpoint/2010/main" val="179714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검색 해부</a:t>
            </a:r>
            <a:endParaRPr lang="ko-KR" altLang="en-US" sz="3600" b="1" dirty="0"/>
          </a:p>
        </p:txBody>
      </p:sp>
      <p:sp>
        <p:nvSpPr>
          <p:cNvPr id="55" name="바닥글 개체 틀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292080" y="269032"/>
            <a:ext cx="3547120" cy="353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600" b="1" dirty="0" smtClean="0"/>
              <a:t>검색패턴</a:t>
            </a:r>
            <a:endParaRPr lang="ko-KR" altLang="en-US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5816247" y="980728"/>
            <a:ext cx="3113554" cy="528087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플리커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사용자 모델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사용자 초대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친구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가족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다른 사람이 자신의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콘텐츠를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구성하게 허락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댓글은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물론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메모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설명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와 태그도 가능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사진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비디오 등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콘텐츠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공유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각 정보들이 메타데이터로 성장하여 검색이 쉽고 빠르게 가능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자체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검색은 물론 각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사진마다 비슷한 사진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집합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콜렉션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등 다양한 옵션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제공 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웹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디바이스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SW App, RSS Feed, E-mail, Blog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콘텐츠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등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소셜과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발견가능한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요소 간에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선순환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85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smtClean="0"/>
              <a:t>검색 해부 </a:t>
            </a:r>
            <a:r>
              <a:rPr lang="en-US" altLang="ko-KR" sz="3600" b="1" dirty="0" smtClean="0"/>
              <a:t>- </a:t>
            </a:r>
            <a:r>
              <a:rPr lang="ko-KR" altLang="en-US" sz="3600" b="1" dirty="0" smtClean="0"/>
              <a:t>사용</a:t>
            </a:r>
            <a:r>
              <a:rPr lang="ko-KR" altLang="en-US" sz="3600" b="1" dirty="0"/>
              <a:t>자</a:t>
            </a:r>
          </a:p>
        </p:txBody>
      </p:sp>
      <p:sp>
        <p:nvSpPr>
          <p:cNvPr id="55" name="바닥글 개체 틀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사용자를 파악하는 방법은 수입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성별 등 인구 통계자료와 가치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태도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생활양식 등 심리 통계자료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등 다양함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검색 대상인 사용자를 파악하여 검색을 디자인해야 함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292080" y="269032"/>
            <a:ext cx="3547120" cy="353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600" b="1" dirty="0" smtClean="0"/>
              <a:t>검색패턴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386172" y="1484784"/>
            <a:ext cx="8371656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부분이 어떻게 전체를 알겠는가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?.” – </a:t>
            </a:r>
            <a:r>
              <a:rPr lang="ko-KR" altLang="en-US" sz="900" i="1" dirty="0" err="1" smtClean="0">
                <a:solidFill>
                  <a:schemeClr val="tx1"/>
                </a:solidFill>
                <a:latin typeface="+mn-ea"/>
              </a:rPr>
              <a:t>블레즈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 파스칼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7524" y="1700808"/>
            <a:ext cx="1609397" cy="8964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사용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자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27413" y="1700808"/>
            <a:ext cx="1609397" cy="8964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인터페이스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검색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결과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67302" y="1700808"/>
            <a:ext cx="1609397" cy="8964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검색 엔진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47079" y="1700808"/>
            <a:ext cx="1609397" cy="8964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기여자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07191" y="1700808"/>
            <a:ext cx="1609397" cy="8964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+mn-ea"/>
              </a:rPr>
              <a:t>콘텐츠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3464" y="2021215"/>
            <a:ext cx="1377516" cy="4587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목표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심리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행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동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63019" y="2021215"/>
            <a:ext cx="1377516" cy="4587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도구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프로세스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인센티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브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43353" y="2021215"/>
            <a:ext cx="1377516" cy="4587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상호작용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행동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유도성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언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어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83242" y="2021215"/>
            <a:ext cx="1377516" cy="4587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기능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기술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알고리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즘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23131" y="2021215"/>
            <a:ext cx="1377516" cy="4587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색인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구조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메타데이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터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왼쪽 화살표 12"/>
          <p:cNvSpPr/>
          <p:nvPr/>
        </p:nvSpPr>
        <p:spPr>
          <a:xfrm>
            <a:off x="7000647" y="1933019"/>
            <a:ext cx="362372" cy="432048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왼쪽 화살표 34"/>
          <p:cNvSpPr/>
          <p:nvPr/>
        </p:nvSpPr>
        <p:spPr>
          <a:xfrm>
            <a:off x="5257757" y="1933019"/>
            <a:ext cx="362372" cy="432048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왼쪽 화살표 35"/>
          <p:cNvSpPr/>
          <p:nvPr/>
        </p:nvSpPr>
        <p:spPr>
          <a:xfrm>
            <a:off x="3520870" y="1933019"/>
            <a:ext cx="362372" cy="432048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왼쪽/오른쪽 화살표 36"/>
          <p:cNvSpPr/>
          <p:nvPr/>
        </p:nvSpPr>
        <p:spPr>
          <a:xfrm>
            <a:off x="1780980" y="1933019"/>
            <a:ext cx="362372" cy="432048"/>
          </a:xfrm>
          <a:prstGeom prst="leftRightArrow">
            <a:avLst>
              <a:gd name="adj1" fmla="val 50000"/>
              <a:gd name="adj2" fmla="val 3175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7524" y="2636912"/>
            <a:ext cx="1609397" cy="32403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사용자의 심리와 행동 예측이 중요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차별화된 디자인을 만드는 중요질문에 초점을 맞추는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concept framework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필요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정확율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precision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대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재현율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recall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알고 있는 항목 색인 검색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known-item search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대 탐험적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exploratory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검색 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marL="72000" indent="-72000">
              <a:buFont typeface="Arial" panose="020B0604020202020204" pitchFamily="34" charset="0"/>
              <a:buChar char="•"/>
            </a:pP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육각형 49"/>
          <p:cNvSpPr/>
          <p:nvPr/>
        </p:nvSpPr>
        <p:spPr>
          <a:xfrm>
            <a:off x="3318077" y="4001022"/>
            <a:ext cx="1224712" cy="856012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가치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육각형 50"/>
          <p:cNvSpPr/>
          <p:nvPr/>
        </p:nvSpPr>
        <p:spPr>
          <a:xfrm>
            <a:off x="4369207" y="3573016"/>
            <a:ext cx="1224712" cy="856012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만족성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육각형 51"/>
          <p:cNvSpPr/>
          <p:nvPr/>
        </p:nvSpPr>
        <p:spPr>
          <a:xfrm>
            <a:off x="4369207" y="4456416"/>
            <a:ext cx="1224712" cy="856012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접근가능성</a:t>
            </a:r>
          </a:p>
        </p:txBody>
      </p:sp>
      <p:sp>
        <p:nvSpPr>
          <p:cNvPr id="53" name="육각형 52"/>
          <p:cNvSpPr/>
          <p:nvPr/>
        </p:nvSpPr>
        <p:spPr>
          <a:xfrm>
            <a:off x="2245259" y="3573016"/>
            <a:ext cx="1224712" cy="856012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사용성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육각형 53"/>
          <p:cNvSpPr/>
          <p:nvPr/>
        </p:nvSpPr>
        <p:spPr>
          <a:xfrm>
            <a:off x="2245259" y="4456416"/>
            <a:ext cx="1224712" cy="856012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발견가능성</a:t>
            </a:r>
          </a:p>
        </p:txBody>
      </p:sp>
      <p:sp>
        <p:nvSpPr>
          <p:cNvPr id="57" name="육각형 56"/>
          <p:cNvSpPr/>
          <p:nvPr/>
        </p:nvSpPr>
        <p:spPr>
          <a:xfrm>
            <a:off x="3307233" y="3114927"/>
            <a:ext cx="1224712" cy="856012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유용성</a:t>
            </a:r>
          </a:p>
        </p:txBody>
      </p:sp>
      <p:sp>
        <p:nvSpPr>
          <p:cNvPr id="58" name="육각형 57"/>
          <p:cNvSpPr/>
          <p:nvPr/>
        </p:nvSpPr>
        <p:spPr>
          <a:xfrm>
            <a:off x="3307233" y="4884422"/>
            <a:ext cx="1224712" cy="856012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신뢰성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724128" y="2996952"/>
            <a:ext cx="1609397" cy="32403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유용성 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Useful</a:t>
            </a:r>
          </a:p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검색이 유용한가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올바른 해결책인가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사용자가 목표를 이루도록 해주는가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주어진 기술 수준에서 다시 목표를 논의해야 하는가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더 검색할 수 있는가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b="1" dirty="0" err="1" smtClean="0">
                <a:solidFill>
                  <a:schemeClr val="tx1"/>
                </a:solidFill>
                <a:latin typeface="+mn-ea"/>
              </a:rPr>
              <a:t>사용성</a:t>
            </a:r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Usable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최대 효율성과 최소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에러율로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쉽게 사용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초보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검색자와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전문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검색자에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대한 행동유동성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완만한 학습 곡선이 그려지는가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b="1" dirty="0" err="1" smtClean="0">
                <a:solidFill>
                  <a:schemeClr val="tx1"/>
                </a:solidFill>
                <a:latin typeface="+mn-ea"/>
              </a:rPr>
              <a:t>만</a:t>
            </a:r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족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+mn-ea"/>
              </a:rPr>
              <a:t>성</a:t>
            </a:r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desirable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사용에 만족하는가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검색하고 싶게 만드는가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브랜드의 가치와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아이덴티티가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있는가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감성 디자인에 영향이 있는가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발견가능성 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Findable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사이트를 찾을 수 있나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사이트 둘러보기 쉬운가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콘텐츠를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찾기 쉬운가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검색엔진에 최적화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83083" y="2996952"/>
            <a:ext cx="1609397" cy="32403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접근가능성 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Accessible</a:t>
            </a:r>
          </a:p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모든 사용자에 대해 동작하는가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넓고 다양한 플랫폼과 브라우저에서 검색할 수 있는가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신뢰성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Credible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신뢰를 주는 디자인인가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검색 결과 순서와 표현이 믿을 만한가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상위 결과가 가장 좋거나 인기 또는 가장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관련있다고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생각할 수 있는가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가치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 Valuable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검색의 가치는 무엇인가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핵심을 포착하는 것인가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그 이상인가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사용자 경험은 전략과 연계되어 있는가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검색은 경쟁자 우위를 부여하는가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</a:p>
          <a:p>
            <a:endParaRPr lang="en-US" altLang="ko-KR" sz="9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검색에서 가장 중요한 것이 무엇인가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놓치는 것은 무엇인가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?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46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타원 51"/>
          <p:cNvSpPr/>
          <p:nvPr/>
        </p:nvSpPr>
        <p:spPr>
          <a:xfrm>
            <a:off x="1043608" y="4869160"/>
            <a:ext cx="3835204" cy="16561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smtClean="0"/>
              <a:t>검색 해부 </a:t>
            </a:r>
            <a:r>
              <a:rPr lang="en-US" altLang="ko-KR" sz="3600" b="1" dirty="0" smtClean="0"/>
              <a:t>– </a:t>
            </a:r>
            <a:r>
              <a:rPr lang="ko-KR" altLang="en-US" sz="3600" b="1" dirty="0" err="1" smtClean="0"/>
              <a:t>콘텐츠</a:t>
            </a:r>
            <a:endParaRPr lang="ko-KR" altLang="en-US" sz="3600" b="1" dirty="0"/>
          </a:p>
        </p:txBody>
      </p:sp>
      <p:sp>
        <p:nvSpPr>
          <p:cNvPr id="55" name="바닥글 개체 틀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검색 성능을 개선하려면 검색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콘텐츠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양을 줄여야 함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ROT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데이터를 제거하고 사용자가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콘텐츠를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더 작게 자를 수 있는 메타데이터 필터를 제공하여 네트워크를 활성화시킬 수 있어야 함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292080" y="269032"/>
            <a:ext cx="3547120" cy="353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600" b="1" dirty="0" smtClean="0"/>
              <a:t>검색패턴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287524" y="1700808"/>
            <a:ext cx="1609397" cy="8964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사용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자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27413" y="1700808"/>
            <a:ext cx="1609397" cy="8964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인터페이스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검색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결과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67302" y="1700808"/>
            <a:ext cx="1609397" cy="8964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검색 엔진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47079" y="1700808"/>
            <a:ext cx="1609397" cy="8964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기여자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07191" y="1700808"/>
            <a:ext cx="1609397" cy="8964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+mn-ea"/>
              </a:rPr>
              <a:t>콘텐츠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3464" y="2021215"/>
            <a:ext cx="1377516" cy="4587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목표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심리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행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동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63019" y="2021215"/>
            <a:ext cx="1377516" cy="4587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도구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프로세스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인센티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브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43353" y="2021215"/>
            <a:ext cx="1377516" cy="4587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상호작용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행동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유도성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언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어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83242" y="2021215"/>
            <a:ext cx="1377516" cy="4587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기능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기술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알고리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즘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23131" y="2021215"/>
            <a:ext cx="1377516" cy="4587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색인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구조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메타데이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터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왼쪽 화살표 12"/>
          <p:cNvSpPr/>
          <p:nvPr/>
        </p:nvSpPr>
        <p:spPr>
          <a:xfrm>
            <a:off x="7000647" y="1933019"/>
            <a:ext cx="362372" cy="432048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왼쪽 화살표 34"/>
          <p:cNvSpPr/>
          <p:nvPr/>
        </p:nvSpPr>
        <p:spPr>
          <a:xfrm>
            <a:off x="5257757" y="1933019"/>
            <a:ext cx="362372" cy="432048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왼쪽 화살표 35"/>
          <p:cNvSpPr/>
          <p:nvPr/>
        </p:nvSpPr>
        <p:spPr>
          <a:xfrm>
            <a:off x="3520870" y="1933019"/>
            <a:ext cx="362372" cy="432048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왼쪽/오른쪽 화살표 36"/>
          <p:cNvSpPr/>
          <p:nvPr/>
        </p:nvSpPr>
        <p:spPr>
          <a:xfrm>
            <a:off x="1780980" y="1933019"/>
            <a:ext cx="362372" cy="432048"/>
          </a:xfrm>
          <a:prstGeom prst="leftRightArrow">
            <a:avLst>
              <a:gd name="adj1" fmla="val 50000"/>
              <a:gd name="adj2" fmla="val 3175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86172" y="1484784"/>
            <a:ext cx="8371656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부분이 어떻게 전체를 알겠는가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?.” – </a:t>
            </a:r>
            <a:r>
              <a:rPr lang="ko-KR" altLang="en-US" sz="900" i="1" dirty="0" err="1" smtClean="0">
                <a:solidFill>
                  <a:schemeClr val="tx1"/>
                </a:solidFill>
                <a:latin typeface="+mn-ea"/>
              </a:rPr>
              <a:t>블레즈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 파스칼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600" y="3212976"/>
            <a:ext cx="925321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웹페이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지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46279" y="3212976"/>
            <a:ext cx="925321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문서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920958" y="3212976"/>
            <a:ext cx="925321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책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95636" y="3212976"/>
            <a:ext cx="925321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사물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1600" y="2852936"/>
            <a:ext cx="3849357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콘텐츠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유형</a:t>
            </a:r>
          </a:p>
        </p:txBody>
      </p:sp>
      <p:sp>
        <p:nvSpPr>
          <p:cNvPr id="8" name="순서도: 자기 디스크 7"/>
          <p:cNvSpPr/>
          <p:nvPr/>
        </p:nvSpPr>
        <p:spPr>
          <a:xfrm>
            <a:off x="1043609" y="3984365"/>
            <a:ext cx="804699" cy="43204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전문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순서도: 자기 디스크 37"/>
          <p:cNvSpPr/>
          <p:nvPr/>
        </p:nvSpPr>
        <p:spPr>
          <a:xfrm>
            <a:off x="1043608" y="4365104"/>
            <a:ext cx="804699" cy="43204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메타데이터</a:t>
            </a:r>
          </a:p>
        </p:txBody>
      </p:sp>
      <p:sp>
        <p:nvSpPr>
          <p:cNvPr id="39" name="순서도: 자기 디스크 38"/>
          <p:cNvSpPr/>
          <p:nvPr/>
        </p:nvSpPr>
        <p:spPr>
          <a:xfrm>
            <a:off x="2007399" y="3984365"/>
            <a:ext cx="804699" cy="43204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전문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순서도: 자기 디스크 39"/>
          <p:cNvSpPr/>
          <p:nvPr/>
        </p:nvSpPr>
        <p:spPr>
          <a:xfrm>
            <a:off x="3041580" y="3984365"/>
            <a:ext cx="804699" cy="43204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전문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순서도: 자기 디스크 40"/>
          <p:cNvSpPr/>
          <p:nvPr/>
        </p:nvSpPr>
        <p:spPr>
          <a:xfrm>
            <a:off x="3041579" y="4365104"/>
            <a:ext cx="804699" cy="43204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메타데이터</a:t>
            </a:r>
          </a:p>
        </p:txBody>
      </p:sp>
      <p:sp>
        <p:nvSpPr>
          <p:cNvPr id="42" name="순서도: 자기 디스크 41"/>
          <p:cNvSpPr/>
          <p:nvPr/>
        </p:nvSpPr>
        <p:spPr>
          <a:xfrm>
            <a:off x="3998678" y="4326110"/>
            <a:ext cx="804699" cy="43204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메타데이터</a:t>
            </a:r>
          </a:p>
        </p:txBody>
      </p:sp>
      <p:sp>
        <p:nvSpPr>
          <p:cNvPr id="10" name="이등변 삼각형 9"/>
          <p:cNvSpPr/>
          <p:nvPr/>
        </p:nvSpPr>
        <p:spPr>
          <a:xfrm rot="10800000">
            <a:off x="954019" y="3841663"/>
            <a:ext cx="942901" cy="7200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이등변 삼각형 44"/>
          <p:cNvSpPr/>
          <p:nvPr/>
        </p:nvSpPr>
        <p:spPr>
          <a:xfrm rot="10800000">
            <a:off x="1946279" y="3841663"/>
            <a:ext cx="942901" cy="7200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이등변 삼각형 45"/>
          <p:cNvSpPr/>
          <p:nvPr/>
        </p:nvSpPr>
        <p:spPr>
          <a:xfrm rot="10800000">
            <a:off x="2943651" y="3841663"/>
            <a:ext cx="942901" cy="7200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이등변 삼각형 47"/>
          <p:cNvSpPr/>
          <p:nvPr/>
        </p:nvSpPr>
        <p:spPr>
          <a:xfrm rot="10800000">
            <a:off x="3935911" y="3841663"/>
            <a:ext cx="942901" cy="7200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7523" y="4003246"/>
            <a:ext cx="540061" cy="7939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검색결과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076056" y="2780928"/>
            <a:ext cx="3780420" cy="32403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웹페이지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 -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페이지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콘텐츠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제목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설명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키워드에 쓰이는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HTML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태그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등이 포함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설명은 검색 결과의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요약글에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표시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메타데이터 태그는 모두 웹 검색엔진이 색인으로 저장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다른 페이지에서 유입된 링크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검색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집단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내비게이션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사후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검색어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query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행동은 외부 메타데이터의 흐름 전달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문서 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 -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보고서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스프레드시트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900" dirty="0" err="1" smtClean="0">
                <a:solidFill>
                  <a:schemeClr val="tx1"/>
                </a:solidFill>
                <a:latin typeface="+mn-ea"/>
              </a:rPr>
              <a:t>ppt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온라인 폼 등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콘텐츠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구조화 메타데이터가 없어 다면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내비게이션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제공 불가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문서길이나 종류가 다양한 경우 전문 검색 적합도 순위 알고리즘 적용이 어려움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자연어에서 자동 의미추출 제약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ex)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인트라넷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책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108000" lvl="0" indent="-108000"/>
            <a:r>
              <a:rPr lang="en-US" altLang="ko-KR" sz="900" dirty="0">
                <a:solidFill>
                  <a:prstClr val="black"/>
                </a:solidFill>
              </a:rPr>
              <a:t> - </a:t>
            </a:r>
            <a:r>
              <a:rPr lang="ko-KR" altLang="en-US" sz="900" dirty="0" smtClean="0">
                <a:solidFill>
                  <a:prstClr val="black"/>
                </a:solidFill>
              </a:rPr>
              <a:t>아마존</a:t>
            </a:r>
            <a:r>
              <a:rPr lang="en-US" altLang="ko-KR" sz="900" dirty="0" smtClean="0">
                <a:solidFill>
                  <a:prstClr val="black"/>
                </a:solidFill>
              </a:rPr>
              <a:t>: </a:t>
            </a:r>
            <a:r>
              <a:rPr lang="ko-KR" altLang="en-US" sz="900" dirty="0" smtClean="0">
                <a:solidFill>
                  <a:prstClr val="black"/>
                </a:solidFill>
              </a:rPr>
              <a:t>검색과 탐색의 통합 → 검색과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내비게이션에</a:t>
            </a:r>
            <a:r>
              <a:rPr lang="ko-KR" altLang="en-US" sz="900" dirty="0" smtClean="0">
                <a:solidFill>
                  <a:prstClr val="black"/>
                </a:solidFill>
              </a:rPr>
              <a:t> 다양한 색인 이용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108000" lvl="0" indent="-108000"/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전문 </a:t>
            </a: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콘텐츠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소셜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데이터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사용자 행동에 관한 메타데이터 등이 풍부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pPr marL="108000" lvl="0" indent="-108000"/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구조화 메타데이터가 많아 </a:t>
            </a: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필터링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정렬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개인화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다면 </a:t>
            </a: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내비게이션이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가능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사물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marL="108000" lvl="0" indent="-108000"/>
            <a:r>
              <a:rPr lang="en-US" altLang="ko-KR" sz="900" dirty="0">
                <a:solidFill>
                  <a:prstClr val="black"/>
                </a:solidFill>
              </a:rPr>
              <a:t> - </a:t>
            </a:r>
            <a:r>
              <a:rPr lang="ko-KR" altLang="en-US" sz="900" dirty="0" smtClean="0">
                <a:solidFill>
                  <a:prstClr val="black"/>
                </a:solidFill>
              </a:rPr>
              <a:t>세심하게 통제된 어휘와 구조화 메타데이터 투자가 필요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108000" lvl="0" indent="-1080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- ex)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플리커</a:t>
            </a:r>
            <a:r>
              <a:rPr lang="en-US" altLang="ko-KR" sz="900" dirty="0" smtClean="0">
                <a:solidFill>
                  <a:prstClr val="black"/>
                </a:solidFill>
              </a:rPr>
              <a:t>: </a:t>
            </a:r>
            <a:r>
              <a:rPr lang="ko-KR" altLang="en-US" sz="900" dirty="0" smtClean="0">
                <a:solidFill>
                  <a:prstClr val="black"/>
                </a:solidFill>
              </a:rPr>
              <a:t>발견가능성에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중점하여</a:t>
            </a:r>
            <a:r>
              <a:rPr lang="ko-KR" altLang="en-US" sz="900" dirty="0" smtClean="0">
                <a:solidFill>
                  <a:prstClr val="black"/>
                </a:solidFill>
              </a:rPr>
              <a:t> 태그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메모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설명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댓글에</a:t>
            </a:r>
            <a:r>
              <a:rPr lang="ko-KR" altLang="en-US" sz="900" dirty="0" smtClean="0">
                <a:solidFill>
                  <a:prstClr val="black"/>
                </a:solidFill>
              </a:rPr>
              <a:t> 대한 비용을 공유할 방법</a:t>
            </a:r>
            <a:endParaRPr lang="en-US" altLang="ko-KR" sz="900" dirty="0">
              <a:solidFill>
                <a:prstClr val="black"/>
              </a:solidFill>
            </a:endParaRPr>
          </a:p>
          <a:p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591898" y="5089376"/>
            <a:ext cx="2738624" cy="12157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117450" y="5300299"/>
            <a:ext cx="826200" cy="7939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주제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형식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저자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언어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출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처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20958" y="5300299"/>
            <a:ext cx="826200" cy="7939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날짜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청중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위치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평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가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86680" y="5300299"/>
            <a:ext cx="577739" cy="7939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불필요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오래된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사소한</a:t>
            </a:r>
          </a:p>
        </p:txBody>
      </p:sp>
      <p:cxnSp>
        <p:nvCxnSpPr>
          <p:cNvPr id="14" name="꺾인 연결선 13"/>
          <p:cNvCxnSpPr>
            <a:stCxn id="53" idx="1"/>
            <a:endCxn id="49" idx="2"/>
          </p:cNvCxnSpPr>
          <p:nvPr/>
        </p:nvCxnSpPr>
        <p:spPr>
          <a:xfrm rot="10800000">
            <a:off x="557554" y="4797152"/>
            <a:ext cx="529126" cy="9001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77029" y="5472227"/>
            <a:ext cx="577739" cy="33303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ROT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최소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화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03210" y="6305128"/>
            <a:ext cx="3853266" cy="1131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ROT: Redundant, Outdated,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Trivail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꺾인 연결선 18"/>
          <p:cNvCxnSpPr>
            <a:stCxn id="47" idx="6"/>
            <a:endCxn id="42" idx="3"/>
          </p:cNvCxnSpPr>
          <p:nvPr/>
        </p:nvCxnSpPr>
        <p:spPr>
          <a:xfrm flipV="1">
            <a:off x="4330522" y="4758158"/>
            <a:ext cx="70506" cy="9390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139952" y="5022177"/>
            <a:ext cx="863258" cy="2781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필터제공하여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검색공간 최소</a:t>
            </a:r>
          </a:p>
        </p:txBody>
      </p:sp>
    </p:spTree>
    <p:extLst>
      <p:ext uri="{BB962C8B-B14F-4D97-AF65-F5344CB8AC3E}">
        <p14:creationId xmlns:p14="http://schemas.microsoft.com/office/powerpoint/2010/main" val="42042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smtClean="0"/>
              <a:t>검색 해부 </a:t>
            </a:r>
            <a:r>
              <a:rPr lang="en-US" altLang="ko-KR" sz="3600" b="1" dirty="0" smtClean="0"/>
              <a:t>– </a:t>
            </a:r>
            <a:r>
              <a:rPr lang="ko-KR" altLang="en-US" sz="3600" b="1" dirty="0" smtClean="0"/>
              <a:t>기여자</a:t>
            </a:r>
            <a:endParaRPr lang="ko-KR" altLang="en-US" sz="3600" b="1" dirty="0"/>
          </a:p>
        </p:txBody>
      </p:sp>
      <p:sp>
        <p:nvSpPr>
          <p:cNvPr id="55" name="바닥글 개체 틀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검색과 발견에 관련된 사용자와 비즈니스 목표를 진전시키기 위해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콘텐츠나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메타데이터의 양과 질을 개선시키는 리더 또는 잠재적인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기여자에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대한 절차와 포상을 갖추는 것이 중요함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292080" y="269032"/>
            <a:ext cx="3547120" cy="353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600" b="1" dirty="0" smtClean="0"/>
              <a:t>검색패턴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287524" y="1700808"/>
            <a:ext cx="1609397" cy="8964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사용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자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27413" y="1700808"/>
            <a:ext cx="1609397" cy="8964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인터페이스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검색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결과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67302" y="1700808"/>
            <a:ext cx="1609397" cy="8964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검색 엔진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47079" y="1700808"/>
            <a:ext cx="1609397" cy="8964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기여자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07191" y="1700808"/>
            <a:ext cx="1609397" cy="8964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+mn-ea"/>
              </a:rPr>
              <a:t>콘텐츠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3464" y="2021215"/>
            <a:ext cx="1377516" cy="4587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목표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심리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행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동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63019" y="2021215"/>
            <a:ext cx="1377516" cy="4587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도구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프로세스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인센티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브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43353" y="2021215"/>
            <a:ext cx="1377516" cy="4587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상호작용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행동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유도성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언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어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83242" y="2021215"/>
            <a:ext cx="1377516" cy="4587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기능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기술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알고리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즘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23131" y="2021215"/>
            <a:ext cx="1377516" cy="4587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색인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구조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메타데이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터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왼쪽 화살표 12"/>
          <p:cNvSpPr/>
          <p:nvPr/>
        </p:nvSpPr>
        <p:spPr>
          <a:xfrm>
            <a:off x="7000647" y="1933019"/>
            <a:ext cx="362372" cy="432048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왼쪽 화살표 34"/>
          <p:cNvSpPr/>
          <p:nvPr/>
        </p:nvSpPr>
        <p:spPr>
          <a:xfrm>
            <a:off x="5257757" y="1933019"/>
            <a:ext cx="362372" cy="432048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왼쪽 화살표 35"/>
          <p:cNvSpPr/>
          <p:nvPr/>
        </p:nvSpPr>
        <p:spPr>
          <a:xfrm>
            <a:off x="3520870" y="1933019"/>
            <a:ext cx="362372" cy="432048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왼쪽/오른쪽 화살표 36"/>
          <p:cNvSpPr/>
          <p:nvPr/>
        </p:nvSpPr>
        <p:spPr>
          <a:xfrm>
            <a:off x="1780980" y="1933019"/>
            <a:ext cx="362372" cy="432048"/>
          </a:xfrm>
          <a:prstGeom prst="leftRightArrow">
            <a:avLst>
              <a:gd name="adj1" fmla="val 50000"/>
              <a:gd name="adj2" fmla="val 3175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86172" y="1484784"/>
            <a:ext cx="8371656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부분이 어떻게 전체를 알겠는가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?.” – </a:t>
            </a:r>
            <a:r>
              <a:rPr lang="ko-KR" altLang="en-US" sz="900" i="1" dirty="0" err="1" smtClean="0">
                <a:solidFill>
                  <a:schemeClr val="tx1"/>
                </a:solidFill>
                <a:latin typeface="+mn-ea"/>
              </a:rPr>
              <a:t>블레즈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 파스칼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5" y="2780928"/>
            <a:ext cx="478853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5148064" y="3068960"/>
            <a:ext cx="1584175" cy="273630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위키피디아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는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절차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process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와 포상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incentive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를 갖춘 도구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-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구글이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수단이라면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위키피디아는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목적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사용자에게 기여자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creator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동기부여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투명성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전체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통게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기사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사용자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기여자에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대한 데이터 확인 → 분산된 경쟁과 협업 측면에서 좋음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08000" indent="-108000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47079" y="2852936"/>
            <a:ext cx="1609398" cy="32403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콘텐츠의 현재 기여자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잠재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기여자는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누구인가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기여자가 콘텐츠의 양과 질을 개선하도록 어떻게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동기부여할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수 있을까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어떤 도구와 프로세스가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콘텐츠를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더 빠르고 쉽게 게재하도록 만드는가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콘텐츠를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생산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구성할 사용자를 어떻게 모집하는가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사용과 공동생산에 모두 영감을 주기 위해 분석을 어떻게 공유할 수 있는가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이등변 삼각형 60"/>
          <p:cNvSpPr/>
          <p:nvPr/>
        </p:nvSpPr>
        <p:spPr>
          <a:xfrm>
            <a:off x="7258287" y="2708920"/>
            <a:ext cx="1580912" cy="7200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93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 </a:t>
            </a:r>
            <a:r>
              <a:rPr lang="ko-KR" altLang="en-US" sz="3600" b="1" dirty="0" smtClean="0"/>
              <a:t>설립목적 </a:t>
            </a:r>
            <a:r>
              <a:rPr lang="en-US" altLang="ko-KR" sz="3600" b="1" dirty="0" smtClean="0"/>
              <a:t>– </a:t>
            </a:r>
            <a:r>
              <a:rPr lang="ko-KR" altLang="en-US" sz="3600" b="1" dirty="0" smtClean="0"/>
              <a:t>낭비하지 않는 즐거움 추구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지금 현실이 지루하거나 미처 경험하지 못한 새로운 길을 찾기 위하는 등 여행을 하는 목적은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제각각임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이러한 여행자들의 네트워크를 구축하여 그들 개개인이 낭비하지 않는 즐거움을 추구하기 위해 설립함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70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문제 </a:t>
            </a:r>
            <a:r>
              <a:rPr lang="en-US" altLang="ko-KR" sz="3600" b="1" dirty="0" smtClean="0"/>
              <a:t>1) ’17 </a:t>
            </a:r>
            <a:r>
              <a:rPr lang="ko-KR" altLang="en-US" sz="3600" b="1" dirty="0" smtClean="0"/>
              <a:t>이후 </a:t>
            </a:r>
            <a:r>
              <a:rPr lang="ko-KR" altLang="en-US" sz="3600" b="1" dirty="0" smtClean="0"/>
              <a:t>여행 커뮤니티는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기존 여행사 모델은 자체 상품 개발 후 고객을 모집하여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판매하는 형식을 고수하고 있으며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온라인 여행 카페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SNS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등은 여행 정보를 교류하거나 새로운 여행을 만들어 나감에 있어 부족한 부분이 있음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7544" y="1993058"/>
            <a:ext cx="4392488" cy="3884214"/>
            <a:chOff x="467544" y="1844824"/>
            <a:chExt cx="5001320" cy="409602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844824"/>
              <a:ext cx="1576965" cy="3064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5517232"/>
              <a:ext cx="4929312" cy="42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1844824"/>
              <a:ext cx="3244528" cy="3121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107" y="4500292"/>
              <a:ext cx="2905157" cy="966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107" y="4081724"/>
              <a:ext cx="2905157" cy="41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직사각형 11"/>
          <p:cNvSpPr/>
          <p:nvPr/>
        </p:nvSpPr>
        <p:spPr>
          <a:xfrm>
            <a:off x="5138684" y="2364367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 정보를 제공하는 전문 여행사는 자유 여행 상품을 개발하거나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플랫폼을 갖추어 가고 있지만 커뮤니티 형식이 아닌 자체 판매 모델을 고수하는 형태임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인터넷 시대가 열리면서 포탈을 중심으로 온라인 카페와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블로그가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오랫동안 커뮤니티 역할을 담당해 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트위터와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페이스북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인스타그램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SNS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시대의 도래에 따라 라이프스타일을 공유하는 것이 일반화되었음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38684" y="1951137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카페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SNS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등 커뮤니티는 이미 존재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38684" y="4188452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앞으로 여행 커뮤니티는 어디가 될 것인가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? </a:t>
            </a:r>
            <a:endParaRPr lang="ko-KR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38684" y="4610574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여행자들의 실시간 정보 교류는 기본이며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여행을 계획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(Planning platform)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하거나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여행을 기록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(blog)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하는 여행자 중심의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커뮤니티는 여기저기 분산되어 있으며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여행자들을 묶는 구심점 역할의 커뮤니티는 부재한다고 판단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위치기반 서비스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소셜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네트워크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AR/VR,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인공지능 등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중심 새 기술 도래에 따라 여행 커뮤니티의 존립 의의와 역할은 변화해야 할 것인가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19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문제 </a:t>
            </a:r>
            <a:r>
              <a:rPr lang="en-US" altLang="ko-KR" sz="3600" b="1" dirty="0" smtClean="0"/>
              <a:t>2) </a:t>
            </a:r>
            <a:r>
              <a:rPr lang="ko-KR" altLang="en-US" sz="3600" b="1" dirty="0" smtClean="0"/>
              <a:t>항공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숙박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식당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OK! OK?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항공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식당 등 여행 정보 서비스를 제공하는 시장은 이미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레드오션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여행을 위한 커뮤니티 활동 기여도에 따른 보상이 주어지거나 공유경제 기반 여행에 필요한 새로운 정보망과 연계할 수 있다면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?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28850"/>
            <a:ext cx="11525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0" y="3284984"/>
            <a:ext cx="10191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23" y="2272099"/>
            <a:ext cx="10858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58" y="3028950"/>
            <a:ext cx="14287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995" y="3637408"/>
            <a:ext cx="15906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033" y="4365104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033" y="4941168"/>
            <a:ext cx="11334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0" y="4674468"/>
            <a:ext cx="1057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42" y="5373216"/>
            <a:ext cx="672769" cy="79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60" y="5415548"/>
            <a:ext cx="729730" cy="71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862321" y="2252987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지구의 낯선 어느 곳을 방문하던지 항공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식당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등 여행을 위한 정보 검색 및 예약은 이미 쉬워졌음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온라인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뿐만 아니라 오프라인에서도 지도를 통해 위치 파악 또는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길찾기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등을 할 수 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이외에도 자유 여행을 위한 여행 기록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새로운 여행지 추천 등 여행을 위한 각종 웹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애플리케이션 서비스는 지속적으로 나오고 있는 추세임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62321" y="1839757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항공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식당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길찾기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등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OK!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2321" y="4490302"/>
            <a:ext cx="3717792" cy="178554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여행의 동기는 사람마다 차별적임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지금 여행을 떠올렸을 때 자신에게 필요하거나 흥미를 유발하는 곳이 있는가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여행을 떠올릴 때 현실적으로 먼저 필요한 것은 시간과 돈임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정보를 검색 또는 계획하거나 실제 여행을 하면서 기록할 때 커뮤니티 활동 기여도에 따른 보상이 따른다면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기존의 항공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식당 검색 플랫폼은 이미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레드오션임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공유 경제 기반 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교통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등의 정보망과 연계한다면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2321" y="4077072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지금 당장 여행을 떠올린다면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OK?</a:t>
            </a:r>
            <a:endParaRPr lang="ko-KR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10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3. </a:t>
            </a:r>
            <a:r>
              <a:rPr lang="ko-KR" altLang="en-US" sz="3600" b="1" dirty="0" smtClean="0"/>
              <a:t>해결 </a:t>
            </a:r>
            <a:r>
              <a:rPr lang="en-US" altLang="ko-KR" sz="3600" b="1" dirty="0" smtClean="0"/>
              <a:t>– </a:t>
            </a:r>
            <a:r>
              <a:rPr lang="ko-KR" altLang="en-US" sz="3600" b="1" dirty="0" smtClean="0"/>
              <a:t>새로운 여행 네트워크 출현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기존 여행사 모델은 자체 상품 개발 후 고객을 모집하여 판매하는 형식인 반면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여행자들 각자의 여행기를 공유한 가운데 자신의 여행을 찾으며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함께 상생하는 열린 공간을 추구합니다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사다리꼴 93"/>
          <p:cNvSpPr/>
          <p:nvPr/>
        </p:nvSpPr>
        <p:spPr>
          <a:xfrm rot="5400000">
            <a:off x="-103325" y="2946507"/>
            <a:ext cx="3609589" cy="2157712"/>
          </a:xfrm>
          <a:prstGeom prst="trapezoid">
            <a:avLst>
              <a:gd name="adj" fmla="val 47907"/>
            </a:avLst>
          </a:prstGeom>
          <a:solidFill>
            <a:schemeClr val="bg1"/>
          </a:solidFill>
          <a:ln w="12700"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사다리꼴 94"/>
          <p:cNvSpPr/>
          <p:nvPr/>
        </p:nvSpPr>
        <p:spPr>
          <a:xfrm rot="16200000" flipH="1">
            <a:off x="5655638" y="2946507"/>
            <a:ext cx="3609589" cy="2157712"/>
          </a:xfrm>
          <a:prstGeom prst="trapezoid">
            <a:avLst>
              <a:gd name="adj" fmla="val 47907"/>
            </a:avLst>
          </a:prstGeom>
          <a:solidFill>
            <a:schemeClr val="bg1"/>
          </a:solidFill>
          <a:ln w="12700"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사다리꼴 95"/>
          <p:cNvSpPr/>
          <p:nvPr/>
        </p:nvSpPr>
        <p:spPr>
          <a:xfrm rot="10800000">
            <a:off x="2122192" y="1675032"/>
            <a:ext cx="5184579" cy="1818965"/>
          </a:xfrm>
          <a:prstGeom prst="trapezoid">
            <a:avLst>
              <a:gd name="adj" fmla="val 47907"/>
            </a:avLst>
          </a:prstGeom>
          <a:solidFill>
            <a:schemeClr val="bg1"/>
          </a:solidFill>
          <a:ln w="12700"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사다리꼴 96"/>
          <p:cNvSpPr/>
          <p:nvPr/>
        </p:nvSpPr>
        <p:spPr>
          <a:xfrm rot="10800000" flipV="1">
            <a:off x="2122192" y="4509120"/>
            <a:ext cx="5184579" cy="1818964"/>
          </a:xfrm>
          <a:prstGeom prst="trapezoid">
            <a:avLst>
              <a:gd name="adj" fmla="val 47907"/>
            </a:avLst>
          </a:prstGeom>
          <a:solidFill>
            <a:schemeClr val="bg1"/>
          </a:solidFill>
          <a:ln w="12700"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763275" y="3142058"/>
            <a:ext cx="3597484" cy="1879219"/>
            <a:chOff x="1911212" y="2424143"/>
            <a:chExt cx="5397092" cy="3210377"/>
          </a:xfrm>
        </p:grpSpPr>
        <p:pic>
          <p:nvPicPr>
            <p:cNvPr id="99" name="Picture 2" descr="스크린샷 2016-01-23 오후 12.15.2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1815" y="3688650"/>
              <a:ext cx="2914381" cy="194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424143"/>
              <a:ext cx="2376264" cy="321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212" y="2424143"/>
              <a:ext cx="2924984" cy="1246849"/>
            </a:xfrm>
            <a:prstGeom prst="rect">
              <a:avLst/>
            </a:prstGeom>
          </p:spPr>
        </p:pic>
      </p:grpSp>
      <p:grpSp>
        <p:nvGrpSpPr>
          <p:cNvPr id="102" name="그룹 101"/>
          <p:cNvGrpSpPr/>
          <p:nvPr/>
        </p:nvGrpSpPr>
        <p:grpSpPr>
          <a:xfrm>
            <a:off x="2361607" y="3182458"/>
            <a:ext cx="358507" cy="1749008"/>
            <a:chOff x="1756395" y="3723552"/>
            <a:chExt cx="865322" cy="786366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1756395" y="3723552"/>
              <a:ext cx="865322" cy="78636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모서리가 둥근 직사각형 8"/>
            <p:cNvSpPr/>
            <p:nvPr/>
          </p:nvSpPr>
          <p:spPr>
            <a:xfrm>
              <a:off x="1779427" y="3746584"/>
              <a:ext cx="819258" cy="7403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32385" rIns="43180" bIns="32385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700" kern="120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801071" y="3746584"/>
              <a:ext cx="820646" cy="74030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+mn-ea"/>
                </a:rPr>
                <a:t>TRABLER</a:t>
              </a:r>
              <a:endParaRPr lang="ko-KR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2726013" y="2668638"/>
            <a:ext cx="3653050" cy="393183"/>
            <a:chOff x="2864200" y="2328148"/>
            <a:chExt cx="865322" cy="786366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2864200" y="2328148"/>
              <a:ext cx="865322" cy="78636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모서리가 둥근 직사각형 8"/>
            <p:cNvSpPr/>
            <p:nvPr/>
          </p:nvSpPr>
          <p:spPr>
            <a:xfrm>
              <a:off x="2887232" y="2351180"/>
              <a:ext cx="819258" cy="7403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32385" rIns="43180" bIns="32385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b="1" kern="120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908876" y="2351180"/>
              <a:ext cx="820646" cy="74030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+mn-ea"/>
                </a:rPr>
                <a:t>Personal Blog</a:t>
              </a:r>
              <a:endParaRPr lang="ko-KR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6384962" y="3128379"/>
            <a:ext cx="358507" cy="1749008"/>
            <a:chOff x="1756395" y="3723552"/>
            <a:chExt cx="865322" cy="786366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1756395" y="3723552"/>
              <a:ext cx="865322" cy="78636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모서리가 둥근 직사각형 8"/>
            <p:cNvSpPr/>
            <p:nvPr/>
          </p:nvSpPr>
          <p:spPr>
            <a:xfrm>
              <a:off x="1779427" y="3746584"/>
              <a:ext cx="819258" cy="7403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32385" rIns="43180" bIns="32385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kern="120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801071" y="3746584"/>
              <a:ext cx="820646" cy="74030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+mn-ea"/>
                </a:rPr>
                <a:t>WORLD</a:t>
              </a:r>
              <a:endParaRPr lang="ko-KR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2726013" y="5019463"/>
            <a:ext cx="3653050" cy="393183"/>
            <a:chOff x="2864200" y="2328148"/>
            <a:chExt cx="865322" cy="786366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864200" y="2328148"/>
              <a:ext cx="865322" cy="78636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모서리가 둥근 직사각형 8"/>
            <p:cNvSpPr/>
            <p:nvPr/>
          </p:nvSpPr>
          <p:spPr>
            <a:xfrm>
              <a:off x="2887232" y="2351180"/>
              <a:ext cx="819258" cy="7403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32385" rIns="43180" bIns="32385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kern="120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908876" y="2351180"/>
              <a:ext cx="820646" cy="74030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+mn-ea"/>
                </a:rPr>
                <a:t>Smartly, Together</a:t>
              </a:r>
              <a:endParaRPr lang="ko-KR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2736721" y="1773010"/>
            <a:ext cx="772774" cy="880381"/>
            <a:chOff x="2864200" y="2328148"/>
            <a:chExt cx="865322" cy="786366"/>
          </a:xfrm>
          <a:solidFill>
            <a:schemeClr val="accent2">
              <a:lumMod val="50000"/>
            </a:schemeClr>
          </a:solidFill>
        </p:grpSpPr>
        <p:sp>
          <p:nvSpPr>
            <p:cNvPr id="119" name="모서리가 둥근 직사각형 118"/>
            <p:cNvSpPr/>
            <p:nvPr/>
          </p:nvSpPr>
          <p:spPr>
            <a:xfrm>
              <a:off x="2864200" y="2328148"/>
              <a:ext cx="865322" cy="78636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모서리가 둥근 직사각형 8"/>
            <p:cNvSpPr/>
            <p:nvPr/>
          </p:nvSpPr>
          <p:spPr>
            <a:xfrm>
              <a:off x="2887232" y="2351180"/>
              <a:ext cx="819258" cy="7403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32385" rIns="43180" bIns="32385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b="1" kern="120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908876" y="2351180"/>
              <a:ext cx="820646" cy="740301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여행</a:t>
              </a:r>
              <a:endParaRPr lang="en-US" altLang="ko-KR" sz="14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루트</a:t>
              </a: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3687767" y="1773010"/>
            <a:ext cx="772774" cy="880381"/>
            <a:chOff x="2864200" y="2328148"/>
            <a:chExt cx="865322" cy="786366"/>
          </a:xfrm>
          <a:solidFill>
            <a:schemeClr val="accent2">
              <a:lumMod val="50000"/>
            </a:schemeClr>
          </a:solidFill>
        </p:grpSpPr>
        <p:sp>
          <p:nvSpPr>
            <p:cNvPr id="123" name="모서리가 둥근 직사각형 122"/>
            <p:cNvSpPr/>
            <p:nvPr/>
          </p:nvSpPr>
          <p:spPr>
            <a:xfrm>
              <a:off x="2864200" y="2328148"/>
              <a:ext cx="865322" cy="78636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모서리가 둥근 직사각형 8"/>
            <p:cNvSpPr/>
            <p:nvPr/>
          </p:nvSpPr>
          <p:spPr>
            <a:xfrm>
              <a:off x="2887232" y="2351180"/>
              <a:ext cx="819258" cy="7403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32385" rIns="43180" bIns="32385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b="1" kern="120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908876" y="2351180"/>
              <a:ext cx="820646" cy="740301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여행</a:t>
              </a:r>
              <a:endParaRPr lang="en-US" altLang="ko-KR" sz="14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기</a:t>
              </a:r>
              <a:r>
                <a:rPr lang="ko-KR" altLang="en-US" sz="1400" b="1" dirty="0">
                  <a:solidFill>
                    <a:schemeClr val="bg1"/>
                  </a:solidFill>
                  <a:latin typeface="+mn-ea"/>
                </a:rPr>
                <a:t>록</a:t>
              </a:r>
              <a:endParaRPr lang="ko-KR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4638813" y="1773010"/>
            <a:ext cx="772774" cy="880381"/>
            <a:chOff x="2864200" y="2328148"/>
            <a:chExt cx="865322" cy="786366"/>
          </a:xfrm>
          <a:solidFill>
            <a:schemeClr val="accent2">
              <a:lumMod val="50000"/>
            </a:schemeClr>
          </a:solidFill>
        </p:grpSpPr>
        <p:sp>
          <p:nvSpPr>
            <p:cNvPr id="127" name="모서리가 둥근 직사각형 126"/>
            <p:cNvSpPr/>
            <p:nvPr/>
          </p:nvSpPr>
          <p:spPr>
            <a:xfrm>
              <a:off x="2864200" y="2328148"/>
              <a:ext cx="865322" cy="78636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모서리가 둥근 직사각형 8"/>
            <p:cNvSpPr/>
            <p:nvPr/>
          </p:nvSpPr>
          <p:spPr>
            <a:xfrm>
              <a:off x="2887232" y="2351180"/>
              <a:ext cx="819258" cy="7403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32385" rIns="43180" bIns="32385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b="1" kern="1200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908876" y="2351180"/>
              <a:ext cx="820646" cy="740301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광고</a:t>
              </a:r>
              <a:endParaRPr lang="en-US" altLang="ko-KR" sz="14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효</a:t>
              </a:r>
              <a:r>
                <a:rPr lang="ko-KR" altLang="en-US" sz="1400" b="1" dirty="0">
                  <a:solidFill>
                    <a:schemeClr val="bg1"/>
                  </a:solidFill>
                  <a:latin typeface="+mn-ea"/>
                </a:rPr>
                <a:t>과</a:t>
              </a:r>
              <a:endParaRPr lang="ko-KR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5589859" y="1773010"/>
            <a:ext cx="772774" cy="880381"/>
            <a:chOff x="2864200" y="2328148"/>
            <a:chExt cx="865322" cy="786366"/>
          </a:xfrm>
          <a:solidFill>
            <a:schemeClr val="accent2">
              <a:lumMod val="50000"/>
            </a:schemeClr>
          </a:solidFill>
        </p:grpSpPr>
        <p:sp>
          <p:nvSpPr>
            <p:cNvPr id="131" name="모서리가 둥근 직사각형 130"/>
            <p:cNvSpPr/>
            <p:nvPr/>
          </p:nvSpPr>
          <p:spPr>
            <a:xfrm>
              <a:off x="2864200" y="2328148"/>
              <a:ext cx="865322" cy="78636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모서리가 둥근 직사각형 8"/>
            <p:cNvSpPr/>
            <p:nvPr/>
          </p:nvSpPr>
          <p:spPr>
            <a:xfrm>
              <a:off x="2887232" y="2351180"/>
              <a:ext cx="819258" cy="7403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32385" rIns="43180" bIns="32385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b="1" kern="120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908876" y="2351180"/>
              <a:ext cx="820646" cy="740301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네트</a:t>
              </a:r>
              <a:endParaRPr lang="en-US" altLang="ko-KR" sz="14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워</a:t>
              </a:r>
              <a:r>
                <a:rPr lang="ko-KR" altLang="en-US" sz="1400" b="1" dirty="0">
                  <a:solidFill>
                    <a:schemeClr val="bg1"/>
                  </a:solidFill>
                  <a:latin typeface="+mn-ea"/>
                </a:rPr>
                <a:t>크</a:t>
              </a:r>
              <a:endParaRPr lang="ko-KR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1515554" y="3201286"/>
            <a:ext cx="772774" cy="880381"/>
            <a:chOff x="2864200" y="2328148"/>
            <a:chExt cx="865322" cy="786366"/>
          </a:xfrm>
          <a:solidFill>
            <a:srgbClr val="00602B"/>
          </a:solidFill>
        </p:grpSpPr>
        <p:sp>
          <p:nvSpPr>
            <p:cNvPr id="135" name="모서리가 둥근 직사각형 134"/>
            <p:cNvSpPr/>
            <p:nvPr/>
          </p:nvSpPr>
          <p:spPr>
            <a:xfrm>
              <a:off x="2864200" y="2328148"/>
              <a:ext cx="865322" cy="78636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6" name="모서리가 둥근 직사각형 8"/>
            <p:cNvSpPr/>
            <p:nvPr/>
          </p:nvSpPr>
          <p:spPr>
            <a:xfrm>
              <a:off x="2887232" y="2351180"/>
              <a:ext cx="819258" cy="7403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32385" rIns="43180" bIns="32385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b="1" kern="120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908876" y="2351180"/>
              <a:ext cx="820646" cy="740301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기간</a:t>
              </a:r>
            </a:p>
          </p:txBody>
        </p:sp>
      </p:grpSp>
      <p:sp>
        <p:nvSpPr>
          <p:cNvPr id="138" name="직사각형 137"/>
          <p:cNvSpPr/>
          <p:nvPr/>
        </p:nvSpPr>
        <p:spPr>
          <a:xfrm>
            <a:off x="1542597" y="4150434"/>
            <a:ext cx="732876" cy="828809"/>
          </a:xfrm>
          <a:prstGeom prst="rect">
            <a:avLst/>
          </a:prstGeom>
          <a:solidFill>
            <a:srgbClr val="00602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위치</a:t>
            </a:r>
          </a:p>
        </p:txBody>
      </p:sp>
      <p:grpSp>
        <p:nvGrpSpPr>
          <p:cNvPr id="139" name="그룹 138"/>
          <p:cNvGrpSpPr/>
          <p:nvPr/>
        </p:nvGrpSpPr>
        <p:grpSpPr>
          <a:xfrm>
            <a:off x="683568" y="2730773"/>
            <a:ext cx="772774" cy="880381"/>
            <a:chOff x="2864200" y="2328148"/>
            <a:chExt cx="865322" cy="786366"/>
          </a:xfrm>
          <a:solidFill>
            <a:srgbClr val="00602B"/>
          </a:solidFill>
        </p:grpSpPr>
        <p:sp>
          <p:nvSpPr>
            <p:cNvPr id="140" name="모서리가 둥근 직사각형 139"/>
            <p:cNvSpPr/>
            <p:nvPr/>
          </p:nvSpPr>
          <p:spPr>
            <a:xfrm>
              <a:off x="2864200" y="2328148"/>
              <a:ext cx="865322" cy="78636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1" name="모서리가 둥근 직사각형 8"/>
            <p:cNvSpPr/>
            <p:nvPr/>
          </p:nvSpPr>
          <p:spPr>
            <a:xfrm>
              <a:off x="2887232" y="2351180"/>
              <a:ext cx="819258" cy="7403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32385" rIns="43180" bIns="32385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b="1" kern="120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2908876" y="2351180"/>
              <a:ext cx="820646" cy="740301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항공</a:t>
              </a: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683568" y="3673591"/>
            <a:ext cx="732876" cy="828809"/>
          </a:xfrm>
          <a:prstGeom prst="rect">
            <a:avLst/>
          </a:prstGeom>
          <a:solidFill>
            <a:srgbClr val="00602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숙박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683568" y="4564838"/>
            <a:ext cx="732876" cy="828809"/>
          </a:xfrm>
          <a:prstGeom prst="rect">
            <a:avLst/>
          </a:prstGeom>
          <a:solidFill>
            <a:srgbClr val="00602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음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식</a:t>
            </a:r>
            <a:endParaRPr lang="ko-KR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6940333" y="3128379"/>
            <a:ext cx="732876" cy="17518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현지인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추천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루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트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753937" y="2644668"/>
            <a:ext cx="732876" cy="257138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세계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네트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워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크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2716153" y="5418602"/>
            <a:ext cx="772774" cy="880381"/>
            <a:chOff x="2864200" y="2328148"/>
            <a:chExt cx="865322" cy="786366"/>
          </a:xfrm>
          <a:solidFill>
            <a:schemeClr val="accent1">
              <a:lumMod val="50000"/>
            </a:schemeClr>
          </a:solidFill>
        </p:grpSpPr>
        <p:sp>
          <p:nvSpPr>
            <p:cNvPr id="148" name="모서리가 둥근 직사각형 147"/>
            <p:cNvSpPr/>
            <p:nvPr/>
          </p:nvSpPr>
          <p:spPr>
            <a:xfrm>
              <a:off x="2864200" y="2328148"/>
              <a:ext cx="865322" cy="78636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모서리가 둥근 직사각형 8"/>
            <p:cNvSpPr/>
            <p:nvPr/>
          </p:nvSpPr>
          <p:spPr>
            <a:xfrm>
              <a:off x="2887232" y="2351180"/>
              <a:ext cx="819258" cy="7403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32385" rIns="43180" bIns="32385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b="1" kern="1200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2908876" y="2351180"/>
              <a:ext cx="820646" cy="740301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가치 </a:t>
              </a:r>
              <a:endParaRPr lang="en-US" altLang="ko-KR" sz="14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공</a:t>
              </a:r>
              <a:r>
                <a:rPr lang="ko-KR" altLang="en-US" sz="1400" b="1" dirty="0">
                  <a:solidFill>
                    <a:schemeClr val="bg1"/>
                  </a:solidFill>
                  <a:latin typeface="+mn-ea"/>
                </a:rPr>
                <a:t>유</a:t>
              </a:r>
              <a:endParaRPr lang="en-US" altLang="ko-KR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3667199" y="5418602"/>
            <a:ext cx="772774" cy="880381"/>
            <a:chOff x="2864200" y="2328148"/>
            <a:chExt cx="865322" cy="786366"/>
          </a:xfrm>
          <a:solidFill>
            <a:schemeClr val="accent1">
              <a:lumMod val="50000"/>
            </a:schemeClr>
          </a:solidFill>
        </p:grpSpPr>
        <p:sp>
          <p:nvSpPr>
            <p:cNvPr id="152" name="모서리가 둥근 직사각형 151"/>
            <p:cNvSpPr/>
            <p:nvPr/>
          </p:nvSpPr>
          <p:spPr>
            <a:xfrm>
              <a:off x="2864200" y="2328148"/>
              <a:ext cx="865322" cy="78636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3" name="모서리가 둥근 직사각형 8"/>
            <p:cNvSpPr/>
            <p:nvPr/>
          </p:nvSpPr>
          <p:spPr>
            <a:xfrm>
              <a:off x="2887232" y="2351180"/>
              <a:ext cx="819258" cy="7403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32385" rIns="43180" bIns="32385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b="1" kern="120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2908876" y="2351180"/>
              <a:ext cx="820646" cy="740301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동행</a:t>
              </a:r>
              <a:endParaRPr lang="en-US" altLang="ko-KR" sz="14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찾</a:t>
              </a:r>
              <a:r>
                <a:rPr lang="ko-KR" altLang="en-US" sz="1400" b="1" dirty="0">
                  <a:solidFill>
                    <a:schemeClr val="bg1"/>
                  </a:solidFill>
                  <a:latin typeface="+mn-ea"/>
                </a:rPr>
                <a:t>기</a:t>
              </a:r>
              <a:endParaRPr lang="en-US" altLang="ko-KR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4618245" y="5418602"/>
            <a:ext cx="772774" cy="880381"/>
            <a:chOff x="2864200" y="2328148"/>
            <a:chExt cx="865322" cy="786366"/>
          </a:xfrm>
          <a:solidFill>
            <a:schemeClr val="accent1">
              <a:lumMod val="50000"/>
            </a:schemeClr>
          </a:solidFill>
        </p:grpSpPr>
        <p:sp>
          <p:nvSpPr>
            <p:cNvPr id="156" name="모서리가 둥근 직사각형 155"/>
            <p:cNvSpPr/>
            <p:nvPr/>
          </p:nvSpPr>
          <p:spPr>
            <a:xfrm>
              <a:off x="2864200" y="2328148"/>
              <a:ext cx="865322" cy="78636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모서리가 둥근 직사각형 8"/>
            <p:cNvSpPr/>
            <p:nvPr/>
          </p:nvSpPr>
          <p:spPr>
            <a:xfrm>
              <a:off x="2887232" y="2351180"/>
              <a:ext cx="819258" cy="7403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32385" rIns="43180" bIns="32385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b="1" kern="120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2908876" y="2351180"/>
              <a:ext cx="820646" cy="740301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안전</a:t>
              </a:r>
              <a:endParaRPr lang="en-US" altLang="ko-KR" sz="14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책</a:t>
              </a:r>
              <a:r>
                <a:rPr lang="ko-KR" altLang="en-US" sz="1400" b="1" dirty="0">
                  <a:solidFill>
                    <a:schemeClr val="bg1"/>
                  </a:solidFill>
                  <a:latin typeface="+mn-ea"/>
                </a:rPr>
                <a:t>임</a:t>
              </a:r>
              <a:endParaRPr lang="ko-KR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5569291" y="5418602"/>
            <a:ext cx="772774" cy="880381"/>
            <a:chOff x="2864200" y="2328148"/>
            <a:chExt cx="865322" cy="786366"/>
          </a:xfrm>
          <a:solidFill>
            <a:schemeClr val="accent1">
              <a:lumMod val="50000"/>
            </a:schemeClr>
          </a:solidFill>
        </p:grpSpPr>
        <p:sp>
          <p:nvSpPr>
            <p:cNvPr id="160" name="모서리가 둥근 직사각형 159"/>
            <p:cNvSpPr/>
            <p:nvPr/>
          </p:nvSpPr>
          <p:spPr>
            <a:xfrm>
              <a:off x="2864200" y="2328148"/>
              <a:ext cx="865322" cy="78636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1" name="모서리가 둥근 직사각형 8"/>
            <p:cNvSpPr/>
            <p:nvPr/>
          </p:nvSpPr>
          <p:spPr>
            <a:xfrm>
              <a:off x="2887232" y="2351180"/>
              <a:ext cx="819258" cy="7403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32385" rIns="43180" bIns="32385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b="1" kern="120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908876" y="2351180"/>
              <a:ext cx="820646" cy="740301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창조</a:t>
              </a:r>
              <a:endParaRPr lang="en-US" altLang="ko-KR" sz="14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경</a:t>
              </a:r>
              <a:r>
                <a:rPr lang="ko-KR" altLang="en-US" sz="1400" b="1" dirty="0">
                  <a:solidFill>
                    <a:schemeClr val="bg1"/>
                  </a:solidFill>
                  <a:latin typeface="+mn-ea"/>
                </a:rPr>
                <a:t>제</a:t>
              </a:r>
              <a:endParaRPr lang="ko-KR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2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4. </a:t>
            </a:r>
            <a:r>
              <a:rPr lang="ko-KR" altLang="en-US" sz="3600" b="1" dirty="0" smtClean="0"/>
              <a:t>왜 지금인가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PC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사용률은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2011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년을 정점으로 하향세로 접어드는 반면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스마트폰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사용자율은 증가하는 형태임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이에 따라 광고 시장 또한 웹에서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모바일로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증가폭이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이동하는 추세임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세계적으로 고령화 시대에 접어든 시점에서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스마트폰으로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즐거움을 추구하려는 사용자들을 위한 서비스 출현은 지금 필요함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7" y="1700809"/>
            <a:ext cx="4173170" cy="239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546" y="4481238"/>
            <a:ext cx="2880216" cy="163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39952" y="6120461"/>
            <a:ext cx="4716524" cy="2431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0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: Internet Trends 2016 – Code Conference by Mary Meeker 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40" y="1864718"/>
            <a:ext cx="3240360" cy="225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860270" y="4105264"/>
            <a:ext cx="4716524" cy="2431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0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Business Insider 13, 06, 2016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300922"/>
            <a:ext cx="3991276" cy="206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3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5. </a:t>
            </a:r>
            <a:r>
              <a:rPr lang="ko-KR" altLang="en-US" sz="3600" b="1" dirty="0" smtClean="0"/>
              <a:t>마켓사이즈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마켓 사이즈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0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6. </a:t>
            </a:r>
            <a:r>
              <a:rPr lang="ko-KR" altLang="en-US" sz="3600" b="1" dirty="0" smtClean="0"/>
              <a:t>경쟁업체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국내 기준 주요 경쟁업체는 여행 네트워크 특성상 다음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네이버와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같은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포털에서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제공하는 온라인 카페와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등임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해외 경쟁업체는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페이스북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등의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SNS,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Tripadvisor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등의 여행 정보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제공사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등임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25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4975</TotalTime>
  <Words>2837</Words>
  <Application>Microsoft Office PowerPoint</Application>
  <PresentationFormat>화면 슬라이드 쇼(4:3)</PresentationFormat>
  <Paragraphs>516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SooP  Share your footprints 사업소개서</vt:lpstr>
      <vt:lpstr>목차</vt:lpstr>
      <vt:lpstr>1. 설립목적 – 낭비하지 않는 즐거움 추구</vt:lpstr>
      <vt:lpstr>2. 문제 1) ’17 이후 여행 커뮤니티는?</vt:lpstr>
      <vt:lpstr>2. 문제 2) 항공, 숙박, 식당 OK! OK?</vt:lpstr>
      <vt:lpstr>3. 해결 – 새로운 여행 네트워크 출현</vt:lpstr>
      <vt:lpstr>4. 왜 지금인가?</vt:lpstr>
      <vt:lpstr>5. 마켓사이즈</vt:lpstr>
      <vt:lpstr>6. 경쟁업체</vt:lpstr>
      <vt:lpstr>7. 제품</vt:lpstr>
      <vt:lpstr>8. 수익모델</vt:lpstr>
      <vt:lpstr>9. 팀</vt:lpstr>
      <vt:lpstr>10. 재정</vt:lpstr>
      <vt:lpstr>클라우드 컴퓨팅</vt:lpstr>
      <vt:lpstr>블로그</vt:lpstr>
      <vt:lpstr>블로그 수익모델</vt:lpstr>
      <vt:lpstr>애드센스 수익정산</vt:lpstr>
      <vt:lpstr>알라딘 수익구조</vt:lpstr>
      <vt:lpstr>검색 패턴</vt:lpstr>
      <vt:lpstr>2. 검색 해부</vt:lpstr>
      <vt:lpstr>2. 검색 해부</vt:lpstr>
      <vt:lpstr>검색 해부 - 사용자</vt:lpstr>
      <vt:lpstr>검색 해부 – 콘텐츠</vt:lpstr>
      <vt:lpstr>검색 해부 – 기여자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Wooramc’s world travel</dc:title>
  <dc:creator>wooramc</dc:creator>
  <cp:lastModifiedBy>wooramc</cp:lastModifiedBy>
  <cp:revision>285</cp:revision>
  <dcterms:created xsi:type="dcterms:W3CDTF">2015-03-04T06:10:25Z</dcterms:created>
  <dcterms:modified xsi:type="dcterms:W3CDTF">2016-09-19T09:00:40Z</dcterms:modified>
</cp:coreProperties>
</file>