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56" r:id="rId3"/>
    <p:sldId id="366" r:id="rId4"/>
    <p:sldId id="367" r:id="rId5"/>
    <p:sldId id="368" r:id="rId6"/>
    <p:sldId id="370" r:id="rId7"/>
    <p:sldId id="369" r:id="rId8"/>
    <p:sldId id="372" r:id="rId9"/>
    <p:sldId id="373" r:id="rId10"/>
    <p:sldId id="378" r:id="rId11"/>
    <p:sldId id="375" r:id="rId12"/>
    <p:sldId id="371" r:id="rId13"/>
    <p:sldId id="37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02B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1" autoAdjust="0"/>
    <p:restoredTop sz="94660"/>
  </p:normalViewPr>
  <p:slideViewPr>
    <p:cSldViewPr>
      <p:cViewPr varScale="1">
        <p:scale>
          <a:sx n="86" d="100"/>
          <a:sy n="86" d="100"/>
        </p:scale>
        <p:origin x="-2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0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8C069-3486-48F5-A4FE-027596A6A5E1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B4D85-08BA-4DC9-9FF4-6E71A6A7C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8607-5F1B-447B-8FA5-D62F5EA47A47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56B3-146A-47E9-A405-BA0B122E5129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513F-9906-4D90-BB58-962F7CBEB3F4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CD28-549D-438C-8ED4-81FD37246B0C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7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2DC-E7EE-4698-9EDB-2A5F52C6BD4B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309B-1134-48AE-BC52-75F4141C762F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1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6E8-4014-4BFD-84DE-8179A181D941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FCD-813B-4B53-9626-ED247492B9DC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B0B5-B261-4AE9-A1E0-4D58D156CF14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B0E8-5418-4A36-95AB-B833BAEFC497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6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D22-360A-4A59-9B9B-1CEF5C44A94B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2E88-FF5D-4109-9BED-1AFF8B42B783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9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32.png"/><Relationship Id="rId21" Type="http://schemas.openxmlformats.org/officeDocument/2006/relationships/image" Target="../media/image17.png"/><Relationship Id="rId7" Type="http://schemas.openxmlformats.org/officeDocument/2006/relationships/image" Target="../media/image36.png"/><Relationship Id="rId12" Type="http://schemas.openxmlformats.org/officeDocument/2006/relationships/image" Target="../media/image19.png"/><Relationship Id="rId17" Type="http://schemas.openxmlformats.org/officeDocument/2006/relationships/image" Target="../media/image13.png"/><Relationship Id="rId2" Type="http://schemas.openxmlformats.org/officeDocument/2006/relationships/image" Target="../media/image3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11.png"/><Relationship Id="rId10" Type="http://schemas.openxmlformats.org/officeDocument/2006/relationships/image" Target="../media/image39.png"/><Relationship Id="rId19" Type="http://schemas.openxmlformats.org/officeDocument/2006/relationships/image" Target="../media/image15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66" y="692696"/>
            <a:ext cx="1978250" cy="1584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772400" cy="1470025"/>
          </a:xfrm>
          <a:noFill/>
        </p:spPr>
        <p:txBody>
          <a:bodyPr>
            <a:normAutofit fontScale="90000"/>
          </a:bodyPr>
          <a:lstStyle/>
          <a:p>
            <a:r>
              <a:rPr lang="en-US" altLang="ko-KR" sz="8000" b="1" dirty="0" smtClean="0"/>
              <a:t/>
            </a:r>
            <a:br>
              <a:rPr lang="en-US" altLang="ko-KR" sz="8000" b="1" dirty="0" smtClean="0"/>
            </a:br>
            <a:r>
              <a:rPr lang="en-US" altLang="ko-KR" sz="8000" b="1" dirty="0" smtClean="0"/>
              <a:t>S</a:t>
            </a:r>
            <a:r>
              <a:rPr lang="en-US" altLang="ko-KR" b="1" dirty="0" smtClean="0"/>
              <a:t>oo</a:t>
            </a:r>
            <a:r>
              <a:rPr lang="en-US" altLang="ko-KR" sz="8000" b="1" dirty="0" smtClean="0"/>
              <a:t>P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en-US" altLang="ko-KR" b="1" dirty="0" smtClean="0"/>
              <a:t>(S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hare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 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b="1" dirty="0" smtClean="0"/>
              <a:t>oo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b="1" dirty="0" smtClean="0"/>
              <a:t>p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rints</a:t>
            </a:r>
            <a:r>
              <a:rPr lang="en-US" altLang="ko-KR" b="1" dirty="0" smtClean="0"/>
              <a:t>)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사업소개서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51216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11100" b="1" dirty="0" smtClean="0">
                <a:solidFill>
                  <a:schemeClr val="tx2">
                    <a:lumMod val="75000"/>
                  </a:schemeClr>
                </a:solidFill>
              </a:rPr>
              <a:t>Flutter</a:t>
            </a:r>
          </a:p>
          <a:p>
            <a:r>
              <a:rPr lang="ko-KR" altLang="en-US" b="1" dirty="0" err="1" smtClean="0">
                <a:solidFill>
                  <a:schemeClr val="tx1"/>
                </a:solidFill>
              </a:rPr>
              <a:t>채우람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김철희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09, 2016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02921" y="0"/>
            <a:ext cx="3521902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31650" y="188640"/>
            <a:ext cx="201235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4509120"/>
            <a:ext cx="539552" cy="23488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8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7. </a:t>
            </a:r>
            <a:r>
              <a:rPr lang="ko-KR" altLang="en-US" sz="3600" b="1" dirty="0" smtClean="0"/>
              <a:t>제</a:t>
            </a:r>
            <a:r>
              <a:rPr lang="ko-KR" altLang="en-US" sz="3600" b="1" dirty="0"/>
              <a:t>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제품은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(Share your footprint)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으로 여행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네트워크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및 계획 수립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수익 관리가 가능합니다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이를 기반으로 여행 관련 맞춤형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루트 알림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공유 경제 기반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전자상거래가 가능하도록 구축합니다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4" y="1617955"/>
            <a:ext cx="8388932" cy="4835381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461363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3" y="2636912"/>
            <a:ext cx="259335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직사각형 80"/>
          <p:cNvSpPr/>
          <p:nvPr/>
        </p:nvSpPr>
        <p:spPr>
          <a:xfrm>
            <a:off x="466473" y="2195415"/>
            <a:ext cx="2665367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SNS for travelers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3229398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029115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229398" y="2195415"/>
            <a:ext cx="2665367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Planning Platform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6029115" y="2195415"/>
            <a:ext cx="2665367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Rewards for users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690" y="3029340"/>
            <a:ext cx="2503325" cy="241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98" y="2924944"/>
            <a:ext cx="266536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5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8. </a:t>
            </a:r>
            <a:r>
              <a:rPr lang="ko-KR" altLang="en-US" sz="3600" b="1" dirty="0" smtClean="0"/>
              <a:t>수익모델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수익모델은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와 사용자 그룹으로 나누어 볼 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 수익을 가져가는 공통점은 있지만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광고수입이 커질수록 사용자에게도 배분되는 특징이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4170" y="1962294"/>
            <a:ext cx="2952328" cy="4104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i="1" dirty="0" smtClean="0">
                <a:solidFill>
                  <a:schemeClr val="tx1"/>
                </a:solidFill>
                <a:latin typeface="+mn-ea"/>
              </a:rPr>
              <a:t>SooP Search Engine</a:t>
            </a:r>
            <a:endParaRPr lang="ko-KR" altLang="en-US" sz="11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30194" y="2691832"/>
            <a:ext cx="1872208" cy="2880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Timeline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905" y="2691832"/>
            <a:ext cx="658585" cy="288032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Banner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02202" y="3114422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02202" y="3609935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02202" y="4105448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02202" y="4600962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0334" y="3274002"/>
            <a:ext cx="1152128" cy="1326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Target  Sponsor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>
            <a:stCxn id="14" idx="3"/>
            <a:endCxn id="16" idx="1"/>
          </p:cNvCxnSpPr>
          <p:nvPr/>
        </p:nvCxnSpPr>
        <p:spPr>
          <a:xfrm flipV="1">
            <a:off x="1950274" y="3937482"/>
            <a:ext cx="540060" cy="383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862321" y="225298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서비스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운영을 위해서는 불가피한 측면이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있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지만 속도와 사용자 편의를 위해 배너 광고는 지양함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검색 또는 타임라인 옆 배너 광고 수입은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측에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베타 업그레이드 시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SooP Point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 여행자가 필요한 상품을 바로 결제할 수 있는 모듈로 전환하여 수수료를 취할 것임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B2C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방식으로 유료 사용자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간 판매수수료 또는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CPC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CPS, CPA. CPM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방식으로 수익금을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지급받도록 함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flutter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수익모델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62321" y="4490302"/>
            <a:ext cx="3717792" cy="17855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애드센스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방식과 유사하게 개인 페이지에 배너를 부여하여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CPC, CPA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방식으로 수익 정산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제휴 광고주에 의한 수입원의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49%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를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user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광고 수익에 합산하여 수익 정산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개인 정산내역은 매월마다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SooP Point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 계상되며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관리내역은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MYPAGE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에서 확인 가능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세금공제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기부 연계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수익형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모델에 따른 약점 보완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2321" y="407707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flutter user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수익모델</a:t>
            </a:r>
          </a:p>
        </p:txBody>
      </p:sp>
    </p:spTree>
    <p:extLst>
      <p:ext uri="{BB962C8B-B14F-4D97-AF65-F5344CB8AC3E}">
        <p14:creationId xmlns:p14="http://schemas.microsoft.com/office/powerpoint/2010/main" val="24638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9. </a:t>
            </a:r>
            <a:r>
              <a:rPr lang="ko-KR" altLang="en-US" sz="3600" b="1" dirty="0" smtClean="0"/>
              <a:t>팀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팀은 공동창업자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인을 포함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전문 개발인력을 별도로 두어 베타 서비스 출시를 앞두고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팀 개별 인력 프로파일 및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내역은 현 사업계획서에서는 공개하지 않습니다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RELATION</a:t>
            </a:r>
            <a:endParaRPr lang="ko-KR" altLang="en-US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786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ROLE</a:t>
            </a:r>
            <a:endParaRPr lang="ko-KR" altLang="en-US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818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REWARD</a:t>
            </a:r>
            <a:endParaRPr lang="ko-KR" altLang="en-US" sz="2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33405" y="3428975"/>
            <a:ext cx="2232248" cy="22682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채우람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36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고려대학교 수학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금융공학사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기술경영 컨설팅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(’07.10 ~ ’08.08)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리스크관리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컨설팅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(’08.11~’15.01)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공동창업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&amp; CEO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설계 및 경영 총괄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63888" y="3392996"/>
            <a:ext cx="2232248" cy="22682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김철희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36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고려대학교 수학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금융공학사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기술경영 컨설팅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(’07.10 ~ ’08.08)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리스크관리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컨설팅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(’08.11~’15.01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공동창업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&amp; CTO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총괄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72200" y="4221087"/>
            <a:ext cx="2232248" cy="131200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권봉열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29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KAIST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전산학 전공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개발 경력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3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직책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프로그래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378574" y="5805264"/>
            <a:ext cx="223224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Engineers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404" y="5805264"/>
            <a:ext cx="50627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flutter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78574" y="2456892"/>
            <a:ext cx="2232248" cy="136815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피종수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44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경기 안산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서강대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전산학 전공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개발등급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특급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직책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수석 프로그래머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3405" y="2456892"/>
            <a:ext cx="2232248" cy="900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Photo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63888" y="2456892"/>
            <a:ext cx="2232248" cy="900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Photo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5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408125" y="5013176"/>
            <a:ext cx="719184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리스크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대비 충당자금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현금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천만원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부채 조달 계획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은행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천만원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2728" y="5196011"/>
            <a:ext cx="994390" cy="8806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8126" y="3450358"/>
            <a:ext cx="719184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추가 인건비 예상 금액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1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인 기준 월 평균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300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만원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향후 채용분야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서버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/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유지보수 관리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마케팅 등 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4959" y="3650654"/>
            <a:ext cx="1165236" cy="858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8126" y="1916832"/>
            <a:ext cx="719184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0" lvl="2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총 자산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2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억원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자산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억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천만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부채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천만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143000" lvl="2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사업자금 총액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1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억원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현금 기준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96058" y="2096852"/>
            <a:ext cx="1224136" cy="8640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10. </a:t>
            </a:r>
            <a:r>
              <a:rPr lang="ko-KR" altLang="en-US" sz="3600" b="1" dirty="0" smtClean="0"/>
              <a:t>재정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법인 등록을 완료하지 않은 상태이므로 증빙내역 공개는 어렵지만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자체 현금내역을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억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천만원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보유하고 있으며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향후 법인 설립에 따라 투자 및 소득내역을 공개할 예정입니다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9" name="Find User"/>
          <p:cNvSpPr>
            <a:spLocks noChangeAspect="1" noEditPoints="1"/>
          </p:cNvSpPr>
          <p:nvPr/>
        </p:nvSpPr>
        <p:spPr bwMode="auto">
          <a:xfrm>
            <a:off x="1028151" y="3650654"/>
            <a:ext cx="823544" cy="823544"/>
          </a:xfrm>
          <a:custGeom>
            <a:avLst/>
            <a:gdLst>
              <a:gd name="T0" fmla="*/ 159 w 662"/>
              <a:gd name="T1" fmla="*/ 45 h 658"/>
              <a:gd name="T2" fmla="*/ 136 w 662"/>
              <a:gd name="T3" fmla="*/ 231 h 658"/>
              <a:gd name="T4" fmla="*/ 190 w 662"/>
              <a:gd name="T5" fmla="*/ 339 h 658"/>
              <a:gd name="T6" fmla="*/ 189 w 662"/>
              <a:gd name="T7" fmla="*/ 385 h 658"/>
              <a:gd name="T8" fmla="*/ 1 w 662"/>
              <a:gd name="T9" fmla="*/ 554 h 658"/>
              <a:gd name="T10" fmla="*/ 350 w 662"/>
              <a:gd name="T11" fmla="*/ 568 h 658"/>
              <a:gd name="T12" fmla="*/ 29 w 662"/>
              <a:gd name="T13" fmla="*/ 541 h 658"/>
              <a:gd name="T14" fmla="*/ 215 w 662"/>
              <a:gd name="T15" fmla="*/ 393 h 658"/>
              <a:gd name="T16" fmla="*/ 217 w 662"/>
              <a:gd name="T17" fmla="*/ 345 h 658"/>
              <a:gd name="T18" fmla="*/ 217 w 662"/>
              <a:gd name="T19" fmla="*/ 324 h 658"/>
              <a:gd name="T20" fmla="*/ 186 w 662"/>
              <a:gd name="T21" fmla="*/ 266 h 658"/>
              <a:gd name="T22" fmla="*/ 174 w 662"/>
              <a:gd name="T23" fmla="*/ 254 h 658"/>
              <a:gd name="T24" fmla="*/ 167 w 662"/>
              <a:gd name="T25" fmla="*/ 214 h 658"/>
              <a:gd name="T26" fmla="*/ 172 w 662"/>
              <a:gd name="T27" fmla="*/ 199 h 658"/>
              <a:gd name="T28" fmla="*/ 266 w 662"/>
              <a:gd name="T29" fmla="*/ 27 h 658"/>
              <a:gd name="T30" fmla="*/ 319 w 662"/>
              <a:gd name="T31" fmla="*/ 49 h 658"/>
              <a:gd name="T32" fmla="*/ 364 w 662"/>
              <a:gd name="T33" fmla="*/ 73 h 658"/>
              <a:gd name="T34" fmla="*/ 359 w 662"/>
              <a:gd name="T35" fmla="*/ 208 h 658"/>
              <a:gd name="T36" fmla="*/ 372 w 662"/>
              <a:gd name="T37" fmla="*/ 228 h 658"/>
              <a:gd name="T38" fmla="*/ 350 w 662"/>
              <a:gd name="T39" fmla="*/ 255 h 658"/>
              <a:gd name="T40" fmla="*/ 326 w 662"/>
              <a:gd name="T41" fmla="*/ 321 h 658"/>
              <a:gd name="T42" fmla="*/ 318 w 662"/>
              <a:gd name="T43" fmla="*/ 345 h 658"/>
              <a:gd name="T44" fmla="*/ 321 w 662"/>
              <a:gd name="T45" fmla="*/ 393 h 658"/>
              <a:gd name="T46" fmla="*/ 350 w 662"/>
              <a:gd name="T47" fmla="*/ 392 h 658"/>
              <a:gd name="T48" fmla="*/ 345 w 662"/>
              <a:gd name="T49" fmla="*/ 345 h 658"/>
              <a:gd name="T50" fmla="*/ 374 w 662"/>
              <a:gd name="T51" fmla="*/ 277 h 658"/>
              <a:gd name="T52" fmla="*/ 390 w 662"/>
              <a:gd name="T53" fmla="*/ 198 h 658"/>
              <a:gd name="T54" fmla="*/ 335 w 662"/>
              <a:gd name="T55" fmla="*/ 25 h 658"/>
              <a:gd name="T56" fmla="*/ 480 w 662"/>
              <a:gd name="T57" fmla="*/ 341 h 658"/>
              <a:gd name="T58" fmla="*/ 480 w 662"/>
              <a:gd name="T59" fmla="*/ 608 h 658"/>
              <a:gd name="T60" fmla="*/ 644 w 662"/>
              <a:gd name="T61" fmla="*/ 658 h 658"/>
              <a:gd name="T62" fmla="*/ 583 w 662"/>
              <a:gd name="T63" fmla="*/ 559 h 658"/>
              <a:gd name="T64" fmla="*/ 480 w 662"/>
              <a:gd name="T65" fmla="*/ 341 h 658"/>
              <a:gd name="T66" fmla="*/ 586 w 662"/>
              <a:gd name="T67" fmla="*/ 475 h 658"/>
              <a:gd name="T68" fmla="*/ 373 w 662"/>
              <a:gd name="T69" fmla="*/ 475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2" h="658">
                <a:moveTo>
                  <a:pt x="266" y="0"/>
                </a:moveTo>
                <a:cubicBezTo>
                  <a:pt x="217" y="1"/>
                  <a:pt x="181" y="16"/>
                  <a:pt x="159" y="45"/>
                </a:cubicBezTo>
                <a:cubicBezTo>
                  <a:pt x="133" y="79"/>
                  <a:pt x="128" y="130"/>
                  <a:pt x="145" y="198"/>
                </a:cubicBezTo>
                <a:cubicBezTo>
                  <a:pt x="139" y="205"/>
                  <a:pt x="134" y="216"/>
                  <a:pt x="136" y="231"/>
                </a:cubicBezTo>
                <a:cubicBezTo>
                  <a:pt x="140" y="261"/>
                  <a:pt x="151" y="272"/>
                  <a:pt x="161" y="277"/>
                </a:cubicBezTo>
                <a:cubicBezTo>
                  <a:pt x="165" y="300"/>
                  <a:pt x="178" y="326"/>
                  <a:pt x="190" y="339"/>
                </a:cubicBezTo>
                <a:lnTo>
                  <a:pt x="190" y="345"/>
                </a:lnTo>
                <a:cubicBezTo>
                  <a:pt x="190" y="358"/>
                  <a:pt x="190" y="370"/>
                  <a:pt x="189" y="385"/>
                </a:cubicBezTo>
                <a:cubicBezTo>
                  <a:pt x="181" y="404"/>
                  <a:pt x="154" y="415"/>
                  <a:pt x="122" y="427"/>
                </a:cubicBezTo>
                <a:cubicBezTo>
                  <a:pt x="70" y="448"/>
                  <a:pt x="5" y="473"/>
                  <a:pt x="1" y="554"/>
                </a:cubicBezTo>
                <a:lnTo>
                  <a:pt x="0" y="568"/>
                </a:lnTo>
                <a:lnTo>
                  <a:pt x="350" y="568"/>
                </a:lnTo>
                <a:cubicBezTo>
                  <a:pt x="336" y="555"/>
                  <a:pt x="331" y="541"/>
                  <a:pt x="331" y="541"/>
                </a:cubicBezTo>
                <a:lnTo>
                  <a:pt x="29" y="541"/>
                </a:lnTo>
                <a:cubicBezTo>
                  <a:pt x="39" y="489"/>
                  <a:pt x="86" y="470"/>
                  <a:pt x="132" y="452"/>
                </a:cubicBezTo>
                <a:cubicBezTo>
                  <a:pt x="169" y="438"/>
                  <a:pt x="203" y="424"/>
                  <a:pt x="215" y="393"/>
                </a:cubicBezTo>
                <a:lnTo>
                  <a:pt x="215" y="390"/>
                </a:lnTo>
                <a:cubicBezTo>
                  <a:pt x="217" y="372"/>
                  <a:pt x="217" y="359"/>
                  <a:pt x="217" y="345"/>
                </a:cubicBezTo>
                <a:lnTo>
                  <a:pt x="217" y="332"/>
                </a:lnTo>
                <a:lnTo>
                  <a:pt x="217" y="324"/>
                </a:lnTo>
                <a:lnTo>
                  <a:pt x="210" y="321"/>
                </a:lnTo>
                <a:cubicBezTo>
                  <a:pt x="204" y="317"/>
                  <a:pt x="188" y="290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2" y="254"/>
                  <a:pt x="165" y="249"/>
                  <a:pt x="163" y="228"/>
                </a:cubicBezTo>
                <a:cubicBezTo>
                  <a:pt x="161" y="217"/>
                  <a:pt x="166" y="214"/>
                  <a:pt x="167" y="214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56" y="136"/>
                  <a:pt x="159" y="89"/>
                  <a:pt x="180" y="61"/>
                </a:cubicBezTo>
                <a:cubicBezTo>
                  <a:pt x="197" y="39"/>
                  <a:pt x="226" y="27"/>
                  <a:pt x="266" y="27"/>
                </a:cubicBezTo>
                <a:cubicBezTo>
                  <a:pt x="291" y="27"/>
                  <a:pt x="310" y="33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3" y="52"/>
                  <a:pt x="356" y="60"/>
                  <a:pt x="364" y="73"/>
                </a:cubicBezTo>
                <a:cubicBezTo>
                  <a:pt x="384" y="106"/>
                  <a:pt x="373" y="167"/>
                  <a:pt x="362" y="198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3" y="217"/>
                  <a:pt x="372" y="228"/>
                </a:cubicBezTo>
                <a:cubicBezTo>
                  <a:pt x="369" y="249"/>
                  <a:pt x="363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6" y="290"/>
                  <a:pt x="331" y="317"/>
                  <a:pt x="326" y="321"/>
                </a:cubicBezTo>
                <a:lnTo>
                  <a:pt x="318" y="324"/>
                </a:lnTo>
                <a:lnTo>
                  <a:pt x="318" y="345"/>
                </a:lnTo>
                <a:cubicBezTo>
                  <a:pt x="318" y="359"/>
                  <a:pt x="318" y="372"/>
                  <a:pt x="320" y="390"/>
                </a:cubicBezTo>
                <a:lnTo>
                  <a:pt x="321" y="393"/>
                </a:lnTo>
                <a:cubicBezTo>
                  <a:pt x="324" y="402"/>
                  <a:pt x="329" y="409"/>
                  <a:pt x="335" y="415"/>
                </a:cubicBezTo>
                <a:cubicBezTo>
                  <a:pt x="339" y="409"/>
                  <a:pt x="346" y="396"/>
                  <a:pt x="350" y="392"/>
                </a:cubicBezTo>
                <a:cubicBezTo>
                  <a:pt x="349" y="390"/>
                  <a:pt x="347" y="388"/>
                  <a:pt x="346" y="385"/>
                </a:cubicBezTo>
                <a:cubicBezTo>
                  <a:pt x="345" y="370"/>
                  <a:pt x="345" y="359"/>
                  <a:pt x="345" y="345"/>
                </a:cubicBezTo>
                <a:lnTo>
                  <a:pt x="345" y="339"/>
                </a:lnTo>
                <a:cubicBezTo>
                  <a:pt x="357" y="326"/>
                  <a:pt x="369" y="300"/>
                  <a:pt x="374" y="277"/>
                </a:cubicBezTo>
                <a:cubicBezTo>
                  <a:pt x="383" y="272"/>
                  <a:pt x="395" y="260"/>
                  <a:pt x="398" y="231"/>
                </a:cubicBezTo>
                <a:cubicBezTo>
                  <a:pt x="400" y="217"/>
                  <a:pt x="396" y="205"/>
                  <a:pt x="390" y="198"/>
                </a:cubicBezTo>
                <a:cubicBezTo>
                  <a:pt x="398" y="172"/>
                  <a:pt x="414" y="103"/>
                  <a:pt x="387" y="59"/>
                </a:cubicBezTo>
                <a:cubicBezTo>
                  <a:pt x="375" y="41"/>
                  <a:pt x="358" y="29"/>
                  <a:pt x="335" y="25"/>
                </a:cubicBezTo>
                <a:cubicBezTo>
                  <a:pt x="322" y="9"/>
                  <a:pt x="298" y="0"/>
                  <a:pt x="266" y="0"/>
                </a:cubicBezTo>
                <a:close/>
                <a:moveTo>
                  <a:pt x="480" y="341"/>
                </a:moveTo>
                <a:cubicBezTo>
                  <a:pt x="406" y="341"/>
                  <a:pt x="346" y="401"/>
                  <a:pt x="346" y="475"/>
                </a:cubicBezTo>
                <a:cubicBezTo>
                  <a:pt x="346" y="548"/>
                  <a:pt x="406" y="608"/>
                  <a:pt x="480" y="608"/>
                </a:cubicBezTo>
                <a:cubicBezTo>
                  <a:pt x="512" y="608"/>
                  <a:pt x="541" y="597"/>
                  <a:pt x="564" y="578"/>
                </a:cubicBezTo>
                <a:lnTo>
                  <a:pt x="644" y="658"/>
                </a:lnTo>
                <a:lnTo>
                  <a:pt x="662" y="639"/>
                </a:lnTo>
                <a:lnTo>
                  <a:pt x="583" y="559"/>
                </a:lnTo>
                <a:cubicBezTo>
                  <a:pt x="602" y="536"/>
                  <a:pt x="613" y="507"/>
                  <a:pt x="613" y="475"/>
                </a:cubicBezTo>
                <a:cubicBezTo>
                  <a:pt x="613" y="401"/>
                  <a:pt x="553" y="341"/>
                  <a:pt x="480" y="341"/>
                </a:cubicBezTo>
                <a:close/>
                <a:moveTo>
                  <a:pt x="480" y="368"/>
                </a:moveTo>
                <a:cubicBezTo>
                  <a:pt x="539" y="368"/>
                  <a:pt x="586" y="416"/>
                  <a:pt x="586" y="475"/>
                </a:cubicBezTo>
                <a:cubicBezTo>
                  <a:pt x="586" y="534"/>
                  <a:pt x="539" y="581"/>
                  <a:pt x="480" y="581"/>
                </a:cubicBezTo>
                <a:cubicBezTo>
                  <a:pt x="421" y="581"/>
                  <a:pt x="373" y="534"/>
                  <a:pt x="373" y="475"/>
                </a:cubicBezTo>
                <a:cubicBezTo>
                  <a:pt x="373" y="416"/>
                  <a:pt x="421" y="368"/>
                  <a:pt x="480" y="368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ell"/>
          <p:cNvSpPr>
            <a:spLocks noChangeAspect="1" noEditPoints="1"/>
          </p:cNvSpPr>
          <p:nvPr/>
        </p:nvSpPr>
        <p:spPr bwMode="auto">
          <a:xfrm>
            <a:off x="1072865" y="5173846"/>
            <a:ext cx="753788" cy="902795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ank"/>
          <p:cNvSpPr>
            <a:spLocks noChangeAspect="1" noEditPoints="1"/>
          </p:cNvSpPr>
          <p:nvPr/>
        </p:nvSpPr>
        <p:spPr bwMode="auto">
          <a:xfrm>
            <a:off x="1075406" y="2132856"/>
            <a:ext cx="729034" cy="736184"/>
          </a:xfrm>
          <a:custGeom>
            <a:avLst/>
            <a:gdLst>
              <a:gd name="T0" fmla="*/ 328 w 666"/>
              <a:gd name="T1" fmla="*/ 2 h 667"/>
              <a:gd name="T2" fmla="*/ 0 w 666"/>
              <a:gd name="T3" fmla="*/ 151 h 667"/>
              <a:gd name="T4" fmla="*/ 13 w 666"/>
              <a:gd name="T5" fmla="*/ 187 h 667"/>
              <a:gd name="T6" fmla="*/ 65 w 666"/>
              <a:gd name="T7" fmla="*/ 227 h 667"/>
              <a:gd name="T8" fmla="*/ 66 w 666"/>
              <a:gd name="T9" fmla="*/ 536 h 667"/>
              <a:gd name="T10" fmla="*/ 40 w 666"/>
              <a:gd name="T11" fmla="*/ 587 h 667"/>
              <a:gd name="T12" fmla="*/ 0 w 666"/>
              <a:gd name="T13" fmla="*/ 627 h 667"/>
              <a:gd name="T14" fmla="*/ 666 w 666"/>
              <a:gd name="T15" fmla="*/ 667 h 667"/>
              <a:gd name="T16" fmla="*/ 628 w 666"/>
              <a:gd name="T17" fmla="*/ 587 h 667"/>
              <a:gd name="T18" fmla="*/ 626 w 666"/>
              <a:gd name="T19" fmla="*/ 574 h 667"/>
              <a:gd name="T20" fmla="*/ 600 w 666"/>
              <a:gd name="T21" fmla="*/ 227 h 667"/>
              <a:gd name="T22" fmla="*/ 640 w 666"/>
              <a:gd name="T23" fmla="*/ 187 h 667"/>
              <a:gd name="T24" fmla="*/ 666 w 666"/>
              <a:gd name="T25" fmla="*/ 174 h 667"/>
              <a:gd name="T26" fmla="*/ 658 w 666"/>
              <a:gd name="T27" fmla="*/ 139 h 667"/>
              <a:gd name="T28" fmla="*/ 333 w 666"/>
              <a:gd name="T29" fmla="*/ 0 h 667"/>
              <a:gd name="T30" fmla="*/ 640 w 666"/>
              <a:gd name="T31" fmla="*/ 160 h 667"/>
              <a:gd name="T32" fmla="*/ 26 w 666"/>
              <a:gd name="T33" fmla="*/ 160 h 667"/>
              <a:gd name="T34" fmla="*/ 333 w 666"/>
              <a:gd name="T35" fmla="*/ 28 h 667"/>
              <a:gd name="T36" fmla="*/ 613 w 666"/>
              <a:gd name="T37" fmla="*/ 187 h 667"/>
              <a:gd name="T38" fmla="*/ 65 w 666"/>
              <a:gd name="T39" fmla="*/ 200 h 667"/>
              <a:gd name="T40" fmla="*/ 93 w 666"/>
              <a:gd name="T41" fmla="*/ 227 h 667"/>
              <a:gd name="T42" fmla="*/ 120 w 666"/>
              <a:gd name="T43" fmla="*/ 534 h 667"/>
              <a:gd name="T44" fmla="*/ 93 w 666"/>
              <a:gd name="T45" fmla="*/ 227 h 667"/>
              <a:gd name="T46" fmla="*/ 213 w 666"/>
              <a:gd name="T47" fmla="*/ 227 h 667"/>
              <a:gd name="T48" fmla="*/ 146 w 666"/>
              <a:gd name="T49" fmla="*/ 534 h 667"/>
              <a:gd name="T50" fmla="*/ 240 w 666"/>
              <a:gd name="T51" fmla="*/ 227 h 667"/>
              <a:gd name="T52" fmla="*/ 266 w 666"/>
              <a:gd name="T53" fmla="*/ 534 h 667"/>
              <a:gd name="T54" fmla="*/ 240 w 666"/>
              <a:gd name="T55" fmla="*/ 227 h 667"/>
              <a:gd name="T56" fmla="*/ 373 w 666"/>
              <a:gd name="T57" fmla="*/ 227 h 667"/>
              <a:gd name="T58" fmla="*/ 293 w 666"/>
              <a:gd name="T59" fmla="*/ 534 h 667"/>
              <a:gd name="T60" fmla="*/ 400 w 666"/>
              <a:gd name="T61" fmla="*/ 227 h 667"/>
              <a:gd name="T62" fmla="*/ 426 w 666"/>
              <a:gd name="T63" fmla="*/ 534 h 667"/>
              <a:gd name="T64" fmla="*/ 400 w 666"/>
              <a:gd name="T65" fmla="*/ 227 h 667"/>
              <a:gd name="T66" fmla="*/ 520 w 666"/>
              <a:gd name="T67" fmla="*/ 227 h 667"/>
              <a:gd name="T68" fmla="*/ 453 w 666"/>
              <a:gd name="T69" fmla="*/ 534 h 667"/>
              <a:gd name="T70" fmla="*/ 546 w 666"/>
              <a:gd name="T71" fmla="*/ 227 h 667"/>
              <a:gd name="T72" fmla="*/ 573 w 666"/>
              <a:gd name="T73" fmla="*/ 534 h 667"/>
              <a:gd name="T74" fmla="*/ 546 w 666"/>
              <a:gd name="T75" fmla="*/ 227 h 667"/>
              <a:gd name="T76" fmla="*/ 588 w 666"/>
              <a:gd name="T77" fmla="*/ 560 h 667"/>
              <a:gd name="T78" fmla="*/ 600 w 666"/>
              <a:gd name="T79" fmla="*/ 587 h 667"/>
              <a:gd name="T80" fmla="*/ 66 w 666"/>
              <a:gd name="T81" fmla="*/ 574 h 667"/>
              <a:gd name="T82" fmla="*/ 37 w 666"/>
              <a:gd name="T83" fmla="*/ 614 h 667"/>
              <a:gd name="T84" fmla="*/ 640 w 666"/>
              <a:gd name="T85" fmla="*/ 627 h 667"/>
              <a:gd name="T86" fmla="*/ 26 w 666"/>
              <a:gd name="T87" fmla="*/ 640 h 667"/>
              <a:gd name="T88" fmla="*/ 37 w 666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331" y="0"/>
                  <a:pt x="329" y="1"/>
                  <a:pt x="328" y="2"/>
                </a:cubicBezTo>
                <a:lnTo>
                  <a:pt x="8" y="139"/>
                </a:lnTo>
                <a:cubicBezTo>
                  <a:pt x="3" y="141"/>
                  <a:pt x="0" y="146"/>
                  <a:pt x="0" y="151"/>
                </a:cubicBezTo>
                <a:lnTo>
                  <a:pt x="0" y="174"/>
                </a:lnTo>
                <a:cubicBezTo>
                  <a:pt x="0" y="181"/>
                  <a:pt x="5" y="187"/>
                  <a:pt x="13" y="187"/>
                </a:cubicBezTo>
                <a:lnTo>
                  <a:pt x="26" y="187"/>
                </a:lnTo>
                <a:cubicBezTo>
                  <a:pt x="26" y="209"/>
                  <a:pt x="43" y="227"/>
                  <a:pt x="65" y="227"/>
                </a:cubicBezTo>
                <a:lnTo>
                  <a:pt x="66" y="227"/>
                </a:lnTo>
                <a:lnTo>
                  <a:pt x="66" y="536"/>
                </a:lnTo>
                <a:cubicBezTo>
                  <a:pt x="51" y="541"/>
                  <a:pt x="40" y="556"/>
                  <a:pt x="40" y="574"/>
                </a:cubicBezTo>
                <a:lnTo>
                  <a:pt x="40" y="587"/>
                </a:lnTo>
                <a:lnTo>
                  <a:pt x="37" y="587"/>
                </a:lnTo>
                <a:cubicBezTo>
                  <a:pt x="16" y="587"/>
                  <a:pt x="0" y="606"/>
                  <a:pt x="0" y="627"/>
                </a:cubicBezTo>
                <a:lnTo>
                  <a:pt x="0" y="667"/>
                </a:lnTo>
                <a:lnTo>
                  <a:pt x="666" y="667"/>
                </a:lnTo>
                <a:lnTo>
                  <a:pt x="666" y="627"/>
                </a:lnTo>
                <a:cubicBezTo>
                  <a:pt x="666" y="606"/>
                  <a:pt x="650" y="587"/>
                  <a:pt x="628" y="587"/>
                </a:cubicBezTo>
                <a:lnTo>
                  <a:pt x="626" y="587"/>
                </a:lnTo>
                <a:lnTo>
                  <a:pt x="626" y="574"/>
                </a:lnTo>
                <a:cubicBezTo>
                  <a:pt x="626" y="556"/>
                  <a:pt x="615" y="541"/>
                  <a:pt x="600" y="536"/>
                </a:cubicBezTo>
                <a:lnTo>
                  <a:pt x="600" y="227"/>
                </a:lnTo>
                <a:lnTo>
                  <a:pt x="601" y="227"/>
                </a:lnTo>
                <a:cubicBezTo>
                  <a:pt x="622" y="227"/>
                  <a:pt x="640" y="209"/>
                  <a:pt x="640" y="187"/>
                </a:cubicBezTo>
                <a:lnTo>
                  <a:pt x="653" y="187"/>
                </a:lnTo>
                <a:cubicBezTo>
                  <a:pt x="660" y="187"/>
                  <a:pt x="666" y="181"/>
                  <a:pt x="666" y="174"/>
                </a:cubicBezTo>
                <a:lnTo>
                  <a:pt x="666" y="151"/>
                </a:lnTo>
                <a:cubicBezTo>
                  <a:pt x="666" y="146"/>
                  <a:pt x="663" y="141"/>
                  <a:pt x="658" y="139"/>
                </a:cubicBezTo>
                <a:lnTo>
                  <a:pt x="338" y="2"/>
                </a:lnTo>
                <a:cubicBezTo>
                  <a:pt x="336" y="1"/>
                  <a:pt x="335" y="0"/>
                  <a:pt x="333" y="0"/>
                </a:cubicBezTo>
                <a:close/>
                <a:moveTo>
                  <a:pt x="333" y="28"/>
                </a:moveTo>
                <a:lnTo>
                  <a:pt x="640" y="160"/>
                </a:lnTo>
                <a:lnTo>
                  <a:pt x="640" y="160"/>
                </a:lnTo>
                <a:lnTo>
                  <a:pt x="26" y="160"/>
                </a:lnTo>
                <a:lnTo>
                  <a:pt x="26" y="160"/>
                </a:lnTo>
                <a:lnTo>
                  <a:pt x="333" y="28"/>
                </a:lnTo>
                <a:close/>
                <a:moveTo>
                  <a:pt x="53" y="187"/>
                </a:moveTo>
                <a:lnTo>
                  <a:pt x="613" y="187"/>
                </a:lnTo>
                <a:cubicBezTo>
                  <a:pt x="613" y="195"/>
                  <a:pt x="607" y="200"/>
                  <a:pt x="601" y="200"/>
                </a:cubicBezTo>
                <a:lnTo>
                  <a:pt x="65" y="200"/>
                </a:lnTo>
                <a:cubicBezTo>
                  <a:pt x="58" y="200"/>
                  <a:pt x="53" y="195"/>
                  <a:pt x="53" y="187"/>
                </a:cubicBezTo>
                <a:close/>
                <a:moveTo>
                  <a:pt x="93" y="227"/>
                </a:moveTo>
                <a:lnTo>
                  <a:pt x="120" y="227"/>
                </a:lnTo>
                <a:lnTo>
                  <a:pt x="120" y="534"/>
                </a:lnTo>
                <a:lnTo>
                  <a:pt x="93" y="534"/>
                </a:lnTo>
                <a:lnTo>
                  <a:pt x="93" y="227"/>
                </a:lnTo>
                <a:close/>
                <a:moveTo>
                  <a:pt x="146" y="227"/>
                </a:moveTo>
                <a:lnTo>
                  <a:pt x="213" y="227"/>
                </a:lnTo>
                <a:lnTo>
                  <a:pt x="213" y="534"/>
                </a:lnTo>
                <a:lnTo>
                  <a:pt x="146" y="534"/>
                </a:lnTo>
                <a:lnTo>
                  <a:pt x="146" y="227"/>
                </a:lnTo>
                <a:close/>
                <a:moveTo>
                  <a:pt x="240" y="227"/>
                </a:moveTo>
                <a:lnTo>
                  <a:pt x="266" y="227"/>
                </a:lnTo>
                <a:lnTo>
                  <a:pt x="266" y="534"/>
                </a:lnTo>
                <a:lnTo>
                  <a:pt x="240" y="534"/>
                </a:lnTo>
                <a:lnTo>
                  <a:pt x="240" y="227"/>
                </a:lnTo>
                <a:close/>
                <a:moveTo>
                  <a:pt x="293" y="227"/>
                </a:moveTo>
                <a:lnTo>
                  <a:pt x="373" y="227"/>
                </a:lnTo>
                <a:lnTo>
                  <a:pt x="373" y="534"/>
                </a:lnTo>
                <a:lnTo>
                  <a:pt x="293" y="534"/>
                </a:lnTo>
                <a:lnTo>
                  <a:pt x="293" y="227"/>
                </a:lnTo>
                <a:close/>
                <a:moveTo>
                  <a:pt x="400" y="227"/>
                </a:moveTo>
                <a:lnTo>
                  <a:pt x="426" y="227"/>
                </a:lnTo>
                <a:lnTo>
                  <a:pt x="426" y="534"/>
                </a:lnTo>
                <a:lnTo>
                  <a:pt x="400" y="534"/>
                </a:lnTo>
                <a:lnTo>
                  <a:pt x="400" y="227"/>
                </a:lnTo>
                <a:close/>
                <a:moveTo>
                  <a:pt x="453" y="227"/>
                </a:moveTo>
                <a:lnTo>
                  <a:pt x="520" y="227"/>
                </a:lnTo>
                <a:lnTo>
                  <a:pt x="520" y="534"/>
                </a:lnTo>
                <a:lnTo>
                  <a:pt x="453" y="534"/>
                </a:lnTo>
                <a:lnTo>
                  <a:pt x="453" y="227"/>
                </a:lnTo>
                <a:close/>
                <a:moveTo>
                  <a:pt x="546" y="227"/>
                </a:moveTo>
                <a:lnTo>
                  <a:pt x="573" y="227"/>
                </a:lnTo>
                <a:lnTo>
                  <a:pt x="573" y="534"/>
                </a:lnTo>
                <a:lnTo>
                  <a:pt x="546" y="534"/>
                </a:lnTo>
                <a:lnTo>
                  <a:pt x="546" y="227"/>
                </a:lnTo>
                <a:close/>
                <a:moveTo>
                  <a:pt x="77" y="560"/>
                </a:moveTo>
                <a:lnTo>
                  <a:pt x="588" y="560"/>
                </a:lnTo>
                <a:cubicBezTo>
                  <a:pt x="594" y="560"/>
                  <a:pt x="600" y="566"/>
                  <a:pt x="600" y="574"/>
                </a:cubicBezTo>
                <a:lnTo>
                  <a:pt x="600" y="587"/>
                </a:lnTo>
                <a:lnTo>
                  <a:pt x="66" y="587"/>
                </a:lnTo>
                <a:lnTo>
                  <a:pt x="66" y="574"/>
                </a:lnTo>
                <a:cubicBezTo>
                  <a:pt x="66" y="566"/>
                  <a:pt x="72" y="560"/>
                  <a:pt x="77" y="560"/>
                </a:cubicBezTo>
                <a:close/>
                <a:moveTo>
                  <a:pt x="37" y="614"/>
                </a:moveTo>
                <a:lnTo>
                  <a:pt x="628" y="614"/>
                </a:lnTo>
                <a:cubicBezTo>
                  <a:pt x="634" y="614"/>
                  <a:pt x="640" y="619"/>
                  <a:pt x="640" y="627"/>
                </a:cubicBezTo>
                <a:lnTo>
                  <a:pt x="640" y="640"/>
                </a:lnTo>
                <a:lnTo>
                  <a:pt x="26" y="640"/>
                </a:lnTo>
                <a:lnTo>
                  <a:pt x="26" y="627"/>
                </a:lnTo>
                <a:cubicBezTo>
                  <a:pt x="26" y="619"/>
                  <a:pt x="32" y="614"/>
                  <a:pt x="37" y="61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목차</a:t>
            </a:r>
            <a:endParaRPr lang="ko-KR" altLang="en-US" sz="3600" b="1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836712"/>
            <a:ext cx="5616624" cy="55446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설립목적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문제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해결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왜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지금인가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마켓사이즈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경쟁업체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제품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수익모델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팀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재정</a:t>
            </a:r>
          </a:p>
        </p:txBody>
      </p:sp>
    </p:spTree>
    <p:extLst>
      <p:ext uri="{BB962C8B-B14F-4D97-AF65-F5344CB8AC3E}">
        <p14:creationId xmlns:p14="http://schemas.microsoft.com/office/powerpoint/2010/main" val="2168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72000" y="1700808"/>
            <a:ext cx="4176464" cy="4320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 </a:t>
            </a:r>
            <a:r>
              <a:rPr lang="ko-KR" altLang="en-US" sz="3600" b="1" dirty="0" smtClean="0"/>
              <a:t>설립목적 </a:t>
            </a:r>
            <a:r>
              <a:rPr lang="en-US" altLang="ko-KR" sz="3600" b="1" dirty="0" smtClean="0"/>
              <a:t>– </a:t>
            </a:r>
            <a:r>
              <a:rPr lang="ko-KR" altLang="en-US" sz="3600" b="1" dirty="0" smtClean="0"/>
              <a:t>낭비하지 않는 즐거움 추구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인터넷 기술과 서비스를 바탕으로 그들 개개인이 낭비하지 않는 즐거움을 추구하기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위한 여행자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네트워크가 필요하다고 생각하여 인간의 자유의지를 근간으로 한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를 설립하게 되었습니다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31" y="2759766"/>
            <a:ext cx="3443403" cy="27574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60032" y="1844824"/>
            <a:ext cx="352190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41168"/>
            <a:ext cx="3312368" cy="12854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3600336" cy="1278084"/>
          </a:xfrm>
          <a:prstGeom prst="rect">
            <a:avLst/>
          </a:prstGeom>
        </p:spPr>
      </p:pic>
      <p:cxnSp>
        <p:nvCxnSpPr>
          <p:cNvPr id="19" name="꺾인 연결선 18"/>
          <p:cNvCxnSpPr>
            <a:stCxn id="16" idx="2"/>
            <a:endCxn id="8" idx="1"/>
          </p:cNvCxnSpPr>
          <p:nvPr/>
        </p:nvCxnSpPr>
        <p:spPr>
          <a:xfrm rot="16200000" flipH="1">
            <a:off x="3014782" y="2303830"/>
            <a:ext cx="882156" cy="2232280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0"/>
            <a:endCxn id="8" idx="1"/>
          </p:cNvCxnSpPr>
          <p:nvPr/>
        </p:nvCxnSpPr>
        <p:spPr>
          <a:xfrm rot="5400000" flipH="1" flipV="1">
            <a:off x="2915816" y="3284984"/>
            <a:ext cx="1080120" cy="2232248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21582" y="3148632"/>
            <a:ext cx="3618306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Trip planning platform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with each routes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9552" y="4077072"/>
            <a:ext cx="3618306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Rewards after Share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38530" y="2276514"/>
            <a:ext cx="3443403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Yes, It’s SNS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travlers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70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문제 </a:t>
            </a:r>
            <a:r>
              <a:rPr lang="en-US" altLang="ko-KR" sz="3600" b="1" dirty="0" smtClean="0"/>
              <a:t>1) ’17 </a:t>
            </a:r>
            <a:r>
              <a:rPr lang="ko-KR" altLang="en-US" sz="3600" b="1" dirty="0" smtClean="0"/>
              <a:t>이후 여행 커뮤니티는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기존 여행사 모델은 자체 상품 개발 후 고객을 모집하여 판매하는 형식을 고수하고 있으며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온라인 여행 카페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SNS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등은 여행 정보 네트워크 측면에서 시대 흐름에 뒤쳐지거나 부족한 부분이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7544" y="1993058"/>
            <a:ext cx="4392488" cy="3884214"/>
            <a:chOff x="467544" y="1844824"/>
            <a:chExt cx="5001320" cy="409602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844824"/>
              <a:ext cx="1576965" cy="3064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5517232"/>
              <a:ext cx="4929312" cy="42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1844824"/>
              <a:ext cx="3244528" cy="3121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107" y="4500292"/>
              <a:ext cx="2905157" cy="966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107" y="4081724"/>
              <a:ext cx="2905157" cy="41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직사각형 11"/>
          <p:cNvSpPr/>
          <p:nvPr/>
        </p:nvSpPr>
        <p:spPr>
          <a:xfrm>
            <a:off x="5138684" y="236436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정보를 제공하는 전문 여행사는 자유 여행 상품을 개발하거나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플랫폼을 갖추어 가고 있지만 커뮤니티 형식이 아닌 자체 판매 모델을 고수하는 형태임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인터넷 시대가 열리면서 포탈을 중심으로 온라인 카페와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오랫동안 커뮤니티 역할을 담당해 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트위터와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인스타그램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SNS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시대의 도래에 따라 라이프스타일을 공유하는 것이 일반화되었음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38684" y="195113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카페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SNS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등 커뮤니티는 이미 존재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38684" y="418845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앞으로 여행 커뮤니티는 어디가 될 것인가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? </a:t>
            </a:r>
            <a:endParaRPr lang="ko-KR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38684" y="4610574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여행자들의 실시간 정보 교류는 기본이며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계획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(Planning platform)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하거나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기록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(blog)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하는 여행자 중심의 커뮤니티는 여기저기 분산되어 있으며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여행자들을 묶는 구심점 역할의 커뮤니티는 부재한다고 판단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위치기반 서비스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소셜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네트워크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AR/VR,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인공지능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중심 새 기술 도래에 따라 여행 커뮤니티의 존립 의의와 역할은 변화해야 할 것인가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19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문제 </a:t>
            </a:r>
            <a:r>
              <a:rPr lang="en-US" altLang="ko-KR" sz="3600" b="1" dirty="0" smtClean="0"/>
              <a:t>2) </a:t>
            </a:r>
            <a:r>
              <a:rPr lang="ko-KR" altLang="en-US" sz="3600" b="1" dirty="0" smtClean="0"/>
              <a:t>항공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숙박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식당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OK! OK?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식당 등 여행 정보 서비스를 제공하는 시장은 이미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레드오션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여행을 위한 커뮤니티 활동 기여도에 따른 보상이 주어지거나 공유경제 기반 여행에 필요한 새로운 정보망과 연계할 수 있다면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?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28850"/>
            <a:ext cx="1152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0" y="3284984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23" y="2272099"/>
            <a:ext cx="1085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58" y="3028950"/>
            <a:ext cx="1428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95" y="3637408"/>
            <a:ext cx="15906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33" y="4365104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33" y="4941168"/>
            <a:ext cx="11334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0" y="4674468"/>
            <a:ext cx="1057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2" y="5373216"/>
            <a:ext cx="672769" cy="79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60" y="5415548"/>
            <a:ext cx="729730" cy="71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862321" y="225298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지구의 낯선 어느 곳을 방문하던지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식당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등 여행을 위한 정보 검색 및 예약은 이미 쉬워졌음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온라인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뿐만 아니라 오프라인에서도 지도를 통해 위치 파악 또는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길찾기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등을 할 수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이외에도 자유 여행을 위한 여행 기록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새로운 여행지 추천 등 여행을 위한 각종 웹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애플리케이션 서비스는 지속적으로 나오고 있는 추세임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식당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길찾기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OK!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2321" y="4490302"/>
            <a:ext cx="3717792" cy="17855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여행의 동기는 사람마다 차별적임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지금 여행을 떠올렸을 때 자신에게 필요하거나 흥미를 유발하는 곳이 있는가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떠올릴 때 현실적으로 먼저 필요한 것은 시간과 돈임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정보를 검색 또는 계획하거나 실제 여행을 하면서 기록할 때 커뮤니티 활동 기여도에 따른 보상이 따른다면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기존의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식당 검색 플랫폼은 이미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레드오션임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공유 경제 기반 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교통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등의 정보망과 연계한다면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2321" y="407707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지금 당장 여행을 떠올린다면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OK?</a:t>
            </a:r>
            <a:endParaRPr lang="ko-KR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10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3. </a:t>
            </a:r>
            <a:r>
              <a:rPr lang="ko-KR" altLang="en-US" sz="3600" b="1" dirty="0" smtClean="0"/>
              <a:t>해결 </a:t>
            </a:r>
            <a:r>
              <a:rPr lang="en-US" altLang="ko-KR" sz="3600" b="1" dirty="0" smtClean="0"/>
              <a:t>– </a:t>
            </a:r>
            <a:r>
              <a:rPr lang="ko-KR" altLang="en-US" sz="3600" b="1" dirty="0" smtClean="0"/>
              <a:t>새로운 여행 네트워크 출현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위치 기반 개인의 여행 루트를 공유함에 따라 적절한 보상과 함께 새로운 루트를 발견해 나아감으로써 여행 정보의 공간 네트워크는 그 이상을 함께 만들어갈 것입니다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5" y="1844824"/>
            <a:ext cx="277585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44824"/>
            <a:ext cx="1905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0225"/>
            <a:ext cx="968795" cy="8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2811049" y="2924944"/>
            <a:ext cx="3521902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7999" y="2780928"/>
            <a:ext cx="7688003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여행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5" y="4211861"/>
            <a:ext cx="1706026" cy="208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750263" y="2780928"/>
            <a:ext cx="769128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0573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MAP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71566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SHARE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15664" y="4211861"/>
            <a:ext cx="1690153" cy="2084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Route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Video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Blog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Score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72559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NEW PROJECT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35526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27" y="4211861"/>
            <a:ext cx="1706026" cy="208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직사각형 162"/>
          <p:cNvSpPr/>
          <p:nvPr/>
        </p:nvSpPr>
        <p:spPr>
          <a:xfrm>
            <a:off x="4725596" y="4221088"/>
            <a:ext cx="1706026" cy="2084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Meetup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Planning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Recommend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Sharing Economy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24102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4. </a:t>
            </a:r>
            <a:r>
              <a:rPr lang="ko-KR" altLang="en-US" sz="3600" b="1" dirty="0" smtClean="0"/>
              <a:t>왜 지금인가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연도별 해외출국자수는 증가하는 추세이며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스마트폰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사용자율 증가세는 세계적인 추세입니다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시장 또한 웹에서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모바일로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성장동력이 이동하고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타이밍을 늦출 수 없는 이유가 여기에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8" y="1916832"/>
            <a:ext cx="452332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3" y="3789040"/>
            <a:ext cx="4173170" cy="239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753" y="3789040"/>
            <a:ext cx="3991276" cy="206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139952" y="5949280"/>
            <a:ext cx="4716524" cy="243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Internet Trends 2016 – Code Conference by Mary Meeker 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5788" y="1628800"/>
            <a:ext cx="2310249" cy="53122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’04~’14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내국인 출국자 수  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한국 관광공사 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2016, 08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35981"/>
            <a:ext cx="2775411" cy="1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889713" y="1846956"/>
            <a:ext cx="2844316" cy="243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2016. 01 ~07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전년대비 해외출국자 수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한국 관광공사 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2016, 08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8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5. </a:t>
            </a:r>
            <a:r>
              <a:rPr lang="ko-KR" altLang="en-US" sz="3600" b="1" dirty="0" smtClean="0"/>
              <a:t>마켓사이즈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여행의 핵심채널은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온라인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플랫폼의 등장과 발전에 따라 패키지 여행에서 개별 자유여행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(FIT)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으로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트렌드가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변화하는 여행 시장에서 온라인 상거래를 활성화할 것입니다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845152"/>
            <a:ext cx="3135911" cy="227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1845152"/>
            <a:ext cx="3108955" cy="227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118463"/>
            <a:ext cx="6582653" cy="233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948264" y="1845153"/>
            <a:ext cx="1878201" cy="3597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  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유로모니터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insight, NH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투자증권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537" y="1564729"/>
            <a:ext cx="3096810" cy="28042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글로벌 온라인 여행시장 성장 가파를 전망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51920" y="1552210"/>
            <a:ext cx="3079494" cy="28042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UV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트래픽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추이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4248" y="6049212"/>
            <a:ext cx="2065115" cy="3597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  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한국관광공사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하나투어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통계청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NH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투자증권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78190" y="2348880"/>
            <a:ext cx="2044994" cy="349492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글로벌 여행시장은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2013~ 2017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5.9%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성장할 것으로 예상되는 가운데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온라인 시장은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8.9%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성장하여 전체 시장 내 비중은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2017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29%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까지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상승 전망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포커스라이트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PhoCusWright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온라인 여행시장 규모가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2016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5,219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억달러까지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11.4%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증가할 것이며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아시아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태평양 지역의 온라인 여행시장은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21%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의 고성장을 지속할 것으로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예상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6. </a:t>
            </a:r>
            <a:r>
              <a:rPr lang="ko-KR" altLang="en-US" sz="3600" b="1" dirty="0" smtClean="0"/>
              <a:t>경쟁업체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국내 주요 경쟁업체는 여행 네트워크 특성상 다음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네이버와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같은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포털에서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제공하는 온라인 카페와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등입니다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해외 경쟁업체는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Tripadvisor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해외 주요 경쟁업체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62321" y="4365102"/>
            <a:ext cx="3717792" cy="191074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인스타그램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트위터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SNS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를 대표하는 서비스 사용자들 가운데 여행가들을 주 사용자로 영입해야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트립어드바이저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부킹닷컴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카약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음식 검색엔진을 내세우는 업체들 역시 주요 경쟁업체임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에이비앤비와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같은 숙박 공유업체 등은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파트너쉽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대상인 동시에 주요 경쟁 대상이기도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같은 글로벌 업체 역시 최근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포토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등의 서비스를 출시하기 시작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1839758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국내 주요 경쟁업체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9552" y="4365103"/>
            <a:ext cx="3717792" cy="191074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네이버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다음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포털업체에서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제공하는 카페와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사용자들을 유입해야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대표적인 여행 카페 회원들로 이루어진 네트워크 자체만으로도 국내에서는 여전히 영향력이 있기 때문임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블로거들이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사용할 수 있는 공통 포맷이 되어야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루트를 공유하거나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현지 가이드를 등록할 수 있는 국내 여행 서비스 업체들 역시 주요 경쟁상대임</a:t>
            </a:r>
          </a:p>
        </p:txBody>
      </p:sp>
      <p:cxnSp>
        <p:nvCxnSpPr>
          <p:cNvPr id="3" name="직선 연결선 2"/>
          <p:cNvCxnSpPr>
            <a:endCxn id="4" idx="0"/>
          </p:cNvCxnSpPr>
          <p:nvPr/>
        </p:nvCxnSpPr>
        <p:spPr>
          <a:xfrm>
            <a:off x="4572000" y="1839758"/>
            <a:ext cx="0" cy="45165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10914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478041"/>
            <a:ext cx="778776" cy="31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10024"/>
            <a:ext cx="947474" cy="2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1" y="3726557"/>
            <a:ext cx="990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152" y="3774182"/>
            <a:ext cx="1266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77" y="3717032"/>
            <a:ext cx="942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881372" cy="34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703" y="3250773"/>
            <a:ext cx="793390" cy="3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97" y="2873421"/>
            <a:ext cx="4762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41" y="3250773"/>
            <a:ext cx="552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21" y="2442012"/>
            <a:ext cx="1725903" cy="40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05" y="2336816"/>
            <a:ext cx="1152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34" y="3436510"/>
            <a:ext cx="685210" cy="68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94" y="3078208"/>
            <a:ext cx="1085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69" y="2959146"/>
            <a:ext cx="1428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45" y="3171897"/>
            <a:ext cx="109321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458" y="3504322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17" y="3510469"/>
            <a:ext cx="569879" cy="56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139" y="2568610"/>
            <a:ext cx="779993" cy="3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11" y="3422317"/>
            <a:ext cx="672769" cy="79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5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5398</TotalTime>
  <Words>1312</Words>
  <Application>Microsoft Office PowerPoint</Application>
  <PresentationFormat>화면 슬라이드 쇼(4:3)</PresentationFormat>
  <Paragraphs>184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 SooP  (Share your footprints) 사업소개서</vt:lpstr>
      <vt:lpstr>목차</vt:lpstr>
      <vt:lpstr>1. 설립목적 – 낭비하지 않는 즐거움 추구</vt:lpstr>
      <vt:lpstr>2. 문제 1) ’17 이후 여행 커뮤니티는?</vt:lpstr>
      <vt:lpstr>2. 문제 2) 항공, 숙박, 식당 OK! OK?</vt:lpstr>
      <vt:lpstr>3. 해결 – 새로운 여행 네트워크 출현</vt:lpstr>
      <vt:lpstr>4. 왜 지금인가?</vt:lpstr>
      <vt:lpstr>5. 마켓사이즈</vt:lpstr>
      <vt:lpstr>6. 경쟁업체</vt:lpstr>
      <vt:lpstr>7. 제품</vt:lpstr>
      <vt:lpstr>8. 수익모델</vt:lpstr>
      <vt:lpstr>9. 팀</vt:lpstr>
      <vt:lpstr>10. 재정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Wooramc’s world travel</dc:title>
  <dc:creator>wooramc</dc:creator>
  <cp:lastModifiedBy>wooramc</cp:lastModifiedBy>
  <cp:revision>320</cp:revision>
  <dcterms:created xsi:type="dcterms:W3CDTF">2015-03-04T06:10:25Z</dcterms:created>
  <dcterms:modified xsi:type="dcterms:W3CDTF">2016-09-21T06:34:55Z</dcterms:modified>
</cp:coreProperties>
</file>