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3"/>
  </p:notesMasterIdLst>
  <p:handoutMasterIdLst>
    <p:handoutMasterId r:id="rId14"/>
  </p:handoutMasterIdLst>
  <p:sldIdLst>
    <p:sldId id="257" r:id="rId2"/>
    <p:sldId id="258" r:id="rId3"/>
    <p:sldId id="281" r:id="rId4"/>
    <p:sldId id="280" r:id="rId5"/>
    <p:sldId id="279" r:id="rId6"/>
    <p:sldId id="278" r:id="rId7"/>
    <p:sldId id="277" r:id="rId8"/>
    <p:sldId id="276" r:id="rId9"/>
    <p:sldId id="275" r:id="rId10"/>
    <p:sldId id="274" r:id="rId11"/>
    <p:sldId id="273" r:id="rId12"/>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3344" autoAdjust="0"/>
    <p:restoredTop sz="93969" autoAdjust="0"/>
  </p:normalViewPr>
  <p:slideViewPr>
    <p:cSldViewPr>
      <p:cViewPr varScale="1">
        <p:scale>
          <a:sx n="86" d="100"/>
          <a:sy n="86" d="100"/>
        </p:scale>
        <p:origin x="-137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54D4857D-62A5-486B-9129-468003D7E020}" type="datetimeFigureOut">
              <a:rPr lang="en-US" smtClean="0"/>
              <a:pPr/>
              <a:t>4/23/2024</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D2EF2CE-B28C-4ED4-8FD0-48BB3F48846A}" type="datetimeFigureOut">
              <a:rPr lang="en-US" smtClean="0"/>
              <a:pPr/>
              <a:t>4/23/2024</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9" name="Rectangle 34"/>
          <p:cNvSpPr>
            <a:spLocks noGrp="1"/>
          </p:cNvSpPr>
          <p:nvPr>
            <p:ph type="dt" sz="half" idx="10"/>
          </p:nvPr>
        </p:nvSpPr>
        <p:spPr/>
        <p:txBody>
          <a:bodyPr rtlCol="0"/>
          <a:lstStyle>
            <a:extLst/>
          </a:lstStyle>
          <a:p>
            <a:pPr algn="r"/>
            <a:fld id="{8F67D422-08A8-451B-9A67-21962FC4B660}" type="datetimeFigureOut">
              <a:rPr lang="en-US" sz="1100" smtClean="0"/>
              <a:pPr algn="r"/>
              <a:t>4/23/2024</a:t>
            </a:fld>
            <a:endParaRPr lang="en-US"/>
          </a:p>
        </p:txBody>
      </p:sp>
      <p:sp>
        <p:nvSpPr>
          <p:cNvPr id="25" name="Rectangle 35"/>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31" name="Rectangle 36"/>
          <p:cNvSpPr>
            <a:spLocks noGrp="1"/>
          </p:cNvSpPr>
          <p:nvPr>
            <p:ph type="ftr" sz="quarter" idx="12"/>
          </p:nvPr>
        </p:nvSpPr>
        <p:spPr/>
        <p:txBody>
          <a:bodyPr rtlCol="0"/>
          <a:lstStyle>
            <a:extLst/>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extLst/>
          </a:lstStyle>
          <a:p>
            <a:pPr algn="r"/>
            <a:fld id="{8F67D422-08A8-451B-9A67-21962FC4B660}" type="datetimeFigureOut">
              <a:rPr lang="en-US" sz="1100" smtClean="0"/>
              <a:pPr algn="r"/>
              <a:t>4/23/2024</a:t>
            </a:fld>
            <a:endParaRPr lang="en-US"/>
          </a:p>
        </p:txBody>
      </p:sp>
      <p:sp>
        <p:nvSpPr>
          <p:cNvPr id="27" name="Rectangle 11"/>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4" name="Rectangle 12"/>
          <p:cNvSpPr>
            <a:spLocks noGrp="1"/>
          </p:cNvSpPr>
          <p:nvPr>
            <p:ph type="ftr" sz="quarter" idx="12"/>
          </p:nvPr>
        </p:nvSpPr>
        <p:spPr/>
        <p:txBody>
          <a:bodyPr rtlCol="0"/>
          <a:lstStyle>
            <a:extLst/>
          </a:lstStyle>
          <a:p>
            <a:endParaRPr lang="en-US"/>
          </a:p>
        </p:txBody>
      </p:sp>
      <p:sp>
        <p:nvSpPr>
          <p:cNvPr id="28" name="Rectangle 14"/>
          <p:cNvSpPr>
            <a:spLocks noGrp="1"/>
          </p:cNvSpPr>
          <p:nvPr>
            <p:ph type="title"/>
          </p:nvPr>
        </p:nvSpPr>
        <p:spPr/>
        <p:txBody>
          <a:bodyPr rtlCol="0" anchor="b"/>
          <a:lstStyle>
            <a:extLst/>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pPr algn="r"/>
            <a:fld id="{8F67D422-08A8-451B-9A67-21962FC4B660}" type="datetimeFigureOut">
              <a:rPr lang="en-US" sz="1100" smtClean="0"/>
              <a:pPr algn="r"/>
              <a:t>4/23/2024</a:t>
            </a:fld>
            <a:endParaRPr lang="en-US"/>
          </a:p>
        </p:txBody>
      </p:sp>
      <p:sp>
        <p:nvSpPr>
          <p:cNvPr id="26" name="Rectangle 4"/>
          <p:cNvSpPr>
            <a:spLocks noGrp="1"/>
          </p:cNvSpPr>
          <p:nvPr>
            <p:ph type="ftr" sz="quarter" idx="11"/>
          </p:nvPr>
        </p:nvSpPr>
        <p:spPr/>
        <p:txBody>
          <a:bodyPr rtlCol="0"/>
          <a:lstStyle>
            <a:extLst/>
          </a:lstStyle>
          <a:p>
            <a:endParaRPr lang="en-US"/>
          </a:p>
        </p:txBody>
      </p:sp>
      <p:sp>
        <p:nvSpPr>
          <p:cNvPr id="12" name="Rectangle 5"/>
          <p:cNvSpPr>
            <a:spLocks noGrp="1"/>
          </p:cNvSpPr>
          <p:nvPr>
            <p:ph type="sldNum" sz="quarter" idx="12"/>
          </p:nvPr>
        </p:nvSpPr>
        <p:spPr/>
        <p:txBody>
          <a:bodyPr rtlCol="0"/>
          <a:lstStyle>
            <a:extLst/>
          </a:lstStyle>
          <a:p>
            <a:fld id="{169B2101-2E9F-420A-91A3-890890D84497}" type="slidenum">
              <a:rPr lang="en-US" sz="1200"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4/23/2024</a:t>
            </a:fld>
            <a:endParaRPr lang="en-US"/>
          </a:p>
        </p:txBody>
      </p:sp>
      <p:sp>
        <p:nvSpPr>
          <p:cNvPr id="22" name="Rectangle 4"/>
          <p:cNvSpPr>
            <a:spLocks noGrp="1"/>
          </p:cNvSpPr>
          <p:nvPr>
            <p:ph type="ftr" sz="quarter" idx="11"/>
          </p:nvPr>
        </p:nvSpPr>
        <p:spPr/>
        <p:txBody>
          <a:bodyPr vert="horz"/>
          <a:lstStyle>
            <a:extLst/>
          </a:lstStyle>
          <a:p>
            <a:endParaRPr lang="en-US"/>
          </a:p>
        </p:txBody>
      </p:sp>
      <p:sp>
        <p:nvSpPr>
          <p:cNvPr id="31"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4/23/2024</a:t>
            </a:fld>
            <a:endParaRPr lang="en-US"/>
          </a:p>
        </p:txBody>
      </p:sp>
      <p:sp>
        <p:nvSpPr>
          <p:cNvPr id="28"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extLst/>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4/23/2024</a:t>
            </a:fld>
            <a:endParaRPr lang="en-US"/>
          </a:p>
        </p:txBody>
      </p:sp>
      <p:sp>
        <p:nvSpPr>
          <p:cNvPr id="11"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extLst/>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4/23/2024</a:t>
            </a:fld>
            <a:endParaRPr lang="en-US"/>
          </a:p>
        </p:txBody>
      </p:sp>
      <p:sp>
        <p:nvSpPr>
          <p:cNvPr id="2" name="Rectangle 4"/>
          <p:cNvSpPr>
            <a:spLocks noGrp="1"/>
          </p:cNvSpPr>
          <p:nvPr>
            <p:ph type="ftr" sz="quarter" idx="11"/>
          </p:nvPr>
        </p:nvSpPr>
        <p:spPr/>
        <p:txBody>
          <a:bodyPr vert="horz"/>
          <a:lstStyle>
            <a:extLst/>
          </a:lstStyle>
          <a:p>
            <a:endParaRPr lang="en-US"/>
          </a:p>
        </p:txBody>
      </p:sp>
      <p:sp>
        <p:nvSpPr>
          <p:cNvPr id="28"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extLst/>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4/23/2024</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extLst/>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extLst/>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extLst/>
          </a:lstStyle>
          <a:p>
            <a:pPr algn="r"/>
            <a:fld id="{8F67D422-08A8-451B-9A67-21962FC4B660}" type="datetimeFigureOut">
              <a:rPr lang="en-US" sz="1100" smtClean="0"/>
              <a:pPr algn="r"/>
              <a:t>4/23/2024</a:t>
            </a:fld>
            <a:endParaRPr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extLst/>
          </a:lstStyle>
          <a:p>
            <a:endParaRPr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extLst/>
          </a:lstStyle>
          <a:p>
            <a:fld id="{169B2101-2E9F-420A-91A3-890890D84497}" type="slidenum">
              <a:rPr lang="en-US" sz="1200" smtClean="0"/>
              <a:pPr/>
              <a:t>‹#›</a:t>
            </a:fld>
            <a:endParaRPr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8572500" y="6038850"/>
            <a:ext cx="152400" cy="152400"/>
          </a:xfrm>
          <a:prstGeom prst="ellipse">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7" name="Oval 28"/>
          <p:cNvSpPr/>
          <p:nvPr/>
        </p:nvSpPr>
        <p:spPr>
          <a:xfrm>
            <a:off x="8572500" y="6324600"/>
            <a:ext cx="152400" cy="152400"/>
          </a:xfrm>
          <a:prstGeom prst="ellipse">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0" name="Rectangle 24"/>
          <p:cNvSpPr>
            <a:spLocks noGrp="1"/>
          </p:cNvSpPr>
          <p:nvPr>
            <p:ph type="ctrTitle"/>
          </p:nvPr>
        </p:nvSpPr>
        <p:spPr/>
        <p:txBody>
          <a:bodyPr/>
          <a:lstStyle>
            <a:extLst/>
          </a:lstStyle>
          <a:p>
            <a:r>
              <a:rPr>
                <a:latin typeface="Arial" pitchFamily="34" charset="0"/>
                <a:cs typeface="Arial" pitchFamily="34" charset="0"/>
              </a:rPr>
              <a:t>Key logger project</a:t>
            </a:r>
            <a:endParaRPr lang="en-US" dirty="0"/>
          </a:p>
        </p:txBody>
      </p:sp>
      <p:sp>
        <p:nvSpPr>
          <p:cNvPr id="18" name="Rectangle 25"/>
          <p:cNvSpPr>
            <a:spLocks noGrp="1"/>
          </p:cNvSpPr>
          <p:nvPr>
            <p:ph type="subTitle" idx="1"/>
          </p:nvPr>
        </p:nvSpPr>
        <p:spPr>
          <a:xfrm>
            <a:off x="457200" y="3886200"/>
            <a:ext cx="8098302" cy="2271932"/>
          </a:xfrm>
        </p:spPr>
        <p:txBody>
          <a:bodyPr>
            <a:normAutofit/>
          </a:bodyPr>
          <a:lstStyle>
            <a:extLst/>
          </a:lstStyle>
          <a:p>
            <a:r>
              <a:rPr lang="en-US" dirty="0" smtClean="0">
                <a:latin typeface="Arial" pitchFamily="34" charset="0"/>
                <a:cs typeface="Arial" pitchFamily="34" charset="0"/>
              </a:rPr>
              <a:t>SUDHANTHIRA PRIYAN A</a:t>
            </a:r>
          </a:p>
          <a:p>
            <a:r>
              <a:rPr lang="en-US" dirty="0" smtClean="0">
                <a:latin typeface="Arial" pitchFamily="34" charset="0"/>
                <a:cs typeface="Arial" pitchFamily="34" charset="0"/>
              </a:rPr>
              <a:t>820421205072</a:t>
            </a:r>
          </a:p>
          <a:p>
            <a:r>
              <a:rPr lang="en-US" dirty="0" smtClean="0">
                <a:latin typeface="Arial" pitchFamily="34" charset="0"/>
                <a:cs typeface="Arial" pitchFamily="34" charset="0"/>
              </a:rPr>
              <a:t>BTECH-INFORMATION TECHNOLOGY</a:t>
            </a:r>
          </a:p>
          <a:p>
            <a:r>
              <a:rPr lang="en-US" dirty="0" smtClean="0">
                <a:latin typeface="Arial" pitchFamily="34" charset="0"/>
                <a:cs typeface="Arial" pitchFamily="34" charset="0"/>
              </a:rPr>
              <a:t>ANJALAI AMMAL MAHALINGAM ENGINEERING COLLEGE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extLst/>
          </a:lstStyle>
          <a:p>
            <a:pPr marL="0" indent="0">
              <a:buNone/>
            </a:pPr>
            <a:endParaRPr lang="en-US" sz="2800" dirty="0"/>
          </a:p>
        </p:txBody>
      </p:sp>
      <p:sp>
        <p:nvSpPr>
          <p:cNvPr id="28" name="Rectangle 6"/>
          <p:cNvSpPr>
            <a:spLocks noGrp="1"/>
          </p:cNvSpPr>
          <p:nvPr>
            <p:ph type="title"/>
          </p:nvPr>
        </p:nvSpPr>
        <p:spPr/>
        <p:txBody>
          <a:bodyPr/>
          <a:lstStyle>
            <a:extLst/>
          </a:lstStyle>
          <a:p>
            <a:r>
              <a:rPr lang="en-US" dirty="0" smtClean="0"/>
              <a:t>References</a:t>
            </a:r>
            <a:endParaRPr lang="en-US" dirty="0"/>
          </a:p>
        </p:txBody>
      </p:sp>
      <p:sp>
        <p:nvSpPr>
          <p:cNvPr id="17" name="Rectangle 8"/>
          <p:cNvSpPr>
            <a:spLocks noGrp="1"/>
          </p:cNvSpPr>
          <p:nvPr>
            <p:ph idx="1"/>
          </p:nvPr>
        </p:nvSpPr>
        <p:spPr/>
        <p:txBody>
          <a:bodyPr/>
          <a:lstStyle>
            <a:extLst/>
          </a:lstStyle>
          <a:p>
            <a:r>
              <a:rPr lang="en-US" dirty="0" smtClean="0">
                <a:latin typeface="Arial" pitchFamily="34" charset="0"/>
                <a:cs typeface="Arial" pitchFamily="34" charset="0"/>
              </a:rPr>
              <a:t>National Institute of Standards and Technology (NIST) Special Publication 800-61 Revision 2: Computer Security Incident Handling Guide.</a:t>
            </a:r>
          </a:p>
          <a:p>
            <a:r>
              <a:rPr lang="en-US" dirty="0" smtClean="0">
                <a:latin typeface="Arial" pitchFamily="34" charset="0"/>
                <a:cs typeface="Arial" pitchFamily="34" charset="0"/>
              </a:rPr>
              <a:t>SANS Institute, "Understanding and Defending Against </a:t>
            </a:r>
            <a:r>
              <a:rPr lang="en-US" dirty="0" err="1" smtClean="0">
                <a:latin typeface="Arial" pitchFamily="34" charset="0"/>
                <a:cs typeface="Arial" pitchFamily="34" charset="0"/>
              </a:rPr>
              <a:t>Keyloggers</a:t>
            </a:r>
            <a:r>
              <a:rPr lang="en-US" dirty="0" smtClean="0">
                <a:latin typeface="Arial" pitchFamily="34" charset="0"/>
                <a:cs typeface="Arial" pitchFamily="34" charset="0"/>
              </a:rPr>
              <a:t>".</a:t>
            </a:r>
          </a:p>
          <a:p>
            <a:r>
              <a:rPr lang="en-US" dirty="0" smtClean="0">
                <a:latin typeface="Arial" pitchFamily="34" charset="0"/>
                <a:cs typeface="Arial" pitchFamily="34" charset="0"/>
              </a:rPr>
              <a:t>McAfee Labs Threats Report.</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extLst/>
          </a:lstStyle>
          <a:p>
            <a:pPr marL="0" indent="0">
              <a:buNone/>
            </a:pPr>
            <a:endParaRPr lang="en-US" sz="2800" dirty="0"/>
          </a:p>
        </p:txBody>
      </p:sp>
      <p:sp>
        <p:nvSpPr>
          <p:cNvPr id="28" name="Rectangle 6"/>
          <p:cNvSpPr>
            <a:spLocks noGrp="1"/>
          </p:cNvSpPr>
          <p:nvPr>
            <p:ph type="title"/>
          </p:nvPr>
        </p:nvSpPr>
        <p:spPr>
          <a:xfrm>
            <a:off x="914400" y="457200"/>
            <a:ext cx="7696200" cy="3276600"/>
          </a:xfrm>
        </p:spPr>
        <p:txBody>
          <a:bodyPr/>
          <a:lstStyle>
            <a:extLst/>
          </a:lstStyle>
          <a:p>
            <a:pPr algn="ctr"/>
            <a:r>
              <a:rPr lang="en-US" dirty="0" smtClean="0"/>
              <a:t>THANK YOU</a:t>
            </a:r>
            <a:endParaRPr lang="en-US" dirty="0"/>
          </a:p>
        </p:txBody>
      </p:sp>
      <p:sp>
        <p:nvSpPr>
          <p:cNvPr id="17" name="Rectangle 8"/>
          <p:cNvSpPr>
            <a:spLocks noGrp="1"/>
          </p:cNvSpPr>
          <p:nvPr>
            <p:ph idx="1"/>
          </p:nvPr>
        </p:nvSpPr>
        <p:spPr/>
        <p:txBody>
          <a:bodyPr/>
          <a:lstStyle>
            <a:extLst/>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extLst/>
          </a:lstStyle>
          <a:p>
            <a:pPr marL="0" indent="0">
              <a:buNone/>
            </a:pPr>
            <a:endParaRPr lang="en-US" sz="2800" dirty="0"/>
          </a:p>
        </p:txBody>
      </p:sp>
      <p:sp>
        <p:nvSpPr>
          <p:cNvPr id="28" name="Rectangle 6"/>
          <p:cNvSpPr>
            <a:spLocks noGrp="1"/>
          </p:cNvSpPr>
          <p:nvPr>
            <p:ph type="title"/>
          </p:nvPr>
        </p:nvSpPr>
        <p:spPr/>
        <p:txBody>
          <a:bodyPr/>
          <a:lstStyle>
            <a:extLst/>
          </a:lstStyle>
          <a:p>
            <a:r>
              <a:rPr lang="en-US" b="1" dirty="0" smtClean="0">
                <a:latin typeface="Arial" pitchFamily="34" charset="0"/>
                <a:cs typeface="Arial" pitchFamily="34" charset="0"/>
              </a:rPr>
              <a:t>OUTLINE</a:t>
            </a:r>
            <a:endParaRPr lang="en-US" dirty="0"/>
          </a:p>
        </p:txBody>
      </p:sp>
      <p:sp>
        <p:nvSpPr>
          <p:cNvPr id="17" name="Rectangle 8"/>
          <p:cNvSpPr>
            <a:spLocks noGrp="1"/>
          </p:cNvSpPr>
          <p:nvPr>
            <p:ph idx="1"/>
          </p:nvPr>
        </p:nvSpPr>
        <p:spPr/>
        <p:txBody>
          <a:bodyPr/>
          <a:lstStyle>
            <a:extLst/>
          </a:lstStyle>
          <a:p>
            <a:pPr marL="305435" indent="-305435"/>
            <a:r>
              <a:rPr lang="en-US" dirty="0" smtClean="0">
                <a:latin typeface="Arial" pitchFamily="34" charset="0"/>
                <a:ea typeface="+mn-lt"/>
                <a:cs typeface="Arial" pitchFamily="34" charset="0"/>
              </a:rPr>
              <a:t>Problem Statement</a:t>
            </a:r>
            <a:endParaRPr lang="en-US" dirty="0" smtClean="0">
              <a:latin typeface="Arial" pitchFamily="34" charset="0"/>
              <a:cs typeface="Arial" pitchFamily="34" charset="0"/>
            </a:endParaRPr>
          </a:p>
          <a:p>
            <a:pPr marL="305435" indent="-305435"/>
            <a:r>
              <a:rPr lang="en-US" dirty="0" smtClean="0">
                <a:latin typeface="Arial" pitchFamily="34" charset="0"/>
                <a:ea typeface="+mn-lt"/>
                <a:cs typeface="Arial" pitchFamily="34" charset="0"/>
              </a:rPr>
              <a:t>Proposed System/Solution</a:t>
            </a:r>
            <a:endParaRPr lang="en-US" dirty="0" smtClean="0">
              <a:latin typeface="Arial" pitchFamily="34" charset="0"/>
              <a:cs typeface="Arial" pitchFamily="34" charset="0"/>
            </a:endParaRPr>
          </a:p>
          <a:p>
            <a:pPr marL="305435" indent="-305435"/>
            <a:r>
              <a:rPr lang="en-US" dirty="0" smtClean="0">
                <a:latin typeface="Arial" pitchFamily="34" charset="0"/>
                <a:ea typeface="+mn-lt"/>
                <a:cs typeface="Arial" pitchFamily="34" charset="0"/>
              </a:rPr>
              <a:t>System Development Approach </a:t>
            </a:r>
          </a:p>
          <a:p>
            <a:pPr marL="305435" indent="-305435"/>
            <a:r>
              <a:rPr lang="en-US" dirty="0" smtClean="0">
                <a:latin typeface="Arial" pitchFamily="34" charset="0"/>
                <a:ea typeface="+mn-lt"/>
                <a:cs typeface="Arial" pitchFamily="34" charset="0"/>
              </a:rPr>
              <a:t>Algorithm &amp; Deployment  </a:t>
            </a:r>
            <a:endParaRPr lang="en-US" dirty="0" smtClean="0">
              <a:latin typeface="Arial" pitchFamily="34" charset="0"/>
              <a:cs typeface="Arial" pitchFamily="34" charset="0"/>
            </a:endParaRPr>
          </a:p>
          <a:p>
            <a:pPr marL="305435" indent="-305435"/>
            <a:r>
              <a:rPr lang="en-US" dirty="0" smtClean="0">
                <a:latin typeface="Arial" pitchFamily="34" charset="0"/>
                <a:ea typeface="+mn-lt"/>
                <a:cs typeface="Arial" pitchFamily="34" charset="0"/>
              </a:rPr>
              <a:t>Result</a:t>
            </a:r>
          </a:p>
          <a:p>
            <a:pPr marL="305435" indent="-305435"/>
            <a:r>
              <a:rPr lang="en-US" dirty="0" smtClean="0">
                <a:latin typeface="Arial" pitchFamily="34" charset="0"/>
                <a:ea typeface="+mn-lt"/>
                <a:cs typeface="Arial" pitchFamily="34" charset="0"/>
              </a:rPr>
              <a:t>Conclusion</a:t>
            </a:r>
            <a:endParaRPr lang="en-US" dirty="0" smtClean="0">
              <a:latin typeface="Arial" pitchFamily="34" charset="0"/>
              <a:cs typeface="Arial" pitchFamily="34" charset="0"/>
            </a:endParaRPr>
          </a:p>
          <a:p>
            <a:pPr marL="305435" indent="-305435"/>
            <a:r>
              <a:rPr lang="en-US" dirty="0" smtClean="0">
                <a:latin typeface="Arial" pitchFamily="34" charset="0"/>
                <a:ea typeface="+mn-lt"/>
                <a:cs typeface="Arial" pitchFamily="34" charset="0"/>
              </a:rPr>
              <a:t>Future Scope</a:t>
            </a:r>
          </a:p>
          <a:p>
            <a:pPr marL="305435" indent="-305435"/>
            <a:r>
              <a:rPr lang="en-US" dirty="0" smtClean="0">
                <a:latin typeface="Arial" pitchFamily="34" charset="0"/>
                <a:ea typeface="+mn-lt"/>
                <a:cs typeface="Arial" pitchFamily="34" charset="0"/>
              </a:rPr>
              <a:t>References</a:t>
            </a:r>
            <a:endParaRPr lang="en-US" dirty="0" smtClean="0">
              <a:latin typeface="Arial" pitchFamily="34" charset="0"/>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extLst/>
          </a:lstStyle>
          <a:p>
            <a:pPr marL="0" indent="0">
              <a:buNone/>
            </a:pPr>
            <a:endParaRPr lang="en-US" sz="2800" dirty="0"/>
          </a:p>
        </p:txBody>
      </p:sp>
      <p:sp>
        <p:nvSpPr>
          <p:cNvPr id="28" name="Rectangle 6"/>
          <p:cNvSpPr>
            <a:spLocks noGrp="1"/>
          </p:cNvSpPr>
          <p:nvPr>
            <p:ph type="title"/>
          </p:nvPr>
        </p:nvSpPr>
        <p:spPr/>
        <p:txBody>
          <a:bodyPr/>
          <a:lstStyle>
            <a:extLst/>
          </a:lstStyle>
          <a:p>
            <a:r>
              <a:rPr lang="en-US" b="1" dirty="0" smtClean="0">
                <a:latin typeface="Arial"/>
                <a:ea typeface="+mn-lt"/>
                <a:cs typeface="Arial"/>
              </a:rPr>
              <a:t>Problem Statement</a:t>
            </a:r>
            <a:endParaRPr lang="en-US" dirty="0"/>
          </a:p>
        </p:txBody>
      </p:sp>
      <p:sp>
        <p:nvSpPr>
          <p:cNvPr id="17" name="Rectangle 8"/>
          <p:cNvSpPr>
            <a:spLocks noGrp="1"/>
          </p:cNvSpPr>
          <p:nvPr>
            <p:ph idx="1"/>
          </p:nvPr>
        </p:nvSpPr>
        <p:spPr/>
        <p:txBody>
          <a:bodyPr/>
          <a:lstStyle>
            <a:extLst/>
          </a:lstStyle>
          <a:p>
            <a:r>
              <a:rPr lang="en-US" dirty="0" smtClean="0">
                <a:latin typeface="Arial" pitchFamily="34" charset="0"/>
                <a:cs typeface="Arial" pitchFamily="34" charset="0"/>
              </a:rPr>
              <a:t>In today's digital age, where </a:t>
            </a:r>
            <a:r>
              <a:rPr lang="en-US" dirty="0" err="1" smtClean="0">
                <a:latin typeface="Arial" pitchFamily="34" charset="0"/>
                <a:cs typeface="Arial" pitchFamily="34" charset="0"/>
              </a:rPr>
              <a:t>cybersecurity</a:t>
            </a:r>
            <a:r>
              <a:rPr lang="en-US" dirty="0" smtClean="0">
                <a:latin typeface="Arial" pitchFamily="34" charset="0"/>
                <a:cs typeface="Arial" pitchFamily="34" charset="0"/>
              </a:rPr>
              <a:t> threats loom large, one of the significant concerns is the proliferation of </a:t>
            </a:r>
            <a:r>
              <a:rPr lang="en-US" dirty="0" err="1" smtClean="0">
                <a:latin typeface="Arial" pitchFamily="34" charset="0"/>
                <a:cs typeface="Arial" pitchFamily="34" charset="0"/>
              </a:rPr>
              <a:t>keyloggers</a:t>
            </a:r>
            <a:r>
              <a:rPr lang="en-US" dirty="0" smtClean="0">
                <a:latin typeface="Arial" pitchFamily="34" charset="0"/>
                <a:cs typeface="Arial" pitchFamily="34" charset="0"/>
              </a:rPr>
              <a:t>, stealthy software tools designed to monitor and record keystrokes on a user's computer without their knowledge. </a:t>
            </a:r>
            <a:r>
              <a:rPr lang="en-US" dirty="0" err="1" smtClean="0">
                <a:latin typeface="Arial" pitchFamily="34" charset="0"/>
                <a:cs typeface="Arial" pitchFamily="34" charset="0"/>
              </a:rPr>
              <a:t>Keyloggers</a:t>
            </a:r>
            <a:r>
              <a:rPr lang="en-US" dirty="0" smtClean="0">
                <a:latin typeface="Arial" pitchFamily="34" charset="0"/>
                <a:cs typeface="Arial" pitchFamily="34" charset="0"/>
              </a:rPr>
              <a:t> pose a severe threat to individuals and organizations as they can capture sensitive information such as passwords, credit card details, and other personal data, leading to identity theft, financial loss, and privacy breaches.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extLst/>
          </a:lstStyle>
          <a:p>
            <a:pPr marL="0" indent="0">
              <a:buNone/>
            </a:pPr>
            <a:endParaRPr lang="en-US" sz="2800" dirty="0"/>
          </a:p>
        </p:txBody>
      </p:sp>
      <p:sp>
        <p:nvSpPr>
          <p:cNvPr id="28" name="Rectangle 6"/>
          <p:cNvSpPr>
            <a:spLocks noGrp="1"/>
          </p:cNvSpPr>
          <p:nvPr>
            <p:ph type="title"/>
          </p:nvPr>
        </p:nvSpPr>
        <p:spPr/>
        <p:txBody>
          <a:bodyPr/>
          <a:lstStyle>
            <a:extLst/>
          </a:lstStyle>
          <a:p>
            <a:r>
              <a:rPr lang="en-US" b="1" dirty="0" smtClean="0">
                <a:latin typeface="Arial" pitchFamily="34" charset="0"/>
                <a:ea typeface="+mn-lt"/>
                <a:cs typeface="Arial" pitchFamily="34" charset="0"/>
              </a:rPr>
              <a:t>Proposed System/Solution</a:t>
            </a:r>
            <a:endParaRPr lang="en-US" dirty="0"/>
          </a:p>
        </p:txBody>
      </p:sp>
      <p:sp>
        <p:nvSpPr>
          <p:cNvPr id="17" name="Rectangle 8"/>
          <p:cNvSpPr>
            <a:spLocks noGrp="1"/>
          </p:cNvSpPr>
          <p:nvPr>
            <p:ph idx="1"/>
          </p:nvPr>
        </p:nvSpPr>
        <p:spPr/>
        <p:txBody>
          <a:bodyPr>
            <a:normAutofit fontScale="92500" lnSpcReduction="10000"/>
          </a:bodyPr>
          <a:lstStyle>
            <a:extLst/>
          </a:lstStyle>
          <a:p>
            <a:r>
              <a:rPr lang="en-US" sz="1600" b="1" dirty="0" smtClean="0">
                <a:latin typeface="Arial" pitchFamily="34" charset="0"/>
                <a:cs typeface="Arial" pitchFamily="34" charset="0"/>
              </a:rPr>
              <a:t>Education and Awareness:</a:t>
            </a:r>
          </a:p>
          <a:p>
            <a:pPr>
              <a:buNone/>
            </a:pPr>
            <a:r>
              <a:rPr lang="en-US" sz="1600" dirty="0" smtClean="0">
                <a:latin typeface="Arial" pitchFamily="34" charset="0"/>
                <a:cs typeface="Arial" pitchFamily="34" charset="0"/>
              </a:rPr>
              <a:t>      Conduct regular </a:t>
            </a:r>
            <a:r>
              <a:rPr lang="en-US" sz="1600" dirty="0" err="1" smtClean="0">
                <a:latin typeface="Arial" pitchFamily="34" charset="0"/>
                <a:cs typeface="Arial" pitchFamily="34" charset="0"/>
              </a:rPr>
              <a:t>cybersecurity</a:t>
            </a:r>
            <a:r>
              <a:rPr lang="en-US" sz="1600" dirty="0" smtClean="0">
                <a:latin typeface="Arial" pitchFamily="34" charset="0"/>
                <a:cs typeface="Arial" pitchFamily="34" charset="0"/>
              </a:rPr>
              <a:t> awareness training sessions for individuals and organizations to educate them about the risks associated with </a:t>
            </a:r>
            <a:r>
              <a:rPr lang="en-US" sz="1600" dirty="0" err="1" smtClean="0">
                <a:latin typeface="Arial" pitchFamily="34" charset="0"/>
                <a:cs typeface="Arial" pitchFamily="34" charset="0"/>
              </a:rPr>
              <a:t>keyloggers</a:t>
            </a:r>
            <a:r>
              <a:rPr lang="en-US" sz="1600" dirty="0" smtClean="0">
                <a:latin typeface="Arial" pitchFamily="34" charset="0"/>
                <a:cs typeface="Arial" pitchFamily="34" charset="0"/>
              </a:rPr>
              <a:t>.</a:t>
            </a:r>
          </a:p>
          <a:p>
            <a:r>
              <a:rPr lang="en-US" sz="1600" b="1" dirty="0" smtClean="0">
                <a:latin typeface="Arial" pitchFamily="34" charset="0"/>
                <a:cs typeface="Arial" pitchFamily="34" charset="0"/>
              </a:rPr>
              <a:t>Endpoint Security Measures:</a:t>
            </a:r>
          </a:p>
          <a:p>
            <a:pPr>
              <a:buNone/>
            </a:pPr>
            <a:r>
              <a:rPr lang="en-US" sz="1600" dirty="0" smtClean="0">
                <a:latin typeface="Arial" pitchFamily="34" charset="0"/>
                <a:cs typeface="Arial" pitchFamily="34" charset="0"/>
              </a:rPr>
              <a:t>      Implement robust endpoint security solutions such as antivirus software, firewalls, and intrusion detection systems to detect and prevent </a:t>
            </a:r>
            <a:r>
              <a:rPr lang="en-US" sz="1600" dirty="0" err="1" smtClean="0">
                <a:latin typeface="Arial" pitchFamily="34" charset="0"/>
                <a:cs typeface="Arial" pitchFamily="34" charset="0"/>
              </a:rPr>
              <a:t>keylogger</a:t>
            </a:r>
            <a:r>
              <a:rPr lang="en-US" sz="1600" dirty="0" smtClean="0">
                <a:latin typeface="Arial" pitchFamily="34" charset="0"/>
                <a:cs typeface="Arial" pitchFamily="34" charset="0"/>
              </a:rPr>
              <a:t> installations.</a:t>
            </a:r>
          </a:p>
          <a:p>
            <a:r>
              <a:rPr lang="en-US" sz="1600" b="1" dirty="0" smtClean="0">
                <a:latin typeface="Arial" pitchFamily="34" charset="0"/>
                <a:cs typeface="Arial" pitchFamily="34" charset="0"/>
              </a:rPr>
              <a:t>Behavior-based Detection Techniques:</a:t>
            </a:r>
          </a:p>
          <a:p>
            <a:pPr>
              <a:buNone/>
            </a:pPr>
            <a:r>
              <a:rPr lang="en-US" sz="1600" dirty="0" smtClean="0">
                <a:latin typeface="Arial" pitchFamily="34" charset="0"/>
                <a:cs typeface="Arial" pitchFamily="34" charset="0"/>
              </a:rPr>
              <a:t>      Develop and deploy behavior-based detection algorithms that analyze user interaction patterns and identify anomalies indicative of </a:t>
            </a:r>
            <a:r>
              <a:rPr lang="en-US" sz="1600" dirty="0" err="1" smtClean="0">
                <a:latin typeface="Arial" pitchFamily="34" charset="0"/>
                <a:cs typeface="Arial" pitchFamily="34" charset="0"/>
              </a:rPr>
              <a:t>keylogger</a:t>
            </a:r>
            <a:r>
              <a:rPr lang="en-US" sz="1600" dirty="0" smtClean="0">
                <a:latin typeface="Arial" pitchFamily="34" charset="0"/>
                <a:cs typeface="Arial" pitchFamily="34" charset="0"/>
              </a:rPr>
              <a:t> activity.</a:t>
            </a:r>
          </a:p>
          <a:p>
            <a:r>
              <a:rPr lang="en-US" sz="1600" b="1" dirty="0" smtClean="0">
                <a:latin typeface="Arial" pitchFamily="34" charset="0"/>
                <a:cs typeface="Arial" pitchFamily="34" charset="0"/>
              </a:rPr>
              <a:t>Multi-factor Authentication (MFA):</a:t>
            </a:r>
          </a:p>
          <a:p>
            <a:pPr>
              <a:buNone/>
            </a:pPr>
            <a:r>
              <a:rPr lang="en-US" sz="1600" dirty="0" smtClean="0">
                <a:latin typeface="Arial" pitchFamily="34" charset="0"/>
                <a:cs typeface="Arial" pitchFamily="34" charset="0"/>
              </a:rPr>
              <a:t>      Implement multi-factor authentication (MFA) mechanisms to add an extra layer of security beyond passwords, making it harder for </a:t>
            </a:r>
            <a:r>
              <a:rPr lang="en-US" sz="1600" dirty="0" err="1" smtClean="0">
                <a:latin typeface="Arial" pitchFamily="34" charset="0"/>
                <a:cs typeface="Arial" pitchFamily="34" charset="0"/>
              </a:rPr>
              <a:t>keyloggers</a:t>
            </a:r>
            <a:r>
              <a:rPr lang="en-US" sz="1600" dirty="0" smtClean="0">
                <a:latin typeface="Arial" pitchFamily="34" charset="0"/>
                <a:cs typeface="Arial" pitchFamily="34" charset="0"/>
              </a:rPr>
              <a:t> to compromise user accounts.</a:t>
            </a:r>
          </a:p>
          <a:p>
            <a:pPr marL="342900" lvl="1" indent="-342900">
              <a:buFont typeface="Arial" pitchFamily="34" charset="0"/>
              <a:buChar char="•"/>
            </a:pPr>
            <a:r>
              <a:rPr lang="en-US" sz="1600" b="1" dirty="0" smtClean="0">
                <a:latin typeface="Arial" pitchFamily="34" charset="0"/>
                <a:cs typeface="Arial" pitchFamily="34" charset="0"/>
              </a:rPr>
              <a:t>Encrypted Communication Channels:</a:t>
            </a:r>
          </a:p>
          <a:p>
            <a:pPr marL="342900" lvl="1" indent="-342900">
              <a:buNone/>
            </a:pPr>
            <a:r>
              <a:rPr lang="en-US" sz="1600" dirty="0" smtClean="0">
                <a:latin typeface="Arial" pitchFamily="34" charset="0"/>
                <a:cs typeface="Arial" pitchFamily="34" charset="0"/>
              </a:rPr>
              <a:t>      While encrypted communication channels are crucial for overall security, they are not directly related to </a:t>
            </a:r>
            <a:r>
              <a:rPr lang="en-US" sz="1600" dirty="0" err="1" smtClean="0">
                <a:latin typeface="Arial" pitchFamily="34" charset="0"/>
                <a:cs typeface="Arial" pitchFamily="34" charset="0"/>
              </a:rPr>
              <a:t>keylogger</a:t>
            </a:r>
            <a:r>
              <a:rPr lang="en-US" sz="1600" dirty="0" smtClean="0">
                <a:latin typeface="Arial" pitchFamily="34" charset="0"/>
                <a:cs typeface="Arial" pitchFamily="34" charset="0"/>
              </a:rPr>
              <a:t> detection and prevention. Encrypted channels protect data during transmission but do not inherently prevent </a:t>
            </a:r>
            <a:r>
              <a:rPr lang="en-US" sz="1600" dirty="0" err="1" smtClean="0">
                <a:latin typeface="Arial" pitchFamily="34" charset="0"/>
                <a:cs typeface="Arial" pitchFamily="34" charset="0"/>
              </a:rPr>
              <a:t>keylogger</a:t>
            </a:r>
            <a:r>
              <a:rPr lang="en-US" sz="1600" dirty="0" smtClean="0">
                <a:latin typeface="Arial" pitchFamily="34" charset="0"/>
                <a:cs typeface="Arial" pitchFamily="34" charset="0"/>
              </a:rPr>
              <a:t> installations or activities on the user's device.</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extLst/>
          </a:lstStyle>
          <a:p>
            <a:pPr marL="0" indent="0">
              <a:buNone/>
            </a:pPr>
            <a:endParaRPr lang="en-US" sz="2800" dirty="0"/>
          </a:p>
        </p:txBody>
      </p:sp>
      <p:sp>
        <p:nvSpPr>
          <p:cNvPr id="28" name="Rectangle 6"/>
          <p:cNvSpPr>
            <a:spLocks noGrp="1"/>
          </p:cNvSpPr>
          <p:nvPr>
            <p:ph type="title"/>
          </p:nvPr>
        </p:nvSpPr>
        <p:spPr/>
        <p:txBody>
          <a:bodyPr/>
          <a:lstStyle>
            <a:extLst/>
          </a:lstStyle>
          <a:p>
            <a:r>
              <a:rPr lang="en-US" b="1" dirty="0" smtClean="0">
                <a:latin typeface="Arial"/>
                <a:ea typeface="+mn-lt"/>
                <a:cs typeface="Calibri"/>
              </a:rPr>
              <a:t>System </a:t>
            </a:r>
            <a:r>
              <a:rPr lang="en-US" b="1" dirty="0" smtClean="0">
                <a:latin typeface="Arial"/>
                <a:ea typeface="+mn-lt"/>
                <a:cs typeface="+mn-lt"/>
              </a:rPr>
              <a:t>Development Approach</a:t>
            </a:r>
            <a:endParaRPr lang="en-US" dirty="0"/>
          </a:p>
        </p:txBody>
      </p:sp>
      <p:sp>
        <p:nvSpPr>
          <p:cNvPr id="17" name="Rectangle 8"/>
          <p:cNvSpPr>
            <a:spLocks noGrp="1"/>
          </p:cNvSpPr>
          <p:nvPr>
            <p:ph idx="1"/>
          </p:nvPr>
        </p:nvSpPr>
        <p:spPr/>
        <p:txBody>
          <a:bodyPr>
            <a:normAutofit fontScale="92500" lnSpcReduction="10000"/>
          </a:bodyPr>
          <a:lstStyle>
            <a:extLst/>
          </a:lstStyle>
          <a:p>
            <a:r>
              <a:rPr lang="en-US" b="1" dirty="0" smtClean="0">
                <a:latin typeface="Arial" pitchFamily="34" charset="0"/>
                <a:cs typeface="Arial" pitchFamily="34" charset="0"/>
              </a:rPr>
              <a:t>System Requirements:</a:t>
            </a:r>
          </a:p>
          <a:p>
            <a:pPr>
              <a:buNone/>
            </a:pPr>
            <a:r>
              <a:rPr lang="en-US" dirty="0" smtClean="0">
                <a:latin typeface="Arial" pitchFamily="34" charset="0"/>
                <a:cs typeface="Arial" pitchFamily="34" charset="0"/>
              </a:rPr>
              <a:t>   - Cross-platform Compatibility</a:t>
            </a:r>
          </a:p>
          <a:p>
            <a:pPr>
              <a:buNone/>
            </a:pPr>
            <a:r>
              <a:rPr lang="en-US" dirty="0" smtClean="0">
                <a:latin typeface="Arial" pitchFamily="34" charset="0"/>
                <a:cs typeface="Arial" pitchFamily="34" charset="0"/>
              </a:rPr>
              <a:t>   - Scalability</a:t>
            </a:r>
          </a:p>
          <a:p>
            <a:pPr>
              <a:buNone/>
            </a:pPr>
            <a:r>
              <a:rPr lang="en-US" dirty="0" smtClean="0">
                <a:latin typeface="Arial" pitchFamily="34" charset="0"/>
                <a:cs typeface="Arial" pitchFamily="34" charset="0"/>
              </a:rPr>
              <a:t>   - Real-time Monitoring</a:t>
            </a:r>
          </a:p>
          <a:p>
            <a:pPr>
              <a:buNone/>
            </a:pPr>
            <a:r>
              <a:rPr lang="en-US" dirty="0" smtClean="0">
                <a:latin typeface="Arial" pitchFamily="34" charset="0"/>
                <a:cs typeface="Arial" pitchFamily="34" charset="0"/>
              </a:rPr>
              <a:t>   - Low Resource Consumption</a:t>
            </a:r>
          </a:p>
          <a:p>
            <a:pPr>
              <a:buNone/>
            </a:pPr>
            <a:r>
              <a:rPr lang="en-US" dirty="0" smtClean="0">
                <a:latin typeface="Arial" pitchFamily="34" charset="0"/>
                <a:cs typeface="Arial" pitchFamily="34" charset="0"/>
              </a:rPr>
              <a:t>   - Customization and Configuration</a:t>
            </a:r>
          </a:p>
          <a:p>
            <a:r>
              <a:rPr lang="en-US" b="1" dirty="0" smtClean="0">
                <a:latin typeface="Arial" pitchFamily="34" charset="0"/>
                <a:cs typeface="Arial" pitchFamily="34" charset="0"/>
              </a:rPr>
              <a:t>Libraries Required to Build the Model:</a:t>
            </a:r>
          </a:p>
          <a:p>
            <a:pPr>
              <a:buNone/>
            </a:pPr>
            <a:r>
              <a:rPr lang="en-US" dirty="0" smtClean="0">
                <a:latin typeface="Arial" pitchFamily="34" charset="0"/>
                <a:cs typeface="Arial" pitchFamily="34" charset="0"/>
              </a:rPr>
              <a:t>   - </a:t>
            </a:r>
            <a:r>
              <a:rPr lang="en-US" dirty="0" err="1" smtClean="0">
                <a:latin typeface="Arial" pitchFamily="34" charset="0"/>
                <a:cs typeface="Arial" pitchFamily="34" charset="0"/>
              </a:rPr>
              <a:t>PyInput</a:t>
            </a:r>
            <a:r>
              <a:rPr lang="en-US" dirty="0" smtClean="0">
                <a:latin typeface="Arial" pitchFamily="34" charset="0"/>
                <a:cs typeface="Arial" pitchFamily="34" charset="0"/>
              </a:rPr>
              <a:t> Library</a:t>
            </a:r>
          </a:p>
          <a:p>
            <a:pPr>
              <a:buNone/>
            </a:pPr>
            <a:r>
              <a:rPr lang="en-US" dirty="0" smtClean="0">
                <a:latin typeface="Arial" pitchFamily="34" charset="0"/>
                <a:cs typeface="Arial" pitchFamily="34" charset="0"/>
              </a:rPr>
              <a:t>   - JSON Library</a:t>
            </a:r>
          </a:p>
          <a:p>
            <a:pPr>
              <a:buNone/>
            </a:pPr>
            <a:r>
              <a:rPr lang="en-US" dirty="0" smtClean="0">
                <a:latin typeface="Arial" pitchFamily="34" charset="0"/>
                <a:cs typeface="Arial" pitchFamily="34" charset="0"/>
              </a:rPr>
              <a:t>   - </a:t>
            </a:r>
            <a:r>
              <a:rPr lang="en-US" dirty="0" err="1" smtClean="0">
                <a:latin typeface="Arial" pitchFamily="34" charset="0"/>
                <a:cs typeface="Arial" pitchFamily="34" charset="0"/>
              </a:rPr>
              <a:t>NumPy</a:t>
            </a:r>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   - </a:t>
            </a:r>
            <a:r>
              <a:rPr lang="en-US" dirty="0" err="1" smtClean="0">
                <a:latin typeface="Arial" pitchFamily="34" charset="0"/>
                <a:cs typeface="Arial" pitchFamily="34" charset="0"/>
              </a:rPr>
              <a:t>Scikit</a:t>
            </a:r>
            <a:r>
              <a:rPr lang="en-US" dirty="0" smtClean="0">
                <a:latin typeface="Arial" pitchFamily="34" charset="0"/>
                <a:cs typeface="Arial" pitchFamily="34" charset="0"/>
              </a:rPr>
              <a:t>-learn</a:t>
            </a:r>
          </a:p>
          <a:p>
            <a:pPr>
              <a:buNone/>
            </a:pPr>
            <a:r>
              <a:rPr lang="en-US" dirty="0" smtClean="0">
                <a:latin typeface="Arial" pitchFamily="34" charset="0"/>
                <a:cs typeface="Arial" pitchFamily="34" charset="0"/>
              </a:rPr>
              <a:t>   - </a:t>
            </a:r>
            <a:r>
              <a:rPr lang="en-US" dirty="0" err="1" smtClean="0">
                <a:latin typeface="Arial" pitchFamily="34" charset="0"/>
                <a:cs typeface="Arial" pitchFamily="34" charset="0"/>
              </a:rPr>
              <a:t>TensorFlow</a:t>
            </a:r>
            <a:r>
              <a:rPr lang="en-US" dirty="0" smtClean="0">
                <a:latin typeface="Arial" pitchFamily="34" charset="0"/>
                <a:cs typeface="Arial" pitchFamily="34" charset="0"/>
              </a:rPr>
              <a:t> or </a:t>
            </a:r>
            <a:r>
              <a:rPr lang="en-US" dirty="0" err="1" smtClean="0">
                <a:latin typeface="Arial" pitchFamily="34" charset="0"/>
                <a:cs typeface="Arial" pitchFamily="34" charset="0"/>
              </a:rPr>
              <a:t>PyTorch</a:t>
            </a:r>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   -</a:t>
            </a:r>
            <a:r>
              <a:rPr lang="en-US" dirty="0" err="1" smtClean="0">
                <a:latin typeface="Arial" pitchFamily="34" charset="0"/>
                <a:cs typeface="Arial" pitchFamily="34" charset="0"/>
              </a:rPr>
              <a:t>OpenSSL</a:t>
            </a:r>
            <a:r>
              <a:rPr lang="en-US" dirty="0" smtClean="0">
                <a:latin typeface="Arial" pitchFamily="34" charset="0"/>
                <a:cs typeface="Arial" pitchFamily="34" charset="0"/>
              </a:rPr>
              <a:t> or cryptography</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extLst/>
          </a:lstStyle>
          <a:p>
            <a:pPr marL="0" indent="0">
              <a:buNone/>
            </a:pPr>
            <a:endParaRPr lang="en-US" sz="2800" dirty="0"/>
          </a:p>
        </p:txBody>
      </p:sp>
      <p:sp>
        <p:nvSpPr>
          <p:cNvPr id="28" name="Rectangle 6"/>
          <p:cNvSpPr>
            <a:spLocks noGrp="1"/>
          </p:cNvSpPr>
          <p:nvPr>
            <p:ph type="title"/>
          </p:nvPr>
        </p:nvSpPr>
        <p:spPr/>
        <p:txBody>
          <a:bodyPr/>
          <a:lstStyle>
            <a:extLst/>
          </a:lstStyle>
          <a:p>
            <a:r>
              <a:rPr lang="en-US" dirty="0" smtClean="0"/>
              <a:t>Algorithm and deployment</a:t>
            </a:r>
            <a:endParaRPr lang="en-US" dirty="0"/>
          </a:p>
        </p:txBody>
      </p:sp>
      <p:sp>
        <p:nvSpPr>
          <p:cNvPr id="17" name="Rectangle 8"/>
          <p:cNvSpPr>
            <a:spLocks noGrp="1"/>
          </p:cNvSpPr>
          <p:nvPr>
            <p:ph idx="1"/>
          </p:nvPr>
        </p:nvSpPr>
        <p:spPr/>
        <p:txBody>
          <a:bodyPr>
            <a:normAutofit fontScale="85000" lnSpcReduction="20000"/>
          </a:bodyPr>
          <a:lstStyle>
            <a:extLst/>
          </a:lstStyle>
          <a:p>
            <a:r>
              <a:rPr lang="en-US" sz="2400" b="1" dirty="0" smtClean="0">
                <a:latin typeface="Arial" pitchFamily="34" charset="0"/>
                <a:cs typeface="Arial" pitchFamily="34" charset="0"/>
              </a:rPr>
              <a:t>Algorithm:</a:t>
            </a:r>
            <a:endParaRPr lang="en-US" sz="2400" dirty="0" smtClean="0">
              <a:latin typeface="Arial" pitchFamily="34" charset="0"/>
              <a:cs typeface="Arial" pitchFamily="34" charset="0"/>
            </a:endParaRPr>
          </a:p>
          <a:p>
            <a:pPr>
              <a:buNone/>
            </a:pPr>
            <a:r>
              <a:rPr lang="en-US" dirty="0" smtClean="0">
                <a:latin typeface="Arial" pitchFamily="34" charset="0"/>
                <a:cs typeface="Arial" pitchFamily="34" charset="0"/>
              </a:rPr>
              <a:t>Behavior-based Detection Algorithm using Machine Learning:</a:t>
            </a:r>
          </a:p>
          <a:p>
            <a:pPr>
              <a:buNone/>
            </a:pPr>
            <a:r>
              <a:rPr lang="en-US" dirty="0" smtClean="0">
                <a:latin typeface="Arial" pitchFamily="34" charset="0"/>
                <a:cs typeface="Arial" pitchFamily="34" charset="0"/>
              </a:rPr>
              <a:t>      -Utilize supervised learning techniques such as Random Forest or Support Vector Machines (SVM) to train a model on labeled datasets of normal and anomalous user behavior.</a:t>
            </a:r>
          </a:p>
          <a:p>
            <a:pPr>
              <a:buNone/>
            </a:pPr>
            <a:r>
              <a:rPr lang="en-US" dirty="0" smtClean="0">
                <a:latin typeface="Arial" pitchFamily="34" charset="0"/>
                <a:cs typeface="Arial" pitchFamily="34" charset="0"/>
              </a:rPr>
              <a:t>       -Extract features from user interaction patterns such as keystroke dynamics, mouse movements, and application usage.</a:t>
            </a:r>
          </a:p>
          <a:p>
            <a:pPr>
              <a:buNone/>
            </a:pPr>
            <a:r>
              <a:rPr lang="en-US" dirty="0" smtClean="0">
                <a:latin typeface="Arial" pitchFamily="34" charset="0"/>
                <a:cs typeface="Arial" pitchFamily="34" charset="0"/>
              </a:rPr>
              <a:t>       -Continuously update the model with new data to improve detection accuracy and adapt to emerging </a:t>
            </a:r>
            <a:r>
              <a:rPr lang="en-US" dirty="0" err="1" smtClean="0">
                <a:latin typeface="Arial" pitchFamily="34" charset="0"/>
                <a:cs typeface="Arial" pitchFamily="34" charset="0"/>
              </a:rPr>
              <a:t>keylogger</a:t>
            </a:r>
            <a:r>
              <a:rPr lang="en-US" dirty="0" smtClean="0">
                <a:latin typeface="Arial" pitchFamily="34" charset="0"/>
                <a:cs typeface="Arial" pitchFamily="34" charset="0"/>
              </a:rPr>
              <a:t> variants.</a:t>
            </a:r>
          </a:p>
          <a:p>
            <a:r>
              <a:rPr lang="en-US" sz="2400" b="1" dirty="0" smtClean="0">
                <a:latin typeface="Arial" pitchFamily="34" charset="0"/>
                <a:cs typeface="Arial" pitchFamily="34" charset="0"/>
              </a:rPr>
              <a:t>Deployment:</a:t>
            </a:r>
            <a:endParaRPr lang="en-US" sz="2400" dirty="0" smtClean="0">
              <a:latin typeface="Arial" pitchFamily="34" charset="0"/>
              <a:cs typeface="Arial" pitchFamily="34" charset="0"/>
            </a:endParaRPr>
          </a:p>
          <a:p>
            <a:pPr>
              <a:buNone/>
            </a:pPr>
            <a:r>
              <a:rPr lang="en-US" dirty="0" smtClean="0">
                <a:latin typeface="Arial" pitchFamily="34" charset="0"/>
                <a:cs typeface="Arial" pitchFamily="34" charset="0"/>
              </a:rPr>
              <a:t>      -Integrate the detection system into endpoint security solutions or deploy it as a standalone application for individual users and organizations.</a:t>
            </a:r>
          </a:p>
          <a:p>
            <a:pPr>
              <a:buNone/>
            </a:pPr>
            <a:r>
              <a:rPr lang="en-US" dirty="0" smtClean="0">
                <a:latin typeface="Arial" pitchFamily="34" charset="0"/>
                <a:cs typeface="Arial" pitchFamily="34" charset="0"/>
              </a:rPr>
              <a:t>       -Ensure compatibility with various operating systems and platforms to maximize coverage and accessibility.</a:t>
            </a:r>
          </a:p>
          <a:p>
            <a:pPr>
              <a:buNone/>
            </a:pPr>
            <a:r>
              <a:rPr lang="en-US" dirty="0" smtClean="0">
                <a:latin typeface="Arial" pitchFamily="34" charset="0"/>
                <a:cs typeface="Arial" pitchFamily="34" charset="0"/>
              </a:rPr>
              <a:t>      -Provide user-friendly interfaces and dashboards for monitoring and managing detection alerts and security settings.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extLst/>
          </a:lstStyle>
          <a:p>
            <a:pPr marL="0" indent="0">
              <a:buNone/>
            </a:pPr>
            <a:endParaRPr lang="en-US" sz="2800" dirty="0"/>
          </a:p>
        </p:txBody>
      </p:sp>
      <p:sp>
        <p:nvSpPr>
          <p:cNvPr id="28" name="Rectangle 6"/>
          <p:cNvSpPr>
            <a:spLocks noGrp="1"/>
          </p:cNvSpPr>
          <p:nvPr>
            <p:ph type="title"/>
          </p:nvPr>
        </p:nvSpPr>
        <p:spPr/>
        <p:txBody>
          <a:bodyPr/>
          <a:lstStyle>
            <a:extLst/>
          </a:lstStyle>
          <a:p>
            <a:r>
              <a:rPr lang="en-US" dirty="0" smtClean="0"/>
              <a:t>Result</a:t>
            </a:r>
            <a:endParaRPr lang="en-US" dirty="0"/>
          </a:p>
        </p:txBody>
      </p:sp>
      <p:sp>
        <p:nvSpPr>
          <p:cNvPr id="17" name="Rectangle 8"/>
          <p:cNvSpPr>
            <a:spLocks noGrp="1"/>
          </p:cNvSpPr>
          <p:nvPr>
            <p:ph idx="1"/>
          </p:nvPr>
        </p:nvSpPr>
        <p:spPr/>
        <p:txBody>
          <a:bodyPr/>
          <a:lstStyle>
            <a:extLst/>
          </a:lstStyle>
          <a:p>
            <a:r>
              <a:rPr lang="en-US" dirty="0" smtClean="0">
                <a:latin typeface="Arial" pitchFamily="34" charset="0"/>
                <a:cs typeface="Arial" pitchFamily="34" charset="0"/>
              </a:rPr>
              <a:t>Evaluate the system's performance using metrics such as detection rate, false positive rate, and response time to alerts.</a:t>
            </a:r>
          </a:p>
          <a:p>
            <a:r>
              <a:rPr lang="en-US" dirty="0" smtClean="0">
                <a:latin typeface="Arial" pitchFamily="34" charset="0"/>
                <a:cs typeface="Arial" pitchFamily="34" charset="0"/>
              </a:rPr>
              <a:t>Present case studies or real-world examples demonstrating successful detection and prevention of </a:t>
            </a:r>
            <a:r>
              <a:rPr lang="en-US" dirty="0" err="1" smtClean="0">
                <a:latin typeface="Arial" pitchFamily="34" charset="0"/>
                <a:cs typeface="Arial" pitchFamily="34" charset="0"/>
              </a:rPr>
              <a:t>keylogger</a:t>
            </a:r>
            <a:r>
              <a:rPr lang="en-US" dirty="0" smtClean="0">
                <a:latin typeface="Arial" pitchFamily="34" charset="0"/>
                <a:cs typeface="Arial" pitchFamily="34" charset="0"/>
              </a:rPr>
              <a:t> attacks.</a:t>
            </a:r>
          </a:p>
          <a:p>
            <a:r>
              <a:rPr lang="en-US" dirty="0" smtClean="0">
                <a:latin typeface="Arial" pitchFamily="34" charset="0"/>
                <a:cs typeface="Arial" pitchFamily="34" charset="0"/>
              </a:rPr>
              <a:t>Solicit feedback from users and security experts to identify areas for improvement and refinement.</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extLst/>
          </a:lstStyle>
          <a:p>
            <a:pPr marL="0" indent="0">
              <a:buNone/>
            </a:pPr>
            <a:endParaRPr lang="en-US" sz="2800" dirty="0"/>
          </a:p>
        </p:txBody>
      </p:sp>
      <p:sp>
        <p:nvSpPr>
          <p:cNvPr id="28" name="Rectangle 6"/>
          <p:cNvSpPr>
            <a:spLocks noGrp="1"/>
          </p:cNvSpPr>
          <p:nvPr>
            <p:ph type="title"/>
          </p:nvPr>
        </p:nvSpPr>
        <p:spPr/>
        <p:txBody>
          <a:bodyPr/>
          <a:lstStyle>
            <a:extLst/>
          </a:lstStyle>
          <a:p>
            <a:r>
              <a:rPr lang="en-US" dirty="0" smtClean="0"/>
              <a:t>Conclusion</a:t>
            </a:r>
            <a:endParaRPr lang="en-US" dirty="0"/>
          </a:p>
        </p:txBody>
      </p:sp>
      <p:sp>
        <p:nvSpPr>
          <p:cNvPr id="17" name="Rectangle 8"/>
          <p:cNvSpPr>
            <a:spLocks noGrp="1"/>
          </p:cNvSpPr>
          <p:nvPr>
            <p:ph idx="1"/>
          </p:nvPr>
        </p:nvSpPr>
        <p:spPr/>
        <p:txBody>
          <a:bodyPr/>
          <a:lstStyle>
            <a:extLst/>
          </a:lstStyle>
          <a:p>
            <a:r>
              <a:rPr lang="en-US" dirty="0" smtClean="0"/>
              <a:t> </a:t>
            </a:r>
            <a:r>
              <a:rPr lang="en-US" dirty="0" smtClean="0">
                <a:latin typeface="Arial" pitchFamily="34" charset="0"/>
                <a:cs typeface="Arial" pitchFamily="34" charset="0"/>
              </a:rPr>
              <a:t>The proposed </a:t>
            </a:r>
            <a:r>
              <a:rPr lang="en-US" dirty="0" err="1" smtClean="0">
                <a:latin typeface="Arial" pitchFamily="34" charset="0"/>
                <a:cs typeface="Arial" pitchFamily="34" charset="0"/>
              </a:rPr>
              <a:t>Keylogger</a:t>
            </a:r>
            <a:r>
              <a:rPr lang="en-US" dirty="0" smtClean="0">
                <a:latin typeface="Arial" pitchFamily="34" charset="0"/>
                <a:cs typeface="Arial" pitchFamily="34" charset="0"/>
              </a:rPr>
              <a:t> Detection and Prevention system combines education, endpoint security measures, behavior-based detection techniques, encrypted communication channels, and multi-factor authentication to mitigate the risks posed by </a:t>
            </a:r>
            <a:r>
              <a:rPr lang="en-US" dirty="0" err="1" smtClean="0">
                <a:latin typeface="Arial" pitchFamily="34" charset="0"/>
                <a:cs typeface="Arial" pitchFamily="34" charset="0"/>
              </a:rPr>
              <a:t>keyloggers</a:t>
            </a:r>
            <a:r>
              <a:rPr lang="en-US" dirty="0" smtClean="0">
                <a:latin typeface="Arial" pitchFamily="34" charset="0"/>
                <a:cs typeface="Arial" pitchFamily="34" charset="0"/>
              </a:rPr>
              <a:t>. By raising awareness, implementing robust security measures, and leveraging advanced detection algorithms, individuals and organizations can protect sensitive information and safeguard against identity theft, financial loss, and privacy breaches.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extLst/>
          </a:lstStyle>
          <a:p>
            <a:pPr marL="0" indent="0">
              <a:buNone/>
            </a:pPr>
            <a:endParaRPr lang="en-US" sz="2800" dirty="0"/>
          </a:p>
        </p:txBody>
      </p:sp>
      <p:sp>
        <p:nvSpPr>
          <p:cNvPr id="28" name="Rectangle 6"/>
          <p:cNvSpPr>
            <a:spLocks noGrp="1"/>
          </p:cNvSpPr>
          <p:nvPr>
            <p:ph type="title"/>
          </p:nvPr>
        </p:nvSpPr>
        <p:spPr/>
        <p:txBody>
          <a:bodyPr/>
          <a:lstStyle>
            <a:extLst/>
          </a:lstStyle>
          <a:p>
            <a:r>
              <a:rPr lang="en-US" dirty="0" smtClean="0"/>
              <a:t>Future scope</a:t>
            </a:r>
            <a:endParaRPr lang="en-US" dirty="0"/>
          </a:p>
        </p:txBody>
      </p:sp>
      <p:sp>
        <p:nvSpPr>
          <p:cNvPr id="17" name="Rectangle 8"/>
          <p:cNvSpPr>
            <a:spLocks noGrp="1"/>
          </p:cNvSpPr>
          <p:nvPr>
            <p:ph idx="1"/>
          </p:nvPr>
        </p:nvSpPr>
        <p:spPr/>
        <p:txBody>
          <a:bodyPr/>
          <a:lstStyle>
            <a:extLst/>
          </a:lstStyle>
          <a:p>
            <a:r>
              <a:rPr lang="en-US" dirty="0" smtClean="0">
                <a:latin typeface="Arial" pitchFamily="34" charset="0"/>
                <a:cs typeface="Arial" pitchFamily="34" charset="0"/>
              </a:rPr>
              <a:t>Explore the integration of advanced AI techniques such as deep learning and natural language processing for more accurate and efficient detection of </a:t>
            </a:r>
            <a:r>
              <a:rPr lang="en-US" dirty="0" err="1" smtClean="0">
                <a:latin typeface="Arial" pitchFamily="34" charset="0"/>
                <a:cs typeface="Arial" pitchFamily="34" charset="0"/>
              </a:rPr>
              <a:t>keylogger</a:t>
            </a:r>
            <a:r>
              <a:rPr lang="en-US" dirty="0" smtClean="0">
                <a:latin typeface="Arial" pitchFamily="34" charset="0"/>
                <a:cs typeface="Arial" pitchFamily="34" charset="0"/>
              </a:rPr>
              <a:t> activity.</a:t>
            </a:r>
          </a:p>
          <a:p>
            <a:r>
              <a:rPr lang="en-US" dirty="0" smtClean="0">
                <a:latin typeface="Arial" pitchFamily="34" charset="0"/>
                <a:cs typeface="Arial" pitchFamily="34" charset="0"/>
              </a:rPr>
              <a:t>Enhance collaboration and information sharing among security researchers and industry stakeholders to stay ahead of evolving </a:t>
            </a:r>
            <a:r>
              <a:rPr lang="en-US" dirty="0" err="1" smtClean="0">
                <a:latin typeface="Arial" pitchFamily="34" charset="0"/>
                <a:cs typeface="Arial" pitchFamily="34" charset="0"/>
              </a:rPr>
              <a:t>keylogger</a:t>
            </a:r>
            <a:r>
              <a:rPr lang="en-US" dirty="0" smtClean="0">
                <a:latin typeface="Arial" pitchFamily="34" charset="0"/>
                <a:cs typeface="Arial" pitchFamily="34" charset="0"/>
              </a:rPr>
              <a:t> threats.</a:t>
            </a:r>
          </a:p>
          <a:p>
            <a:r>
              <a:rPr lang="en-US" dirty="0" smtClean="0">
                <a:latin typeface="Arial" pitchFamily="34" charset="0"/>
                <a:cs typeface="Arial" pitchFamily="34" charset="0"/>
              </a:rPr>
              <a:t>Extend the system's capabilities to detect and prevent other forms of malware and cyber threats beyond </a:t>
            </a:r>
            <a:r>
              <a:rPr lang="en-US" dirty="0" err="1" smtClean="0">
                <a:latin typeface="Arial" pitchFamily="34" charset="0"/>
                <a:cs typeface="Arial" pitchFamily="34" charset="0"/>
              </a:rPr>
              <a:t>keyloggers</a:t>
            </a:r>
            <a:r>
              <a:rPr lang="en-US" dirty="0" smtClean="0">
                <a:latin typeface="Arial" pitchFamily="34" charset="0"/>
                <a:cs typeface="Arial" pitchFamily="34" charset="0"/>
              </a:rPr>
              <a:t>.</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696</Words>
  <Application>Microsoft Office PowerPoint</Application>
  <PresentationFormat>On-screen Show (4:3)</PresentationFormat>
  <Paragraphs>77</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QuizShow</vt:lpstr>
      <vt:lpstr>Key logger project</vt:lpstr>
      <vt:lpstr>OUTLINE</vt:lpstr>
      <vt:lpstr>Problem Statement</vt:lpstr>
      <vt:lpstr>Proposed System/Solution</vt:lpstr>
      <vt:lpstr>System Development Approach</vt:lpstr>
      <vt:lpstr>Algorithm and deployment</vt:lpstr>
      <vt:lpstr>Result</vt:lpstr>
      <vt:lpstr>Conclusion</vt:lpstr>
      <vt:lpstr>Future scope</vt:lpstr>
      <vt:lpstr>References</vt:lpstr>
      <vt:lpstr>THANK YOU</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2024-04-23T09:58:45Z</dcterms:created>
  <dcterms:modified xsi:type="dcterms:W3CDTF">2024-04-23T10:06:54Z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