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71" r:id="rId4"/>
    <p:sldId id="267" r:id="rId5"/>
    <p:sldId id="268" r:id="rId6"/>
    <p:sldId id="269" r:id="rId7"/>
    <p:sldId id="270" r:id="rId8"/>
    <p:sldId id="261" r:id="rId9"/>
    <p:sldId id="264" r:id="rId10"/>
    <p:sldId id="262" r:id="rId11"/>
    <p:sldId id="263" r:id="rId12"/>
    <p:sldId id="257" r:id="rId13"/>
    <p:sldId id="273" r:id="rId14"/>
    <p:sldId id="274" r:id="rId15"/>
    <p:sldId id="275" r:id="rId16"/>
    <p:sldId id="276" r:id="rId17"/>
    <p:sldId id="277" r:id="rId18"/>
    <p:sldId id="278" r:id="rId19"/>
    <p:sldId id="265" r:id="rId20"/>
    <p:sldId id="259"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72561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222C-4AD0-471E-9F5A-B02230E2150B}"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8887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8104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661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46443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91932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31648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62703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304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9544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12810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7222C-4AD0-471E-9F5A-B02230E2150B}"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256706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7222C-4AD0-471E-9F5A-B02230E2150B}"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12517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42576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318539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77222C-4AD0-471E-9F5A-B02230E2150B}" type="datetimeFigureOut">
              <a:rPr lang="en-IN" smtClean="0"/>
              <a:t>25-08-2023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5666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7222C-4AD0-471E-9F5A-B02230E2150B}"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F7B18-EC0D-416B-937B-CC03D0A9F3E4}" type="slidenum">
              <a:rPr lang="en-IN" smtClean="0"/>
              <a:t>‹#›</a:t>
            </a:fld>
            <a:endParaRPr lang="en-IN"/>
          </a:p>
        </p:txBody>
      </p:sp>
    </p:spTree>
    <p:extLst>
      <p:ext uri="{BB962C8B-B14F-4D97-AF65-F5344CB8AC3E}">
        <p14:creationId xmlns:p14="http://schemas.microsoft.com/office/powerpoint/2010/main" val="419266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77222C-4AD0-471E-9F5A-B02230E2150B}" type="datetimeFigureOut">
              <a:rPr lang="en-IN" smtClean="0"/>
              <a:t>25-08-2023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F7B18-EC0D-416B-937B-CC03D0A9F3E4}" type="slidenum">
              <a:rPr lang="en-IN" smtClean="0"/>
              <a:t>‹#›</a:t>
            </a:fld>
            <a:endParaRPr lang="en-IN"/>
          </a:p>
        </p:txBody>
      </p:sp>
    </p:spTree>
    <p:extLst>
      <p:ext uri="{BB962C8B-B14F-4D97-AF65-F5344CB8AC3E}">
        <p14:creationId xmlns:p14="http://schemas.microsoft.com/office/powerpoint/2010/main" val="324955181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52C7-A783-D17F-E23D-A065FB962DAC}"/>
              </a:ext>
            </a:extLst>
          </p:cNvPr>
          <p:cNvSpPr>
            <a:spLocks noGrp="1"/>
          </p:cNvSpPr>
          <p:nvPr>
            <p:ph type="ctrTitle"/>
          </p:nvPr>
        </p:nvSpPr>
        <p:spPr>
          <a:xfrm>
            <a:off x="1252610" y="967666"/>
            <a:ext cx="8825658" cy="1909894"/>
          </a:xfrm>
        </p:spPr>
        <p:txBody>
          <a:bodyPr>
            <a:normAutofit fontScale="90000"/>
          </a:bodyPr>
          <a:lstStyle/>
          <a:p>
            <a:pPr algn="ctr"/>
            <a:r>
              <a:rPr lang="en-US" b="1" dirty="0">
                <a:solidFill>
                  <a:srgbClr val="FFFF00"/>
                </a:solidFill>
              </a:rPr>
              <a:t>MODIFIED QUAKE CASTER MODEL</a:t>
            </a:r>
            <a:endParaRPr lang="en-IN" b="1" dirty="0">
              <a:solidFill>
                <a:srgbClr val="FFFF00"/>
              </a:solidFill>
            </a:endParaRPr>
          </a:p>
        </p:txBody>
      </p:sp>
      <p:sp>
        <p:nvSpPr>
          <p:cNvPr id="3" name="Subtitle 2">
            <a:extLst>
              <a:ext uri="{FF2B5EF4-FFF2-40B4-BE49-F238E27FC236}">
                <a16:creationId xmlns:a16="http://schemas.microsoft.com/office/drawing/2014/main" id="{AF91D375-E354-E837-ACC6-8BB11BEB0EC3}"/>
              </a:ext>
            </a:extLst>
          </p:cNvPr>
          <p:cNvSpPr>
            <a:spLocks noGrp="1"/>
          </p:cNvSpPr>
          <p:nvPr>
            <p:ph type="subTitle" idx="1"/>
          </p:nvPr>
        </p:nvSpPr>
        <p:spPr>
          <a:xfrm>
            <a:off x="6339515" y="4566082"/>
            <a:ext cx="4941045" cy="1324252"/>
          </a:xfrm>
        </p:spPr>
        <p:txBody>
          <a:bodyPr>
            <a:normAutofit/>
          </a:bodyPr>
          <a:lstStyle/>
          <a:p>
            <a:r>
              <a:rPr lang="en-US" b="1" dirty="0">
                <a:solidFill>
                  <a:schemeClr val="bg1"/>
                </a:solidFill>
              </a:rPr>
              <a:t>PRESENTED BY – Sooraj </a:t>
            </a:r>
            <a:r>
              <a:rPr lang="en-US" b="1" dirty="0" err="1">
                <a:solidFill>
                  <a:schemeClr val="bg1"/>
                </a:solidFill>
              </a:rPr>
              <a:t>kumar</a:t>
            </a:r>
            <a:endParaRPr lang="en-US" b="1" dirty="0">
              <a:solidFill>
                <a:schemeClr val="bg1"/>
              </a:solidFill>
            </a:endParaRPr>
          </a:p>
          <a:p>
            <a:r>
              <a:rPr lang="en-US" b="1" dirty="0">
                <a:solidFill>
                  <a:schemeClr val="bg1"/>
                </a:solidFill>
              </a:rPr>
              <a:t>                            Rishabh </a:t>
            </a:r>
            <a:r>
              <a:rPr lang="en-US" b="1" dirty="0" err="1">
                <a:solidFill>
                  <a:schemeClr val="bg1"/>
                </a:solidFill>
              </a:rPr>
              <a:t>yadav</a:t>
            </a:r>
            <a:endParaRPr lang="en-IN" b="1" dirty="0">
              <a:solidFill>
                <a:schemeClr val="bg1"/>
              </a:solidFill>
            </a:endParaRPr>
          </a:p>
        </p:txBody>
      </p:sp>
    </p:spTree>
    <p:extLst>
      <p:ext uri="{BB962C8B-B14F-4D97-AF65-F5344CB8AC3E}">
        <p14:creationId xmlns:p14="http://schemas.microsoft.com/office/powerpoint/2010/main" val="196120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95BB-2E07-E2DF-ADF8-5969E5D3F144}"/>
              </a:ext>
            </a:extLst>
          </p:cNvPr>
          <p:cNvSpPr>
            <a:spLocks noGrp="1"/>
          </p:cNvSpPr>
          <p:nvPr>
            <p:ph type="title"/>
          </p:nvPr>
        </p:nvSpPr>
        <p:spPr/>
        <p:txBody>
          <a:bodyPr/>
          <a:lstStyle/>
          <a:p>
            <a:r>
              <a:rPr lang="en-US" b="1" dirty="0"/>
              <a:t>CONTINUE…</a:t>
            </a:r>
            <a:endParaRPr lang="en-IN" b="1" dirty="0"/>
          </a:p>
        </p:txBody>
      </p:sp>
      <p:sp>
        <p:nvSpPr>
          <p:cNvPr id="4" name="TextBox 3">
            <a:extLst>
              <a:ext uri="{FF2B5EF4-FFF2-40B4-BE49-F238E27FC236}">
                <a16:creationId xmlns:a16="http://schemas.microsoft.com/office/drawing/2014/main" id="{A8BA9B1E-6F11-FAAD-3180-10619DB000C5}"/>
              </a:ext>
            </a:extLst>
          </p:cNvPr>
          <p:cNvSpPr txBox="1"/>
          <p:nvPr/>
        </p:nvSpPr>
        <p:spPr>
          <a:xfrm>
            <a:off x="790114" y="2813261"/>
            <a:ext cx="10395752" cy="1631216"/>
          </a:xfrm>
          <a:prstGeom prst="rect">
            <a:avLst/>
          </a:prstGeom>
          <a:noFill/>
        </p:spPr>
        <p:txBody>
          <a:bodyPr wrap="square">
            <a:spAutoFit/>
          </a:bodyPr>
          <a:lstStyle/>
          <a:p>
            <a:pPr algn="just"/>
            <a:r>
              <a:rPr lang="en-US" sz="2000" b="1" dirty="0"/>
              <a:t>By inserting a load scale into the line, one can measure the stress acting on the fault throughout the earthquake cycle. As observed for real earthquakes, </a:t>
            </a:r>
            <a:r>
              <a:rPr lang="en-US" sz="2000" b="1" dirty="0" err="1"/>
              <a:t>QuakeCaster</a:t>
            </a:r>
            <a:r>
              <a:rPr lang="en-US" sz="2000" b="1" dirty="0"/>
              <a:t> events are not periodic, time-predictable, or slip-predictable. </a:t>
            </a:r>
            <a:r>
              <a:rPr lang="en-US" sz="2000" b="1" dirty="0" err="1"/>
              <a:t>QuakeCaster</a:t>
            </a:r>
            <a:r>
              <a:rPr lang="en-US" sz="2000" b="1" dirty="0"/>
              <a:t> produces rare but unreliable “foreshocks.” </a:t>
            </a:r>
          </a:p>
          <a:p>
            <a:pPr algn="just"/>
            <a:endParaRPr lang="en-US" sz="2000" b="1" dirty="0"/>
          </a:p>
        </p:txBody>
      </p:sp>
      <p:sp>
        <p:nvSpPr>
          <p:cNvPr id="6" name="TextBox 5">
            <a:extLst>
              <a:ext uri="{FF2B5EF4-FFF2-40B4-BE49-F238E27FC236}">
                <a16:creationId xmlns:a16="http://schemas.microsoft.com/office/drawing/2014/main" id="{3B9D2E24-9B32-090F-6D5F-524673E84DA1}"/>
              </a:ext>
            </a:extLst>
          </p:cNvPr>
          <p:cNvSpPr txBox="1"/>
          <p:nvPr/>
        </p:nvSpPr>
        <p:spPr>
          <a:xfrm>
            <a:off x="790114" y="4324259"/>
            <a:ext cx="10395752" cy="1323439"/>
          </a:xfrm>
          <a:prstGeom prst="rect">
            <a:avLst/>
          </a:prstGeom>
          <a:noFill/>
        </p:spPr>
        <p:txBody>
          <a:bodyPr wrap="square">
            <a:spAutoFit/>
          </a:bodyPr>
          <a:lstStyle/>
          <a:p>
            <a:pPr algn="just"/>
            <a:r>
              <a:rPr lang="en-US" sz="2000" b="1" dirty="0"/>
              <a:t>When fault gouge builds up, the friction goes to zero and fault creep is seen without large quakes.</a:t>
            </a:r>
          </a:p>
          <a:p>
            <a:pPr algn="just"/>
            <a:endParaRPr lang="en-US" sz="2000" b="1" dirty="0"/>
          </a:p>
          <a:p>
            <a:pPr algn="just"/>
            <a:r>
              <a:rPr lang="en-US" sz="2000" b="1" dirty="0"/>
              <a:t> </a:t>
            </a:r>
            <a:endParaRPr lang="en-IN" sz="2000" dirty="0"/>
          </a:p>
        </p:txBody>
      </p:sp>
      <p:sp>
        <p:nvSpPr>
          <p:cNvPr id="8" name="TextBox 7">
            <a:extLst>
              <a:ext uri="{FF2B5EF4-FFF2-40B4-BE49-F238E27FC236}">
                <a16:creationId xmlns:a16="http://schemas.microsoft.com/office/drawing/2014/main" id="{FEAEE1C7-89A2-F091-660A-906DE5C75BFA}"/>
              </a:ext>
            </a:extLst>
          </p:cNvPr>
          <p:cNvSpPr txBox="1"/>
          <p:nvPr/>
        </p:nvSpPr>
        <p:spPr>
          <a:xfrm>
            <a:off x="790113" y="5355310"/>
            <a:ext cx="10395751" cy="707886"/>
          </a:xfrm>
          <a:prstGeom prst="rect">
            <a:avLst/>
          </a:prstGeom>
          <a:noFill/>
        </p:spPr>
        <p:txBody>
          <a:bodyPr wrap="square">
            <a:spAutoFit/>
          </a:bodyPr>
          <a:lstStyle/>
          <a:p>
            <a:r>
              <a:rPr lang="en-US" sz="2000" b="1" dirty="0" err="1"/>
              <a:t>QuakeCaster</a:t>
            </a:r>
            <a:r>
              <a:rPr lang="en-US" sz="2000" b="1" dirty="0"/>
              <a:t> events produce very small amounts of fault gouge that strongly alter its behavior, resulting in smaller, more frequent shocks as the gouge accumulates. </a:t>
            </a:r>
            <a:endParaRPr lang="en-IN" sz="2000" dirty="0"/>
          </a:p>
        </p:txBody>
      </p:sp>
    </p:spTree>
    <p:extLst>
      <p:ext uri="{BB962C8B-B14F-4D97-AF65-F5344CB8AC3E}">
        <p14:creationId xmlns:p14="http://schemas.microsoft.com/office/powerpoint/2010/main" val="14997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1A41-E628-35D9-C0E5-C1FAD349C7AF}"/>
              </a:ext>
            </a:extLst>
          </p:cNvPr>
          <p:cNvSpPr>
            <a:spLocks noGrp="1"/>
          </p:cNvSpPr>
          <p:nvPr>
            <p:ph type="title"/>
          </p:nvPr>
        </p:nvSpPr>
        <p:spPr>
          <a:xfrm>
            <a:off x="1163840" y="844507"/>
            <a:ext cx="1863454" cy="706964"/>
          </a:xfrm>
        </p:spPr>
        <p:txBody>
          <a:bodyPr>
            <a:normAutofit fontScale="90000"/>
          </a:bodyPr>
          <a:lstStyle/>
          <a:p>
            <a:r>
              <a:rPr lang="en-US" b="1" dirty="0"/>
              <a:t>AIM</a:t>
            </a:r>
            <a:endParaRPr lang="en-IN" b="1" dirty="0"/>
          </a:p>
        </p:txBody>
      </p:sp>
      <p:sp>
        <p:nvSpPr>
          <p:cNvPr id="3" name="TextBox 2">
            <a:extLst>
              <a:ext uri="{FF2B5EF4-FFF2-40B4-BE49-F238E27FC236}">
                <a16:creationId xmlns:a16="http://schemas.microsoft.com/office/drawing/2014/main" id="{3BBBC3F0-28F1-5304-D677-97C76738FD7C}"/>
              </a:ext>
            </a:extLst>
          </p:cNvPr>
          <p:cNvSpPr txBox="1"/>
          <p:nvPr/>
        </p:nvSpPr>
        <p:spPr>
          <a:xfrm>
            <a:off x="796467" y="3402368"/>
            <a:ext cx="10149701" cy="1631216"/>
          </a:xfrm>
          <a:prstGeom prst="rect">
            <a:avLst/>
          </a:prstGeom>
          <a:noFill/>
        </p:spPr>
        <p:txBody>
          <a:bodyPr wrap="square" rtlCol="0">
            <a:spAutoFit/>
          </a:bodyPr>
          <a:lstStyle/>
          <a:p>
            <a:pPr algn="ctr"/>
            <a:r>
              <a:rPr lang="en-US" sz="2000" b="1" dirty="0"/>
              <a:t>The problem with quake caster model is that it is unable to justify the hypothesis and unable to predict the earthquake.</a:t>
            </a:r>
          </a:p>
          <a:p>
            <a:pPr algn="ctr"/>
            <a:endParaRPr lang="en-US" sz="2000" b="1" dirty="0"/>
          </a:p>
          <a:p>
            <a:pPr algn="ctr"/>
            <a:endParaRPr lang="en-US" sz="2000" b="1" dirty="0"/>
          </a:p>
          <a:p>
            <a:pPr algn="ctr"/>
            <a:r>
              <a:rPr lang="en-US" sz="2000" b="1" dirty="0"/>
              <a:t> </a:t>
            </a:r>
            <a:endParaRPr lang="en-IN" sz="2000" b="1" dirty="0"/>
          </a:p>
        </p:txBody>
      </p:sp>
      <p:sp>
        <p:nvSpPr>
          <p:cNvPr id="5" name="TextBox 4">
            <a:extLst>
              <a:ext uri="{FF2B5EF4-FFF2-40B4-BE49-F238E27FC236}">
                <a16:creationId xmlns:a16="http://schemas.microsoft.com/office/drawing/2014/main" id="{199D16BA-97F6-5EDC-E00F-0A1DD0C02A50}"/>
              </a:ext>
            </a:extLst>
          </p:cNvPr>
          <p:cNvSpPr txBox="1"/>
          <p:nvPr/>
        </p:nvSpPr>
        <p:spPr>
          <a:xfrm>
            <a:off x="852103" y="4952125"/>
            <a:ext cx="10038427" cy="707886"/>
          </a:xfrm>
          <a:prstGeom prst="rect">
            <a:avLst/>
          </a:prstGeom>
          <a:noFill/>
        </p:spPr>
        <p:txBody>
          <a:bodyPr wrap="square">
            <a:spAutoFit/>
          </a:bodyPr>
          <a:lstStyle/>
          <a:p>
            <a:pPr algn="ctr"/>
            <a:r>
              <a:rPr lang="en-US" sz="2000" b="1" dirty="0"/>
              <a:t>so our aim is to justify these hypothesis and predict the earthquake more efficiently with modified quake caster model.</a:t>
            </a:r>
            <a:endParaRPr lang="en-IN" sz="2000" dirty="0"/>
          </a:p>
        </p:txBody>
      </p:sp>
    </p:spTree>
    <p:extLst>
      <p:ext uri="{BB962C8B-B14F-4D97-AF65-F5344CB8AC3E}">
        <p14:creationId xmlns:p14="http://schemas.microsoft.com/office/powerpoint/2010/main" val="32352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8ABF-9457-F43C-531E-9005DE1C968C}"/>
              </a:ext>
            </a:extLst>
          </p:cNvPr>
          <p:cNvSpPr>
            <a:spLocks noGrp="1"/>
          </p:cNvSpPr>
          <p:nvPr>
            <p:ph type="title"/>
          </p:nvPr>
        </p:nvSpPr>
        <p:spPr>
          <a:xfrm>
            <a:off x="838200" y="365125"/>
            <a:ext cx="10515600" cy="1325563"/>
          </a:xfrm>
        </p:spPr>
        <p:txBody>
          <a:bodyPr>
            <a:normAutofit/>
          </a:bodyPr>
          <a:lstStyle/>
          <a:p>
            <a:r>
              <a:rPr lang="en-US" sz="5000">
                <a:latin typeface="Times New Roman" panose="02020603050405020304" pitchFamily="18" charset="0"/>
                <a:cs typeface="Times New Roman" panose="02020603050405020304" pitchFamily="18" charset="0"/>
              </a:rPr>
              <a:t>Modification in Quake Caster Model :</a:t>
            </a:r>
          </a:p>
        </p:txBody>
      </p:sp>
      <p:sp>
        <p:nvSpPr>
          <p:cNvPr id="7" name="Content Placeholder 2">
            <a:extLst>
              <a:ext uri="{FF2B5EF4-FFF2-40B4-BE49-F238E27FC236}">
                <a16:creationId xmlns:a16="http://schemas.microsoft.com/office/drawing/2014/main" id="{142F36EA-8465-1ED6-416B-B2AD35A89021}"/>
              </a:ext>
            </a:extLst>
          </p:cNvPr>
          <p:cNvSpPr>
            <a:spLocks noGrp="1"/>
          </p:cNvSpPr>
          <p:nvPr>
            <p:ph idx="1"/>
          </p:nvPr>
        </p:nvSpPr>
        <p:spPr>
          <a:xfrm>
            <a:off x="731668" y="2648475"/>
            <a:ext cx="10515600" cy="2944457"/>
          </a:xfrm>
        </p:spPr>
        <p:txBody>
          <a:bodyPr>
            <a:noAutofit/>
          </a:bodyPr>
          <a:lstStyle/>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Changes in Slider Blocks.</a:t>
            </a:r>
          </a:p>
          <a:p>
            <a:pPr marL="0" marR="0">
              <a:spcBef>
                <a:spcPts val="0"/>
              </a:spcBef>
              <a:spcAft>
                <a:spcPts val="10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Changes in Rubber band ( Dimension and Elasticity).</a:t>
            </a:r>
          </a:p>
          <a:p>
            <a:pPr marL="0" marR="0">
              <a:spcBef>
                <a:spcPts val="0"/>
              </a:spcBef>
              <a:spcAft>
                <a:spcPts val="10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Changes in Pulley System</a:t>
            </a:r>
          </a:p>
          <a:p>
            <a:pPr marL="0" marR="0">
              <a:spcBef>
                <a:spcPts val="0"/>
              </a:spcBef>
              <a:spcAft>
                <a:spcPts val="10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Changes in Force applying Mechanism.</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p>
        </p:txBody>
      </p:sp>
    </p:spTree>
    <p:extLst>
      <p:ext uri="{BB962C8B-B14F-4D97-AF65-F5344CB8AC3E}">
        <p14:creationId xmlns:p14="http://schemas.microsoft.com/office/powerpoint/2010/main" val="203519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0FA-314B-6E80-EF03-EABDEB943B2E}"/>
              </a:ext>
            </a:extLst>
          </p:cNvPr>
          <p:cNvSpPr>
            <a:spLocks noGrp="1"/>
          </p:cNvSpPr>
          <p:nvPr>
            <p:ph type="title"/>
          </p:nvPr>
        </p:nvSpPr>
        <p:spPr>
          <a:xfrm>
            <a:off x="625135" y="816886"/>
            <a:ext cx="10515600" cy="1325563"/>
          </a:xfrm>
        </p:spPr>
        <p:txBody>
          <a:bodyPr>
            <a:normAutofit fontScale="90000"/>
          </a:bodyPr>
          <a:lstStyle/>
          <a:p>
            <a:r>
              <a:rPr lang="en-US" sz="4200" b="1" dirty="0">
                <a:effectLst/>
                <a:latin typeface="Times New Roman" panose="02020603050405020304" pitchFamily="18" charset="0"/>
                <a:ea typeface="Calibri" panose="020F0502020204030204" pitchFamily="34" charset="0"/>
                <a:cs typeface="Times New Roman" panose="02020603050405020304" pitchFamily="18" charset="0"/>
              </a:rPr>
              <a:t>Changes in Slider Blocks:</a:t>
            </a:r>
            <a:br>
              <a:rPr lang="en-US" sz="42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200" b="1" dirty="0"/>
          </a:p>
        </p:txBody>
      </p:sp>
      <p:sp>
        <p:nvSpPr>
          <p:cNvPr id="3" name="Content Placeholder 2">
            <a:extLst>
              <a:ext uri="{FF2B5EF4-FFF2-40B4-BE49-F238E27FC236}">
                <a16:creationId xmlns:a16="http://schemas.microsoft.com/office/drawing/2014/main" id="{0999EA09-261D-6347-628B-EB42ED9F741F}"/>
              </a:ext>
            </a:extLst>
          </p:cNvPr>
          <p:cNvSpPr>
            <a:spLocks noGrp="1"/>
          </p:cNvSpPr>
          <p:nvPr>
            <p:ph idx="1"/>
          </p:nvPr>
        </p:nvSpPr>
        <p:spPr>
          <a:xfrm>
            <a:off x="838200" y="2388093"/>
            <a:ext cx="10515600" cy="4145872"/>
          </a:xfrm>
        </p:spPr>
        <p:txBody>
          <a:bodyPr>
            <a:normAutofit lnSpcReduction="10000"/>
          </a:bodyPr>
          <a:lstStyle/>
          <a:p>
            <a:pPr marL="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It doesn’t represent the true lithology of the earthquake area. So, we modify three things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 of block</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Types of blocks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Arrangement of block</a:t>
            </a:r>
          </a:p>
          <a:p>
            <a:pPr marL="342900" marR="0" lvl="0" indent="-342900">
              <a:spcBef>
                <a:spcPts val="0"/>
              </a:spcBef>
              <a:spcAft>
                <a:spcPts val="1000"/>
              </a:spcAft>
              <a:buFont typeface="+mj-lt"/>
              <a:buAutoNum type="arabicPeriod"/>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W</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 have modified three block into five block. </a:t>
            </a:r>
          </a:p>
          <a:p>
            <a:pPr marL="22860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We have used five different types(material) of block </a:t>
            </a:r>
          </a:p>
          <a:p>
            <a:pPr marL="228600" marR="0">
              <a:spcBef>
                <a:spcPts val="0"/>
              </a:spcBef>
              <a:spcAft>
                <a:spcPts val="10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Blocks are arranged lithostatic graphical.</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p>
        </p:txBody>
      </p:sp>
    </p:spTree>
    <p:extLst>
      <p:ext uri="{BB962C8B-B14F-4D97-AF65-F5344CB8AC3E}">
        <p14:creationId xmlns:p14="http://schemas.microsoft.com/office/powerpoint/2010/main" val="375775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462F-C9B9-958F-9D1A-BFAF9A1EBA2D}"/>
              </a:ext>
            </a:extLst>
          </p:cNvPr>
          <p:cNvSpPr>
            <a:spLocks noGrp="1"/>
          </p:cNvSpPr>
          <p:nvPr>
            <p:ph type="title"/>
          </p:nvPr>
        </p:nvSpPr>
        <p:spPr>
          <a:xfrm>
            <a:off x="678401" y="929841"/>
            <a:ext cx="10515600" cy="937729"/>
          </a:xfrm>
        </p:spPr>
        <p:txBody>
          <a:bodyPr>
            <a:normAutofit fontScale="90000"/>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Changes in Rubber band (</a:t>
            </a:r>
            <a:r>
              <a:rPr lang="en-US" sz="3600" b="1" dirty="0">
                <a:latin typeface="Times New Roman" panose="02020603050405020304" pitchFamily="18" charset="0"/>
                <a:ea typeface="Calibri" panose="020F0502020204030204" pitchFamily="34" charset="0"/>
                <a:cs typeface="Times New Roman" panose="02020603050405020304" pitchFamily="18" charset="0"/>
              </a:rPr>
              <a:t>Dimension and </a:t>
            </a:r>
            <a:r>
              <a:rPr lang="en-US" b="1" dirty="0">
                <a:latin typeface="Times New Roman" panose="02020603050405020304" pitchFamily="18" charset="0"/>
                <a:ea typeface="Calibri" panose="020F0502020204030204" pitchFamily="34" charset="0"/>
                <a:cs typeface="Times New Roman" panose="02020603050405020304" pitchFamily="18" charset="0"/>
              </a:rPr>
              <a:t>Elasticity):</a:t>
            </a:r>
            <a:br>
              <a:rPr lang="en-US" sz="4400" b="1" dirty="0">
                <a:latin typeface="Times New Roman" panose="02020603050405020304" pitchFamily="18"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B877BEC0-25D7-D8EA-3AC2-177E0346D28D}"/>
              </a:ext>
            </a:extLst>
          </p:cNvPr>
          <p:cNvSpPr>
            <a:spLocks noGrp="1"/>
          </p:cNvSpPr>
          <p:nvPr>
            <p:ph idx="1"/>
          </p:nvPr>
        </p:nvSpPr>
        <p:spPr>
          <a:xfrm>
            <a:off x="580747" y="2156545"/>
            <a:ext cx="10515600" cy="937729"/>
          </a:xfrm>
        </p:spPr>
        <p:txBody>
          <a:bodyPr/>
          <a:lstStyle/>
          <a:p>
            <a:pPr>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using more stiffer rubber band in compare to original quake caster model. as we have higher load(blocks).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D770574C-0C42-345A-C00F-C0B936E3E5C1}"/>
              </a:ext>
            </a:extLst>
          </p:cNvPr>
          <p:cNvSpPr txBox="1">
            <a:spLocks/>
          </p:cNvSpPr>
          <p:nvPr/>
        </p:nvSpPr>
        <p:spPr>
          <a:xfrm>
            <a:off x="673512" y="3391898"/>
            <a:ext cx="10515600" cy="93772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Changes in Pulley System</a:t>
            </a:r>
            <a:r>
              <a:rPr lang="en-US" sz="4800"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5" name="Content Placeholder 2">
            <a:extLst>
              <a:ext uri="{FF2B5EF4-FFF2-40B4-BE49-F238E27FC236}">
                <a16:creationId xmlns:a16="http://schemas.microsoft.com/office/drawing/2014/main" id="{034996BD-39EC-4CBD-6E66-4969175D0D04}"/>
              </a:ext>
            </a:extLst>
          </p:cNvPr>
          <p:cNvSpPr txBox="1">
            <a:spLocks/>
          </p:cNvSpPr>
          <p:nvPr/>
        </p:nvSpPr>
        <p:spPr>
          <a:xfrm>
            <a:off x="580747" y="4186060"/>
            <a:ext cx="10515600" cy="9377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are using 6 pulley system because higher load and a greater number of blocks.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itle 1">
            <a:extLst>
              <a:ext uri="{FF2B5EF4-FFF2-40B4-BE49-F238E27FC236}">
                <a16:creationId xmlns:a16="http://schemas.microsoft.com/office/drawing/2014/main" id="{4989E84B-6150-A12E-EBEC-9EE5A1E0E139}"/>
              </a:ext>
            </a:extLst>
          </p:cNvPr>
          <p:cNvSpPr txBox="1">
            <a:spLocks/>
          </p:cNvSpPr>
          <p:nvPr/>
        </p:nvSpPr>
        <p:spPr>
          <a:xfrm>
            <a:off x="673512" y="5286680"/>
            <a:ext cx="10515600" cy="93772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ea typeface="Calibri" panose="020F0502020204030204" pitchFamily="34" charset="0"/>
                <a:cs typeface="Times New Roman" panose="02020603050405020304" pitchFamily="18" charset="0"/>
              </a:rPr>
              <a:t>Changes in Force applying Mechanism:</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11" name="Content Placeholder 2">
            <a:extLst>
              <a:ext uri="{FF2B5EF4-FFF2-40B4-BE49-F238E27FC236}">
                <a16:creationId xmlns:a16="http://schemas.microsoft.com/office/drawing/2014/main" id="{9764DACB-90A7-8DA2-B7BC-87AAF0952C55}"/>
              </a:ext>
            </a:extLst>
          </p:cNvPr>
          <p:cNvSpPr txBox="1">
            <a:spLocks/>
          </p:cNvSpPr>
          <p:nvPr/>
        </p:nvSpPr>
        <p:spPr>
          <a:xfrm>
            <a:off x="673512" y="6080842"/>
            <a:ext cx="10515600" cy="937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replacing hand rotation mechanism to the Electric motor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878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B7EA-7DE7-0EA4-0F42-CAFA008DABC0}"/>
              </a:ext>
            </a:extLst>
          </p:cNvPr>
          <p:cNvSpPr>
            <a:spLocks noGrp="1"/>
          </p:cNvSpPr>
          <p:nvPr>
            <p:ph type="title"/>
          </p:nvPr>
        </p:nvSpPr>
        <p:spPr>
          <a:xfrm>
            <a:off x="599018" y="452762"/>
            <a:ext cx="10515600" cy="1325563"/>
          </a:xfrm>
        </p:spPr>
        <p:txBody>
          <a:bodyPr/>
          <a:lstStyle/>
          <a:p>
            <a:r>
              <a:rPr lang="en-US" b="1" dirty="0">
                <a:latin typeface="Times New Roman" panose="02020603050405020304" pitchFamily="18" charset="0"/>
                <a:cs typeface="Times New Roman" panose="02020603050405020304" pitchFamily="18" charset="0"/>
              </a:rPr>
              <a:t>Model Design:</a:t>
            </a:r>
          </a:p>
        </p:txBody>
      </p:sp>
      <p:sp>
        <p:nvSpPr>
          <p:cNvPr id="3" name="Content Placeholder 2">
            <a:extLst>
              <a:ext uri="{FF2B5EF4-FFF2-40B4-BE49-F238E27FC236}">
                <a16:creationId xmlns:a16="http://schemas.microsoft.com/office/drawing/2014/main" id="{A7E933AE-26E6-45B6-5387-1CEF1E184C11}"/>
              </a:ext>
            </a:extLst>
          </p:cNvPr>
          <p:cNvSpPr>
            <a:spLocks noGrp="1"/>
          </p:cNvSpPr>
          <p:nvPr>
            <p:ph idx="1"/>
          </p:nvPr>
        </p:nvSpPr>
        <p:spPr>
          <a:xfrm>
            <a:off x="527482" y="2565649"/>
            <a:ext cx="5686887" cy="50602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Parts and Equipment required  for this Model :</a:t>
            </a:r>
            <a:endParaRPr lang="en-US" sz="2000" b="0" i="0" u="none" strike="noStrike" baseline="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a:p>
            <a:pPr marL="0" indent="0">
              <a:buNone/>
            </a:pPr>
            <a:endParaRPr lang="en-US" sz="2000" dirty="0"/>
          </a:p>
        </p:txBody>
      </p:sp>
      <p:sp>
        <p:nvSpPr>
          <p:cNvPr id="5" name="TextBox 4">
            <a:extLst>
              <a:ext uri="{FF2B5EF4-FFF2-40B4-BE49-F238E27FC236}">
                <a16:creationId xmlns:a16="http://schemas.microsoft.com/office/drawing/2014/main" id="{8FCAF3DC-3EB1-180D-90C0-F53C9A11C3EF}"/>
              </a:ext>
            </a:extLst>
          </p:cNvPr>
          <p:cNvSpPr txBox="1"/>
          <p:nvPr/>
        </p:nvSpPr>
        <p:spPr>
          <a:xfrm>
            <a:off x="7299663" y="3040605"/>
            <a:ext cx="4134775" cy="2862322"/>
          </a:xfrm>
          <a:prstGeom prst="rect">
            <a:avLst/>
          </a:prstGeom>
          <a:noFill/>
        </p:spPr>
        <p:txBody>
          <a:bodyPr wrap="square">
            <a:spAutoFit/>
          </a:bodyPr>
          <a:lstStyle/>
          <a:p>
            <a:pPr marL="285750" indent="-285750">
              <a:buFont typeface="Arial" panose="020B0604020202020204" pitchFamily="34" charset="0"/>
              <a:buChar char="•"/>
            </a:pPr>
            <a:r>
              <a:rPr lang="en-US" sz="2000" b="0" i="0" u="none" strike="noStrike" baseline="0" dirty="0" err="1">
                <a:solidFill>
                  <a:srgbClr val="000000"/>
                </a:solidFill>
                <a:latin typeface="Times New Roman" panose="02020603050405020304" pitchFamily="18" charset="0"/>
              </a:rPr>
              <a:t>Corvalus</a:t>
            </a:r>
            <a:r>
              <a:rPr lang="en-US" sz="2000" b="0" i="0" u="none" strike="noStrike" baseline="0" dirty="0">
                <a:solidFill>
                  <a:srgbClr val="000000"/>
                </a:solidFill>
                <a:latin typeface="Times New Roman" panose="02020603050405020304" pitchFamily="18" charset="0"/>
              </a:rPr>
              <a:t> 300 fishing reel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Drill, screws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2 small pieces of rubber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6 pulleys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White electrical tape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Marker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Pelican case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Extra foam for Pelican case </a:t>
            </a:r>
          </a:p>
          <a:p>
            <a:pPr marL="285750" indent="-285750">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9F5424BD-5419-E852-D8BF-C038104CD578}"/>
              </a:ext>
            </a:extLst>
          </p:cNvPr>
          <p:cNvSpPr txBox="1"/>
          <p:nvPr/>
        </p:nvSpPr>
        <p:spPr>
          <a:xfrm>
            <a:off x="757562" y="3214548"/>
            <a:ext cx="6094520" cy="2246769"/>
          </a:xfrm>
          <a:prstGeom prst="rect">
            <a:avLst/>
          </a:prstGeom>
          <a:noFill/>
        </p:spPr>
        <p:txBody>
          <a:bodyPr wrap="square">
            <a:spAutoFit/>
          </a:bodyPr>
          <a:lstStyle/>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5 sliders (Granite, Shale , Sandstone , Clay , Pebbles)</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48×6-inch plastic board (foamed PVC ⅛ inch thick)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Sandpaper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4 photo clips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Ruler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Marking tape </a:t>
            </a:r>
          </a:p>
          <a:p>
            <a:pP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Marine Adhesive Sealant </a:t>
            </a:r>
          </a:p>
        </p:txBody>
      </p:sp>
    </p:spTree>
    <p:extLst>
      <p:ext uri="{BB962C8B-B14F-4D97-AF65-F5344CB8AC3E}">
        <p14:creationId xmlns:p14="http://schemas.microsoft.com/office/powerpoint/2010/main" val="159726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8FC1F-4BAD-4D64-4847-3734A3E1FE33}"/>
              </a:ext>
            </a:extLst>
          </p:cNvPr>
          <p:cNvSpPr>
            <a:spLocks noGrp="1"/>
          </p:cNvSpPr>
          <p:nvPr>
            <p:ph idx="1"/>
          </p:nvPr>
        </p:nvSpPr>
        <p:spPr>
          <a:xfrm>
            <a:off x="642892" y="2463524"/>
            <a:ext cx="5518211" cy="4141463"/>
          </a:xfrm>
        </p:spPr>
        <p:txBody>
          <a:bodyPr>
            <a:normAutofit/>
          </a:bodyPr>
          <a:lstStyle/>
          <a:p>
            <a:pPr marL="0" indent="0">
              <a:buNone/>
            </a:pPr>
            <a:endParaRPr lang="en-US" sz="2000" b="0" i="0" u="none" strike="noStrike" baseline="0" dirty="0">
              <a:solidFill>
                <a:srgbClr val="000000"/>
              </a:solidFill>
              <a:latin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D81801CF-D37A-AF70-ACE9-9343ACF2225A}"/>
              </a:ext>
            </a:extLst>
          </p:cNvPr>
          <p:cNvSpPr txBox="1"/>
          <p:nvPr/>
        </p:nvSpPr>
        <p:spPr>
          <a:xfrm>
            <a:off x="1179444" y="2463524"/>
            <a:ext cx="7460234" cy="286232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rPr>
              <a:t>Electric Motor (Force applying Mechanism)</a:t>
            </a:r>
            <a:endParaRPr lang="en-US" sz="20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Thin metal wire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Cork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X-</a:t>
            </a:r>
            <a:r>
              <a:rPr lang="en-US" sz="2000" b="0" i="0" u="none" strike="noStrike" baseline="0" dirty="0" err="1">
                <a:solidFill>
                  <a:srgbClr val="000000"/>
                </a:solidFill>
                <a:latin typeface="Times New Roman" panose="02020603050405020304" pitchFamily="18" charset="0"/>
              </a:rPr>
              <a:t>Acto</a:t>
            </a:r>
            <a:r>
              <a:rPr lang="en-US" sz="2000" b="0" i="0" u="none" strike="noStrike" baseline="0" dirty="0">
                <a:solidFill>
                  <a:srgbClr val="000000"/>
                </a:solidFill>
                <a:latin typeface="Times New Roman" panose="02020603050405020304" pitchFamily="18" charset="0"/>
              </a:rPr>
              <a:t> knife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Spray-on adhesive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Size 74 rubber bands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Force (stress gauge)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Stopwatch </a:t>
            </a: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Small brush </a:t>
            </a:r>
          </a:p>
        </p:txBody>
      </p:sp>
    </p:spTree>
    <p:extLst>
      <p:ext uri="{BB962C8B-B14F-4D97-AF65-F5344CB8AC3E}">
        <p14:creationId xmlns:p14="http://schemas.microsoft.com/office/powerpoint/2010/main" val="381506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4920-5F06-2578-F151-A5DBBD4D9AC7}"/>
              </a:ext>
            </a:extLst>
          </p:cNvPr>
          <p:cNvSpPr>
            <a:spLocks noGrp="1"/>
          </p:cNvSpPr>
          <p:nvPr>
            <p:ph type="title"/>
          </p:nvPr>
        </p:nvSpPr>
        <p:spPr>
          <a:xfrm>
            <a:off x="917583" y="790435"/>
            <a:ext cx="10515600" cy="668544"/>
          </a:xfrm>
        </p:spPr>
        <p:txBody>
          <a:bodyPr>
            <a:normAutofit/>
          </a:bodyPr>
          <a:lstStyle/>
          <a:p>
            <a:r>
              <a:rPr lang="en-US" sz="2800" b="1" dirty="0">
                <a:latin typeface="Times New Roman" panose="02020603050405020304" pitchFamily="18" charset="0"/>
                <a:cs typeface="Times New Roman" panose="02020603050405020304" pitchFamily="18" charset="0"/>
              </a:rPr>
              <a:t>Steps for Design:</a:t>
            </a:r>
          </a:p>
        </p:txBody>
      </p:sp>
      <p:sp>
        <p:nvSpPr>
          <p:cNvPr id="3" name="Content Placeholder 2">
            <a:extLst>
              <a:ext uri="{FF2B5EF4-FFF2-40B4-BE49-F238E27FC236}">
                <a16:creationId xmlns:a16="http://schemas.microsoft.com/office/drawing/2014/main" id="{05DCB40C-58E2-00B9-DF26-88CF8B27EE45}"/>
              </a:ext>
            </a:extLst>
          </p:cNvPr>
          <p:cNvSpPr>
            <a:spLocks noGrp="1"/>
          </p:cNvSpPr>
          <p:nvPr>
            <p:ph idx="1"/>
          </p:nvPr>
        </p:nvSpPr>
        <p:spPr>
          <a:xfrm>
            <a:off x="732183" y="2459116"/>
            <a:ext cx="10515600" cy="3959440"/>
          </a:xfrm>
        </p:spPr>
        <p:txBody>
          <a:bodyPr>
            <a:normAutofit/>
          </a:bodyPr>
          <a:lstStyle/>
          <a:p>
            <a:pPr algn="l"/>
            <a:r>
              <a:rPr lang="en-US" sz="2000" b="1" dirty="0">
                <a:solidFill>
                  <a:schemeClr val="tx1"/>
                </a:solidFill>
                <a:latin typeface="Times New Roman" panose="02020603050405020304" pitchFamily="18" charset="0"/>
                <a:cs typeface="Times New Roman" panose="02020603050405020304" pitchFamily="18" charset="0"/>
              </a:rPr>
              <a:t>Take</a:t>
            </a:r>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sliders three should be approximately 4×4 inches, two should be 2X2 inches and around 1¼ inch thick and </a:t>
            </a:r>
            <a:r>
              <a:rPr lang="en-US" sz="2000" b="1" i="0" u="none" strike="noStrike" baseline="0" dirty="0">
                <a:solidFill>
                  <a:srgbClr val="000000"/>
                </a:solidFill>
                <a:latin typeface="Times New Roman" panose="02020603050405020304" pitchFamily="18" charset="0"/>
              </a:rPr>
              <a:t>PVC plastic board to desired length of size is 48×6 inches ,</a:t>
            </a:r>
            <a:r>
              <a:rPr lang="en-US" sz="2000" b="0" i="0" u="none" strike="noStrike" baseline="0"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⅛ inch thick. </a:t>
            </a:r>
          </a:p>
          <a:p>
            <a:pPr algn="l"/>
            <a:r>
              <a:rPr lang="en-US" sz="2000" b="1" i="0" u="none" strike="noStrike" baseline="0" dirty="0">
                <a:solidFill>
                  <a:srgbClr val="000000"/>
                </a:solidFill>
                <a:latin typeface="Times New Roman" panose="02020603050405020304" pitchFamily="18" charset="0"/>
              </a:rPr>
              <a:t>Using the spray adhesive, adhere sandpaper to one side of the plastic board then glue the sandpaper backing directly to the board so it can be removed and replaced easily.</a:t>
            </a:r>
          </a:p>
          <a:p>
            <a:pPr algn="l"/>
            <a:r>
              <a:rPr lang="en-US" sz="2000" b="1" i="0" u="none" strike="noStrike" baseline="0" dirty="0">
                <a:solidFill>
                  <a:srgbClr val="000000"/>
                </a:solidFill>
                <a:latin typeface="Times New Roman" panose="02020603050405020304" pitchFamily="18" charset="0"/>
              </a:rPr>
              <a:t>Now with </a:t>
            </a:r>
            <a:r>
              <a:rPr lang="en-US" sz="2000" b="1" dirty="0">
                <a:solidFill>
                  <a:srgbClr val="000000"/>
                </a:solidFill>
                <a:latin typeface="Times New Roman" panose="02020603050405020304" pitchFamily="18" charset="0"/>
              </a:rPr>
              <a:t>Slider, u</a:t>
            </a:r>
            <a:r>
              <a:rPr lang="en-US" sz="2000" b="1" i="0" u="none" strike="noStrike" baseline="0" dirty="0">
                <a:solidFill>
                  <a:srgbClr val="000000"/>
                </a:solidFill>
                <a:latin typeface="Times New Roman" panose="02020603050405020304" pitchFamily="18" charset="0"/>
              </a:rPr>
              <a:t>se sandpaper to roughen the backs of 2 photo clips and by ruler mark the center of on both side of a slider.  Use big dollop of Marine Adhesive Sealant on the back of one photo clip. Attach it to the center of one slider’s side. Let dry. </a:t>
            </a:r>
          </a:p>
          <a:p>
            <a:r>
              <a:rPr lang="en-US" sz="2000" b="1" i="0" u="none" strike="noStrike" baseline="0" dirty="0">
                <a:solidFill>
                  <a:srgbClr val="000000"/>
                </a:solidFill>
                <a:latin typeface="Times New Roman" panose="02020603050405020304" pitchFamily="18" charset="0"/>
              </a:rPr>
              <a:t>The rough side of the slider should be sandblasted to increase the friction with the sandpaper. </a:t>
            </a:r>
          </a:p>
          <a:p>
            <a:r>
              <a:rPr lang="en-US" sz="2000" b="1" i="0" u="none" strike="noStrike" baseline="0" dirty="0">
                <a:solidFill>
                  <a:srgbClr val="000000"/>
                </a:solidFill>
                <a:latin typeface="Times New Roman" panose="02020603050405020304" pitchFamily="18" charset="0"/>
              </a:rPr>
              <a:t>Now, we use Electric Motor for applying forces in Blocks.</a:t>
            </a:r>
          </a:p>
          <a:p>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pPr algn="l"/>
            <a:endParaRPr lang="en-US" sz="2000"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5171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4411-034D-387F-3FD9-69E89DBBE995}"/>
              </a:ext>
            </a:extLst>
          </p:cNvPr>
          <p:cNvSpPr>
            <a:spLocks noGrp="1"/>
          </p:cNvSpPr>
          <p:nvPr>
            <p:ph type="title"/>
          </p:nvPr>
        </p:nvSpPr>
        <p:spPr>
          <a:xfrm>
            <a:off x="917583" y="790435"/>
            <a:ext cx="10515600" cy="668544"/>
          </a:xfrm>
        </p:spPr>
        <p:txBody>
          <a:bodyPr>
            <a:normAutofit/>
          </a:bodyPr>
          <a:lstStyle/>
          <a:p>
            <a:r>
              <a:rPr lang="en-US" sz="2800"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807A13DE-4D8C-5626-1764-5D7F0F577226}"/>
              </a:ext>
            </a:extLst>
          </p:cNvPr>
          <p:cNvSpPr>
            <a:spLocks noGrp="1"/>
          </p:cNvSpPr>
          <p:nvPr>
            <p:ph idx="1"/>
          </p:nvPr>
        </p:nvSpPr>
        <p:spPr>
          <a:xfrm>
            <a:off x="271670" y="2358888"/>
            <a:ext cx="11648659" cy="4346712"/>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Attach fishing reel to foam board, measure the furthest distance the reel can be placed from the tile edge. </a:t>
            </a:r>
            <a:r>
              <a:rPr lang="en-US" sz="2000" b="1" i="0" u="none" strike="noStrike" baseline="0" dirty="0">
                <a:solidFill>
                  <a:schemeClr val="tx1"/>
                </a:solidFill>
                <a:latin typeface="Times New Roman" panose="02020603050405020304" pitchFamily="18" charset="0"/>
                <a:cs typeface="Times New Roman" panose="02020603050405020304" pitchFamily="18" charset="0"/>
              </a:rPr>
              <a:t>Put two more screws at the front edges of the track to ensure the track will not wiggle side to side. </a:t>
            </a:r>
          </a:p>
          <a:p>
            <a:r>
              <a:rPr lang="en-US" sz="2000" b="1" i="0" u="none" strike="noStrike" baseline="0" dirty="0">
                <a:solidFill>
                  <a:srgbClr val="000000"/>
                </a:solidFill>
                <a:latin typeface="Times New Roman" panose="02020603050405020304" pitchFamily="18" charset="0"/>
              </a:rPr>
              <a:t>Set up pulley system to alleviate the weight using electric motor, glue </a:t>
            </a:r>
            <a:r>
              <a:rPr lang="en-US" sz="2000" b="1" dirty="0">
                <a:solidFill>
                  <a:srgbClr val="000000"/>
                </a:solidFill>
                <a:latin typeface="Times New Roman" panose="02020603050405020304" pitchFamily="18" charset="0"/>
              </a:rPr>
              <a:t>t</a:t>
            </a:r>
            <a:r>
              <a:rPr lang="en-US" sz="2000" b="1" i="0" u="none" strike="noStrike" baseline="0" dirty="0">
                <a:solidFill>
                  <a:srgbClr val="000000"/>
                </a:solidFill>
                <a:latin typeface="Times New Roman" panose="02020603050405020304" pitchFamily="18" charset="0"/>
              </a:rPr>
              <a:t>hree of the kite pulleys together using strong adhesive . Use a C-clamp to hold them in position</a:t>
            </a:r>
            <a:r>
              <a:rPr lang="en-US" sz="2000" b="1" dirty="0">
                <a:solidFill>
                  <a:srgbClr val="000000"/>
                </a:solidFill>
                <a:latin typeface="Times New Roman" panose="02020603050405020304" pitchFamily="18" charset="0"/>
              </a:rPr>
              <a:t>.</a:t>
            </a:r>
            <a:endParaRPr lang="en-US" sz="2000" b="1" i="0" u="none" strike="noStrike" baseline="0" dirty="0">
              <a:solidFill>
                <a:srgbClr val="000000"/>
              </a:solidFill>
              <a:latin typeface="Times New Roman" panose="02020603050405020304" pitchFamily="18" charset="0"/>
            </a:endParaRPr>
          </a:p>
          <a:p>
            <a:pPr algn="l"/>
            <a:r>
              <a:rPr lang="en-US" sz="2000" b="1" i="0" u="none" strike="noStrike" baseline="0" dirty="0">
                <a:solidFill>
                  <a:srgbClr val="000000"/>
                </a:solidFill>
                <a:latin typeface="Times New Roman" panose="02020603050405020304" pitchFamily="18" charset="0"/>
              </a:rPr>
              <a:t>Before attaching the wire to the screw, add a pulley to the wire. Thread the spectra through the pulley.  Spectra is a low-stretch line. It is braided filaments of high-modulus material.</a:t>
            </a:r>
          </a:p>
          <a:p>
            <a:r>
              <a:rPr lang="en-US" sz="2000" b="1" i="0" u="none" strike="noStrike" baseline="0" dirty="0">
                <a:solidFill>
                  <a:srgbClr val="000000"/>
                </a:solidFill>
                <a:latin typeface="Times New Roman" panose="02020603050405020304" pitchFamily="18" charset="0"/>
              </a:rPr>
              <a:t>Add a layer of cork to the bottom of the nonskid-covered foam board, using an X-</a:t>
            </a:r>
            <a:r>
              <a:rPr lang="en-US" sz="2000" b="1" i="0" u="none" strike="noStrike" baseline="0" dirty="0" err="1">
                <a:solidFill>
                  <a:srgbClr val="000000"/>
                </a:solidFill>
                <a:latin typeface="Times New Roman" panose="02020603050405020304" pitchFamily="18" charset="0"/>
              </a:rPr>
              <a:t>Acto</a:t>
            </a:r>
            <a:r>
              <a:rPr lang="en-US" sz="2000" b="1" i="0" u="none" strike="noStrike" baseline="0" dirty="0">
                <a:solidFill>
                  <a:srgbClr val="000000"/>
                </a:solidFill>
                <a:latin typeface="Times New Roman" panose="02020603050405020304" pitchFamily="18" charset="0"/>
              </a:rPr>
              <a:t> knife, cut around the edges. Spray one side of the cork with spray-on adhesive and attach the cork to bottom of nonskid-covered foam board. </a:t>
            </a:r>
          </a:p>
          <a:p>
            <a:r>
              <a:rPr lang="en-US" sz="2000" b="1" i="0" u="none" strike="noStrike" baseline="0" dirty="0">
                <a:solidFill>
                  <a:srgbClr val="000000"/>
                </a:solidFill>
                <a:latin typeface="Times New Roman" panose="02020603050405020304" pitchFamily="18" charset="0"/>
              </a:rPr>
              <a:t> Attach a size 74 rubber band to a photo clip on a granite slider.  Attach the </a:t>
            </a:r>
            <a:r>
              <a:rPr lang="en-US" sz="2000" b="1" i="1" u="none" strike="noStrike" baseline="0" dirty="0">
                <a:solidFill>
                  <a:srgbClr val="000000"/>
                </a:solidFill>
                <a:latin typeface="Times New Roman" panose="02020603050405020304" pitchFamily="18" charset="0"/>
              </a:rPr>
              <a:t>Ohaus </a:t>
            </a:r>
            <a:r>
              <a:rPr lang="en-US" sz="2000" b="1" i="0" u="none" strike="noStrike" baseline="0" dirty="0">
                <a:solidFill>
                  <a:srgbClr val="000000"/>
                </a:solidFill>
                <a:latin typeface="Times New Roman" panose="02020603050405020304" pitchFamily="18" charset="0"/>
              </a:rPr>
              <a:t>scale to the other end of the rubber band. Link the scale with the pulley. </a:t>
            </a:r>
          </a:p>
          <a:p>
            <a:pPr algn="l"/>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latin typeface="Times New Roman" panose="02020603050405020304" pitchFamily="18" charset="0"/>
            </a:endParaRPr>
          </a:p>
          <a:p>
            <a:endParaRPr lang="en-US" sz="2000" b="1" dirty="0"/>
          </a:p>
        </p:txBody>
      </p:sp>
    </p:spTree>
    <p:extLst>
      <p:ext uri="{BB962C8B-B14F-4D97-AF65-F5344CB8AC3E}">
        <p14:creationId xmlns:p14="http://schemas.microsoft.com/office/powerpoint/2010/main" val="231433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85AE-197C-393C-3DB6-ED7F879D5795}"/>
              </a:ext>
            </a:extLst>
          </p:cNvPr>
          <p:cNvSpPr>
            <a:spLocks noGrp="1"/>
          </p:cNvSpPr>
          <p:nvPr>
            <p:ph type="title"/>
          </p:nvPr>
        </p:nvSpPr>
        <p:spPr/>
        <p:txBody>
          <a:bodyPr/>
          <a:lstStyle/>
          <a:p>
            <a:r>
              <a:rPr lang="en-US" b="1" dirty="0"/>
              <a:t>WORKING OF MODEL</a:t>
            </a:r>
            <a:endParaRPr lang="en-IN" b="1" dirty="0"/>
          </a:p>
        </p:txBody>
      </p:sp>
      <p:sp>
        <p:nvSpPr>
          <p:cNvPr id="3" name="Rectangle: Top Corners Rounded 2">
            <a:extLst>
              <a:ext uri="{FF2B5EF4-FFF2-40B4-BE49-F238E27FC236}">
                <a16:creationId xmlns:a16="http://schemas.microsoft.com/office/drawing/2014/main" id="{0A8C4692-EE53-A850-C47A-5C46C3C6DA2D}"/>
              </a:ext>
            </a:extLst>
          </p:cNvPr>
          <p:cNvSpPr/>
          <p:nvPr/>
        </p:nvSpPr>
        <p:spPr>
          <a:xfrm>
            <a:off x="2148395" y="4589756"/>
            <a:ext cx="7261934" cy="914400"/>
          </a:xfrm>
          <a:prstGeom prst="round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2D6F8361-9153-EE7F-2B2D-280E99C7DF94}"/>
              </a:ext>
            </a:extLst>
          </p:cNvPr>
          <p:cNvSpPr/>
          <p:nvPr/>
        </p:nvSpPr>
        <p:spPr>
          <a:xfrm>
            <a:off x="8682361" y="4003827"/>
            <a:ext cx="488272" cy="46163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c 4">
            <a:extLst>
              <a:ext uri="{FF2B5EF4-FFF2-40B4-BE49-F238E27FC236}">
                <a16:creationId xmlns:a16="http://schemas.microsoft.com/office/drawing/2014/main" id="{7C732449-48F9-9712-DCEB-93589674EEC6}"/>
              </a:ext>
            </a:extLst>
          </p:cNvPr>
          <p:cNvSpPr/>
          <p:nvPr/>
        </p:nvSpPr>
        <p:spPr>
          <a:xfrm>
            <a:off x="8487051" y="4030461"/>
            <a:ext cx="914400" cy="914400"/>
          </a:xfrm>
          <a:prstGeom prst="arc">
            <a:avLst>
              <a:gd name="adj1" fmla="val 17435257"/>
              <a:gd name="adj2" fmla="val 123010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a:extLst>
              <a:ext uri="{FF2B5EF4-FFF2-40B4-BE49-F238E27FC236}">
                <a16:creationId xmlns:a16="http://schemas.microsoft.com/office/drawing/2014/main" id="{FEBB97FF-12EA-1241-672D-CC828330006F}"/>
              </a:ext>
            </a:extLst>
          </p:cNvPr>
          <p:cNvSpPr/>
          <p:nvPr/>
        </p:nvSpPr>
        <p:spPr>
          <a:xfrm>
            <a:off x="2148395" y="4509856"/>
            <a:ext cx="7182036" cy="799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FBFB18B-3B20-9FCD-4D38-D46DCCCB782B}"/>
              </a:ext>
            </a:extLst>
          </p:cNvPr>
          <p:cNvSpPr/>
          <p:nvPr/>
        </p:nvSpPr>
        <p:spPr>
          <a:xfrm>
            <a:off x="3480047" y="4208016"/>
            <a:ext cx="1118586" cy="30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BBEA091-03E0-6826-B1E9-0CD4B78CF5F5}"/>
              </a:ext>
            </a:extLst>
          </p:cNvPr>
          <p:cNvSpPr/>
          <p:nvPr/>
        </p:nvSpPr>
        <p:spPr>
          <a:xfrm>
            <a:off x="3480047" y="3906176"/>
            <a:ext cx="1118586" cy="301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1BF2492-A5B7-EF64-9066-D35B736456EB}"/>
              </a:ext>
            </a:extLst>
          </p:cNvPr>
          <p:cNvSpPr/>
          <p:nvPr/>
        </p:nvSpPr>
        <p:spPr>
          <a:xfrm>
            <a:off x="3480047" y="3604336"/>
            <a:ext cx="1118586" cy="30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980429A-59C1-5398-2ECF-830C466E252F}"/>
              </a:ext>
            </a:extLst>
          </p:cNvPr>
          <p:cNvSpPr/>
          <p:nvPr/>
        </p:nvSpPr>
        <p:spPr>
          <a:xfrm>
            <a:off x="4021583" y="3284740"/>
            <a:ext cx="577049" cy="30184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D8F043D-BC4A-FD31-74C2-042BC1AD3F48}"/>
              </a:ext>
            </a:extLst>
          </p:cNvPr>
          <p:cNvSpPr/>
          <p:nvPr/>
        </p:nvSpPr>
        <p:spPr>
          <a:xfrm>
            <a:off x="3480047" y="3293618"/>
            <a:ext cx="541536" cy="3018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1047B3DE-3153-5392-5EF2-A6891D1FE955}"/>
              </a:ext>
            </a:extLst>
          </p:cNvPr>
          <p:cNvCxnSpPr>
            <a:cxnSpLocks/>
          </p:cNvCxnSpPr>
          <p:nvPr/>
        </p:nvCxnSpPr>
        <p:spPr>
          <a:xfrm>
            <a:off x="4625264" y="4394663"/>
            <a:ext cx="4146356" cy="38925"/>
          </a:xfrm>
          <a:prstGeom prst="line">
            <a:avLst/>
          </a:prstGeom>
          <a:ln w="57150"/>
        </p:spPr>
        <p:style>
          <a:lnRef idx="1">
            <a:schemeClr val="dk1"/>
          </a:lnRef>
          <a:fillRef idx="0">
            <a:schemeClr val="dk1"/>
          </a:fillRef>
          <a:effectRef idx="0">
            <a:schemeClr val="dk1"/>
          </a:effectRef>
          <a:fontRef idx="minor">
            <a:schemeClr val="tx1"/>
          </a:fontRef>
        </p:style>
      </p:cxnSp>
      <p:sp>
        <p:nvSpPr>
          <p:cNvPr id="15" name="Arrow: Curved Up 14">
            <a:extLst>
              <a:ext uri="{FF2B5EF4-FFF2-40B4-BE49-F238E27FC236}">
                <a16:creationId xmlns:a16="http://schemas.microsoft.com/office/drawing/2014/main" id="{0E6C5E34-7B1F-EDEC-4CEF-F45A6439D0B1}"/>
              </a:ext>
            </a:extLst>
          </p:cNvPr>
          <p:cNvSpPr/>
          <p:nvPr/>
        </p:nvSpPr>
        <p:spPr>
          <a:xfrm rot="12412531">
            <a:off x="8770755" y="3562860"/>
            <a:ext cx="799756" cy="331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Oval 16">
            <a:extLst>
              <a:ext uri="{FF2B5EF4-FFF2-40B4-BE49-F238E27FC236}">
                <a16:creationId xmlns:a16="http://schemas.microsoft.com/office/drawing/2014/main" id="{1E462753-EBC7-BDDB-B029-F8AEDB310BFB}"/>
              </a:ext>
            </a:extLst>
          </p:cNvPr>
          <p:cNvSpPr/>
          <p:nvPr/>
        </p:nvSpPr>
        <p:spPr>
          <a:xfrm>
            <a:off x="8793335" y="4119239"/>
            <a:ext cx="244136" cy="230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ross 17">
            <a:extLst>
              <a:ext uri="{FF2B5EF4-FFF2-40B4-BE49-F238E27FC236}">
                <a16:creationId xmlns:a16="http://schemas.microsoft.com/office/drawing/2014/main" id="{DF549D37-F0B7-B9B3-C09C-97569E9CC689}"/>
              </a:ext>
            </a:extLst>
          </p:cNvPr>
          <p:cNvSpPr/>
          <p:nvPr/>
        </p:nvSpPr>
        <p:spPr>
          <a:xfrm>
            <a:off x="8706778" y="4021585"/>
            <a:ext cx="417250" cy="426128"/>
          </a:xfrm>
          <a:prstGeom prst="plus">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163F4198-6D9A-9BD3-3E35-384888A9961D}"/>
              </a:ext>
            </a:extLst>
          </p:cNvPr>
          <p:cNvSpPr txBox="1"/>
          <p:nvPr/>
        </p:nvSpPr>
        <p:spPr>
          <a:xfrm>
            <a:off x="2360722" y="4146081"/>
            <a:ext cx="841897" cy="307777"/>
          </a:xfrm>
          <a:prstGeom prst="rect">
            <a:avLst/>
          </a:prstGeom>
          <a:noFill/>
        </p:spPr>
        <p:txBody>
          <a:bodyPr wrap="none" rtlCol="0">
            <a:spAutoFit/>
          </a:bodyPr>
          <a:lstStyle/>
          <a:p>
            <a:r>
              <a:rPr lang="en-US" sz="1400" b="1" dirty="0"/>
              <a:t>Granite</a:t>
            </a:r>
            <a:endParaRPr lang="en-IN" sz="1400" b="1" dirty="0"/>
          </a:p>
        </p:txBody>
      </p:sp>
      <p:sp>
        <p:nvSpPr>
          <p:cNvPr id="20" name="TextBox 19">
            <a:extLst>
              <a:ext uri="{FF2B5EF4-FFF2-40B4-BE49-F238E27FC236}">
                <a16:creationId xmlns:a16="http://schemas.microsoft.com/office/drawing/2014/main" id="{204DED16-7859-6766-8B0F-3DDE17D78ECB}"/>
              </a:ext>
            </a:extLst>
          </p:cNvPr>
          <p:cNvSpPr txBox="1"/>
          <p:nvPr/>
        </p:nvSpPr>
        <p:spPr>
          <a:xfrm>
            <a:off x="2521258" y="3894330"/>
            <a:ext cx="659155" cy="307777"/>
          </a:xfrm>
          <a:prstGeom prst="rect">
            <a:avLst/>
          </a:prstGeom>
          <a:noFill/>
        </p:spPr>
        <p:txBody>
          <a:bodyPr wrap="none" rtlCol="0">
            <a:spAutoFit/>
          </a:bodyPr>
          <a:lstStyle/>
          <a:p>
            <a:r>
              <a:rPr lang="en-US" sz="1400" b="1" dirty="0"/>
              <a:t>Shale</a:t>
            </a:r>
            <a:endParaRPr lang="en-IN" sz="1400" b="1" dirty="0"/>
          </a:p>
        </p:txBody>
      </p:sp>
      <p:sp>
        <p:nvSpPr>
          <p:cNvPr id="21" name="TextBox 20">
            <a:extLst>
              <a:ext uri="{FF2B5EF4-FFF2-40B4-BE49-F238E27FC236}">
                <a16:creationId xmlns:a16="http://schemas.microsoft.com/office/drawing/2014/main" id="{7B6B41A7-85B4-B83B-31F2-2A64E3CC32CC}"/>
              </a:ext>
            </a:extLst>
          </p:cNvPr>
          <p:cNvSpPr txBox="1"/>
          <p:nvPr/>
        </p:nvSpPr>
        <p:spPr>
          <a:xfrm>
            <a:off x="2099432" y="3628418"/>
            <a:ext cx="1103187" cy="307777"/>
          </a:xfrm>
          <a:prstGeom prst="rect">
            <a:avLst/>
          </a:prstGeom>
          <a:noFill/>
        </p:spPr>
        <p:txBody>
          <a:bodyPr wrap="none" rtlCol="0">
            <a:spAutoFit/>
          </a:bodyPr>
          <a:lstStyle/>
          <a:p>
            <a:r>
              <a:rPr lang="en-US" sz="1400" b="1" dirty="0"/>
              <a:t>Sandstone</a:t>
            </a:r>
            <a:endParaRPr lang="en-IN" sz="1400" b="1" dirty="0"/>
          </a:p>
        </p:txBody>
      </p:sp>
      <p:sp>
        <p:nvSpPr>
          <p:cNvPr id="22" name="TextBox 21">
            <a:extLst>
              <a:ext uri="{FF2B5EF4-FFF2-40B4-BE49-F238E27FC236}">
                <a16:creationId xmlns:a16="http://schemas.microsoft.com/office/drawing/2014/main" id="{90469C87-3C17-C647-3457-1297E2F30417}"/>
              </a:ext>
            </a:extLst>
          </p:cNvPr>
          <p:cNvSpPr txBox="1"/>
          <p:nvPr/>
        </p:nvSpPr>
        <p:spPr>
          <a:xfrm>
            <a:off x="2558126" y="3251118"/>
            <a:ext cx="585417" cy="307777"/>
          </a:xfrm>
          <a:prstGeom prst="rect">
            <a:avLst/>
          </a:prstGeom>
          <a:noFill/>
        </p:spPr>
        <p:txBody>
          <a:bodyPr wrap="none" rtlCol="0">
            <a:spAutoFit/>
          </a:bodyPr>
          <a:lstStyle/>
          <a:p>
            <a:r>
              <a:rPr lang="en-US" sz="1400" b="1" dirty="0"/>
              <a:t>Clay</a:t>
            </a:r>
            <a:endParaRPr lang="en-IN" sz="1400" b="1" dirty="0"/>
          </a:p>
        </p:txBody>
      </p:sp>
      <p:sp>
        <p:nvSpPr>
          <p:cNvPr id="23" name="TextBox 22">
            <a:extLst>
              <a:ext uri="{FF2B5EF4-FFF2-40B4-BE49-F238E27FC236}">
                <a16:creationId xmlns:a16="http://schemas.microsoft.com/office/drawing/2014/main" id="{0E651F4B-5380-AF28-6D9F-C57B75B5724E}"/>
              </a:ext>
            </a:extLst>
          </p:cNvPr>
          <p:cNvSpPr txBox="1"/>
          <p:nvPr/>
        </p:nvSpPr>
        <p:spPr>
          <a:xfrm>
            <a:off x="4039340" y="2876341"/>
            <a:ext cx="872355" cy="307777"/>
          </a:xfrm>
          <a:prstGeom prst="rect">
            <a:avLst/>
          </a:prstGeom>
          <a:noFill/>
        </p:spPr>
        <p:txBody>
          <a:bodyPr wrap="none" rtlCol="0">
            <a:spAutoFit/>
          </a:bodyPr>
          <a:lstStyle/>
          <a:p>
            <a:r>
              <a:rPr lang="en-US" sz="1400" b="1" dirty="0"/>
              <a:t>Pebbles</a:t>
            </a:r>
            <a:endParaRPr lang="en-IN" sz="1400" b="1" dirty="0"/>
          </a:p>
        </p:txBody>
      </p:sp>
      <p:sp>
        <p:nvSpPr>
          <p:cNvPr id="26" name="Cross 25">
            <a:extLst>
              <a:ext uri="{FF2B5EF4-FFF2-40B4-BE49-F238E27FC236}">
                <a16:creationId xmlns:a16="http://schemas.microsoft.com/office/drawing/2014/main" id="{2E5172F6-736C-3A65-D510-C2B31956E104}"/>
              </a:ext>
            </a:extLst>
          </p:cNvPr>
          <p:cNvSpPr/>
          <p:nvPr/>
        </p:nvSpPr>
        <p:spPr>
          <a:xfrm rot="2409203">
            <a:off x="8717132" y="4023063"/>
            <a:ext cx="417250" cy="426128"/>
          </a:xfrm>
          <a:prstGeom prst="plus">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8" name="Straight Arrow Connector 27">
            <a:extLst>
              <a:ext uri="{FF2B5EF4-FFF2-40B4-BE49-F238E27FC236}">
                <a16:creationId xmlns:a16="http://schemas.microsoft.com/office/drawing/2014/main" id="{F155251B-6B20-C8F4-D5D7-8DEF926B6645}"/>
              </a:ext>
            </a:extLst>
          </p:cNvPr>
          <p:cNvCxnSpPr>
            <a:cxnSpLocks/>
          </p:cNvCxnSpPr>
          <p:nvPr/>
        </p:nvCxnSpPr>
        <p:spPr>
          <a:xfrm>
            <a:off x="6960093" y="4155168"/>
            <a:ext cx="3639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BA10705-68F2-6F1D-D747-D3FC84A5EFF3}"/>
              </a:ext>
            </a:extLst>
          </p:cNvPr>
          <p:cNvCxnSpPr>
            <a:cxnSpLocks/>
          </p:cNvCxnSpPr>
          <p:nvPr/>
        </p:nvCxnSpPr>
        <p:spPr>
          <a:xfrm>
            <a:off x="7794596" y="4156436"/>
            <a:ext cx="3299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2EE69-219C-1421-1E69-60116B7DC4CA}"/>
              </a:ext>
            </a:extLst>
          </p:cNvPr>
          <p:cNvCxnSpPr>
            <a:cxnSpLocks/>
          </p:cNvCxnSpPr>
          <p:nvPr/>
        </p:nvCxnSpPr>
        <p:spPr>
          <a:xfrm>
            <a:off x="5646198" y="4429977"/>
            <a:ext cx="311168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9469EE2-3CC7-0C6B-8212-8DB713689ECF}"/>
              </a:ext>
            </a:extLst>
          </p:cNvPr>
          <p:cNvCxnSpPr>
            <a:cxnSpLocks/>
          </p:cNvCxnSpPr>
          <p:nvPr/>
        </p:nvCxnSpPr>
        <p:spPr>
          <a:xfrm flipV="1">
            <a:off x="3453416" y="4447712"/>
            <a:ext cx="1047565" cy="88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2D09F2D-59C4-FE47-2CD5-150AB11B135C}"/>
              </a:ext>
            </a:extLst>
          </p:cNvPr>
          <p:cNvSpPr/>
          <p:nvPr/>
        </p:nvSpPr>
        <p:spPr>
          <a:xfrm>
            <a:off x="3480047" y="4509856"/>
            <a:ext cx="45719" cy="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948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inVertic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arn(inVertic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500"/>
                                        <p:tgtEl>
                                          <p:spTgt spid="1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arn(inVertical)">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arn(inVertical)">
                                      <p:cBhvr>
                                        <p:cTn id="56" dur="500"/>
                                        <p:tgtEl>
                                          <p:spTgt spid="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arn(inVertical)">
                                      <p:cBhvr>
                                        <p:cTn id="59" dur="500"/>
                                        <p:tgtEl>
                                          <p:spTgt spid="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inVertical)">
                                      <p:cBhvr>
                                        <p:cTn id="65" dur="500"/>
                                        <p:tgtEl>
                                          <p:spTgt spid="1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arn(inVertical)">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arn(inVertic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barn(inVertical)">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1" nodeType="clickEffect">
                                  <p:stCondLst>
                                    <p:cond delay="0"/>
                                  </p:stCondLst>
                                  <p:childTnLst>
                                    <p:animMotion origin="layout" path="M -0.00143 -0.00139 L 0.08307 1.85185E-6 " pathEditMode="relative" rAng="0" ptsTypes="AA">
                                      <p:cBhvr>
                                        <p:cTn id="98" dur="2000" fill="hold"/>
                                        <p:tgtEl>
                                          <p:spTgt spid="7"/>
                                        </p:tgtEl>
                                        <p:attrNameLst>
                                          <p:attrName>ppt_x</p:attrName>
                                          <p:attrName>ppt_y</p:attrName>
                                        </p:attrNameLst>
                                      </p:cBhvr>
                                      <p:rCtr x="4219" y="69"/>
                                    </p:animMotion>
                                  </p:childTnLst>
                                </p:cTn>
                              </p:par>
                              <p:par>
                                <p:cTn id="99" presetID="63" presetClass="path" presetSubtype="0" accel="50000" decel="50000" fill="hold" grpId="1" nodeType="withEffect">
                                  <p:stCondLst>
                                    <p:cond delay="0"/>
                                  </p:stCondLst>
                                  <p:childTnLst>
                                    <p:animMotion origin="layout" path="M 5.55112E-17 3.33333E-6 L 0.08451 3.33333E-6 " pathEditMode="relative" rAng="0" ptsTypes="AA">
                                      <p:cBhvr>
                                        <p:cTn id="100" dur="2000" fill="hold"/>
                                        <p:tgtEl>
                                          <p:spTgt spid="8"/>
                                        </p:tgtEl>
                                        <p:attrNameLst>
                                          <p:attrName>ppt_x</p:attrName>
                                          <p:attrName>ppt_y</p:attrName>
                                        </p:attrNameLst>
                                      </p:cBhvr>
                                      <p:rCtr x="4219" y="0"/>
                                    </p:animMotion>
                                  </p:childTnLst>
                                </p:cTn>
                              </p:par>
                              <p:par>
                                <p:cTn id="101" presetID="63" presetClass="path" presetSubtype="0" accel="50000" decel="50000" fill="hold" grpId="1" nodeType="withEffect">
                                  <p:stCondLst>
                                    <p:cond delay="0"/>
                                  </p:stCondLst>
                                  <p:childTnLst>
                                    <p:animMotion origin="layout" path="M 5.55112E-17 -3.7037E-6 L 0.08021 -0.00254 " pathEditMode="relative" rAng="0" ptsTypes="AA">
                                      <p:cBhvr>
                                        <p:cTn id="102" dur="2000" fill="hold"/>
                                        <p:tgtEl>
                                          <p:spTgt spid="9"/>
                                        </p:tgtEl>
                                        <p:attrNameLst>
                                          <p:attrName>ppt_x</p:attrName>
                                          <p:attrName>ppt_y</p:attrName>
                                        </p:attrNameLst>
                                      </p:cBhvr>
                                      <p:rCtr x="4010" y="-139"/>
                                    </p:animMotion>
                                  </p:childTnLst>
                                </p:cTn>
                              </p:par>
                              <p:par>
                                <p:cTn id="103" presetID="63" presetClass="path" presetSubtype="0" accel="50000" decel="50000" fill="hold" grpId="1" nodeType="withEffect">
                                  <p:stCondLst>
                                    <p:cond delay="0"/>
                                  </p:stCondLst>
                                  <p:childTnLst>
                                    <p:animMotion origin="layout" path="M -2.08333E-6 -4.81481E-6 L 0.08125 -0.00231 " pathEditMode="relative" rAng="0" ptsTypes="AA">
                                      <p:cBhvr>
                                        <p:cTn id="104" dur="2000" fill="hold"/>
                                        <p:tgtEl>
                                          <p:spTgt spid="11"/>
                                        </p:tgtEl>
                                        <p:attrNameLst>
                                          <p:attrName>ppt_x</p:attrName>
                                          <p:attrName>ppt_y</p:attrName>
                                        </p:attrNameLst>
                                      </p:cBhvr>
                                      <p:rCtr x="4062" y="-116"/>
                                    </p:animMotion>
                                  </p:childTnLst>
                                </p:cTn>
                              </p:par>
                              <p:par>
                                <p:cTn id="105" presetID="63" presetClass="path" presetSubtype="0" accel="50000" decel="50000" fill="hold" grpId="1" nodeType="withEffect">
                                  <p:stCondLst>
                                    <p:cond delay="0"/>
                                  </p:stCondLst>
                                  <p:childTnLst>
                                    <p:animMotion origin="layout" path="M 4.375E-6 4.07407E-6 L 0.07825 -0.00093 " pathEditMode="relative" rAng="0" ptsTypes="AA">
                                      <p:cBhvr>
                                        <p:cTn id="106" dur="2000" fill="hold"/>
                                        <p:tgtEl>
                                          <p:spTgt spid="10"/>
                                        </p:tgtEl>
                                        <p:attrNameLst>
                                          <p:attrName>ppt_x</p:attrName>
                                          <p:attrName>ppt_y</p:attrName>
                                        </p:attrNameLst>
                                      </p:cBhvr>
                                      <p:rCtr x="3906" y="-46"/>
                                    </p:animMotion>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barn(inVertical)">
                                      <p:cBhvr>
                                        <p:cTn id="1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5" grpId="0" animBg="1"/>
      <p:bldP spid="17" grpId="0" animBg="1"/>
      <p:bldP spid="18" grpId="0" animBg="1"/>
      <p:bldP spid="19" grpId="0"/>
      <p:bldP spid="20" grpId="0"/>
      <p:bldP spid="21" grpId="0"/>
      <p:bldP spid="22" grpId="0"/>
      <p:bldP spid="23" grpId="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BF4C-C813-8A4F-2CE9-27F28A2E5C40}"/>
              </a:ext>
            </a:extLst>
          </p:cNvPr>
          <p:cNvSpPr>
            <a:spLocks noGrp="1"/>
          </p:cNvSpPr>
          <p:nvPr>
            <p:ph type="title"/>
          </p:nvPr>
        </p:nvSpPr>
        <p:spPr>
          <a:xfrm>
            <a:off x="1090708" y="955913"/>
            <a:ext cx="8761413" cy="706964"/>
          </a:xfrm>
        </p:spPr>
        <p:txBody>
          <a:bodyPr>
            <a:normAutofit fontScale="90000"/>
          </a:bodyPr>
          <a:lstStyle/>
          <a:p>
            <a:r>
              <a:rPr lang="en-US" b="1" dirty="0"/>
              <a:t>CONTENT</a:t>
            </a:r>
            <a:endParaRPr lang="en-IN" b="1" dirty="0"/>
          </a:p>
        </p:txBody>
      </p:sp>
      <p:sp>
        <p:nvSpPr>
          <p:cNvPr id="3" name="Content Placeholder 2">
            <a:extLst>
              <a:ext uri="{FF2B5EF4-FFF2-40B4-BE49-F238E27FC236}">
                <a16:creationId xmlns:a16="http://schemas.microsoft.com/office/drawing/2014/main" id="{171183C9-D664-CEC4-EB22-CD541D8FB2C9}"/>
              </a:ext>
            </a:extLst>
          </p:cNvPr>
          <p:cNvSpPr>
            <a:spLocks noGrp="1"/>
          </p:cNvSpPr>
          <p:nvPr>
            <p:ph idx="1"/>
          </p:nvPr>
        </p:nvSpPr>
        <p:spPr>
          <a:xfrm>
            <a:off x="1090708" y="2754463"/>
            <a:ext cx="8825659" cy="3051534"/>
          </a:xfrm>
        </p:spPr>
        <p:txBody>
          <a:bodyPr>
            <a:normAutofit/>
          </a:bodyPr>
          <a:lstStyle/>
          <a:p>
            <a:r>
              <a:rPr lang="en-US" b="1" dirty="0"/>
              <a:t>EARTHQUAKE</a:t>
            </a:r>
          </a:p>
          <a:p>
            <a:r>
              <a:rPr lang="en-IN" b="1" dirty="0"/>
              <a:t>QUAKE CASTER MODEL</a:t>
            </a:r>
          </a:p>
          <a:p>
            <a:r>
              <a:rPr lang="en-IN" b="1" dirty="0"/>
              <a:t>AIM</a:t>
            </a:r>
          </a:p>
          <a:p>
            <a:r>
              <a:rPr lang="en-IN" b="1" dirty="0"/>
              <a:t>MODIFICATIONS IN OUR MODEL</a:t>
            </a:r>
          </a:p>
          <a:p>
            <a:r>
              <a:rPr lang="en-IN" b="1" dirty="0"/>
              <a:t>MODEL DESIGN</a:t>
            </a:r>
          </a:p>
          <a:p>
            <a:r>
              <a:rPr lang="en-IN" b="1" dirty="0"/>
              <a:t>MODEL WORKING</a:t>
            </a:r>
          </a:p>
          <a:p>
            <a:r>
              <a:rPr lang="en-IN" b="1" dirty="0"/>
              <a:t>SUMMARY</a:t>
            </a:r>
            <a:endParaRPr lang="en-US" b="1" dirty="0"/>
          </a:p>
        </p:txBody>
      </p:sp>
    </p:spTree>
    <p:extLst>
      <p:ext uri="{BB962C8B-B14F-4D97-AF65-F5344CB8AC3E}">
        <p14:creationId xmlns:p14="http://schemas.microsoft.com/office/powerpoint/2010/main" val="18404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8DF9-C97B-C9AA-B71A-36477A844CB8}"/>
              </a:ext>
            </a:extLst>
          </p:cNvPr>
          <p:cNvSpPr>
            <a:spLocks noGrp="1"/>
          </p:cNvSpPr>
          <p:nvPr>
            <p:ph type="title"/>
          </p:nvPr>
        </p:nvSpPr>
        <p:spPr/>
        <p:txBody>
          <a:bodyPr/>
          <a:lstStyle/>
          <a:p>
            <a:r>
              <a:rPr lang="en-US" b="1" dirty="0"/>
              <a:t>DISCUSSION</a:t>
            </a:r>
            <a:endParaRPr lang="en-IN" b="1" dirty="0"/>
          </a:p>
        </p:txBody>
      </p:sp>
      <p:sp>
        <p:nvSpPr>
          <p:cNvPr id="3" name="TextBox 2">
            <a:extLst>
              <a:ext uri="{FF2B5EF4-FFF2-40B4-BE49-F238E27FC236}">
                <a16:creationId xmlns:a16="http://schemas.microsoft.com/office/drawing/2014/main" id="{F984BF59-2BAD-11AF-EE1F-2DEE7A232823}"/>
              </a:ext>
            </a:extLst>
          </p:cNvPr>
          <p:cNvSpPr txBox="1"/>
          <p:nvPr/>
        </p:nvSpPr>
        <p:spPr>
          <a:xfrm>
            <a:off x="870014" y="2608178"/>
            <a:ext cx="10768611"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Earthquakes are dangerous to human life and the infrastructure build by them.</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There are some models which attempted to test the hypothesis but failed.</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We modified quake caster model with the actual lithostratigraphy of Parkfield area.</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Our model is a modified attempt to test the earthquake hypothesis and will solve the prediction problem.</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We hope you liked our modified model.</a:t>
            </a:r>
            <a:endParaRPr lang="en-IN"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9C89C65-F3A8-225B-55D1-7A248E73BEBD}"/>
              </a:ext>
            </a:extLst>
          </p:cNvPr>
          <p:cNvSpPr txBox="1"/>
          <p:nvPr/>
        </p:nvSpPr>
        <p:spPr>
          <a:xfrm>
            <a:off x="3746375" y="6027938"/>
            <a:ext cx="4099648" cy="400110"/>
          </a:xfrm>
          <a:prstGeom prst="rect">
            <a:avLst/>
          </a:prstGeom>
          <a:noFill/>
        </p:spPr>
        <p:txBody>
          <a:bodyPr wrap="none" rtlCol="0">
            <a:spAutoFit/>
          </a:bodyPr>
          <a:lstStyle/>
          <a:p>
            <a:r>
              <a:rPr lang="en-US" sz="2000" b="1" dirty="0">
                <a:solidFill>
                  <a:srgbClr val="00B050"/>
                </a:solidFill>
                <a:latin typeface="Arial Black" panose="020B0A04020102020204" pitchFamily="34" charset="0"/>
                <a:cs typeface="Arial" panose="020B0604020202020204" pitchFamily="34" charset="0"/>
              </a:rPr>
              <a:t>Please allocate the fund ...  </a:t>
            </a:r>
            <a:endParaRPr lang="en-IN" sz="2000" b="1" dirty="0">
              <a:solidFill>
                <a:srgbClr val="00B050"/>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11433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658E-7803-CBC8-CEB1-3AA5E26DF2A1}"/>
              </a:ext>
            </a:extLst>
          </p:cNvPr>
          <p:cNvSpPr>
            <a:spLocks noGrp="1"/>
          </p:cNvSpPr>
          <p:nvPr>
            <p:ph type="title"/>
          </p:nvPr>
        </p:nvSpPr>
        <p:spPr>
          <a:xfrm>
            <a:off x="2371194" y="3734623"/>
            <a:ext cx="7181177" cy="1245750"/>
          </a:xfrm>
        </p:spPr>
        <p:txBody>
          <a:bodyPr>
            <a:normAutofit fontScale="90000"/>
          </a:bodyPr>
          <a:lstStyle/>
          <a:p>
            <a:r>
              <a:rPr lang="en-US" sz="9600" dirty="0">
                <a:solidFill>
                  <a:srgbClr val="C00000"/>
                </a:solidFill>
                <a:latin typeface="Algerian" panose="04020705040A02060702" pitchFamily="82" charset="0"/>
              </a:rPr>
              <a:t>THANK YOU </a:t>
            </a:r>
            <a:endParaRPr lang="en-IN" sz="96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30946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1EE0BE-D32F-9586-E908-095C9AB81432}"/>
              </a:ext>
            </a:extLst>
          </p:cNvPr>
          <p:cNvSpPr txBox="1">
            <a:spLocks/>
          </p:cNvSpPr>
          <p:nvPr/>
        </p:nvSpPr>
        <p:spPr bwMode="gray">
          <a:xfrm>
            <a:off x="955829" y="863305"/>
            <a:ext cx="9144000" cy="813441"/>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Earthquake</a:t>
            </a:r>
            <a:endParaRPr lang="en-IN" b="1" dirty="0"/>
          </a:p>
        </p:txBody>
      </p:sp>
      <p:sp>
        <p:nvSpPr>
          <p:cNvPr id="4" name="Subtitle 2">
            <a:extLst>
              <a:ext uri="{FF2B5EF4-FFF2-40B4-BE49-F238E27FC236}">
                <a16:creationId xmlns:a16="http://schemas.microsoft.com/office/drawing/2014/main" id="{DB493633-0380-1C18-4384-14DB94DCF409}"/>
              </a:ext>
            </a:extLst>
          </p:cNvPr>
          <p:cNvSpPr txBox="1">
            <a:spLocks/>
          </p:cNvSpPr>
          <p:nvPr/>
        </p:nvSpPr>
        <p:spPr>
          <a:xfrm>
            <a:off x="798991" y="2439944"/>
            <a:ext cx="10298097" cy="378330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sz="2000" b="1" dirty="0">
                <a:latin typeface="Arial" panose="020B0604020202020204" pitchFamily="34" charset="0"/>
              </a:rPr>
              <a:t>An earthquake (also known as a quake, tremor or temblor) is the shaking of the surface of the Earth resulting from a sudden release of energy in the Earth’s lithosphere that creates seismic waves</a:t>
            </a:r>
            <a:r>
              <a:rPr lang="en-IN" sz="2000" b="1" dirty="0">
                <a:latin typeface="Arial" panose="020B0604020202020204" pitchFamily="34" charset="0"/>
              </a:rPr>
              <a:t>.</a:t>
            </a:r>
          </a:p>
          <a:p>
            <a:pPr algn="just">
              <a:buFont typeface="Arial" panose="020B0604020202020204" pitchFamily="34" charset="0"/>
              <a:buChar char="•"/>
            </a:pPr>
            <a:r>
              <a:rPr lang="en-US" sz="2000" b="1" dirty="0">
                <a:latin typeface="Arial" panose="020B0604020202020204" pitchFamily="34" charset="0"/>
              </a:rPr>
              <a:t> Once the fault has locked, continued relative motion between the plates leads to increasing stress and, therefore, stored strain energy in the volume around the fault surface. </a:t>
            </a:r>
          </a:p>
          <a:p>
            <a:pPr algn="just">
              <a:buFont typeface="Arial" panose="020B0604020202020204" pitchFamily="34" charset="0"/>
              <a:buChar char="•"/>
            </a:pPr>
            <a:r>
              <a:rPr lang="en-US" sz="2000" b="1" dirty="0">
                <a:latin typeface="Arial" panose="020B0604020202020204" pitchFamily="34" charset="0"/>
              </a:rPr>
              <a:t>This continues until the stress has risen sufficiently to break through the asperity, suddenly allowing sliding over the locked portion of the fault, releasing the stored energy.</a:t>
            </a:r>
            <a:endParaRPr lang="en-US" sz="2000" b="1" baseline="30000" dirty="0">
              <a:latin typeface="Arial" panose="020B0604020202020204" pitchFamily="34" charset="0"/>
            </a:endParaRPr>
          </a:p>
          <a:p>
            <a:pPr algn="just">
              <a:buFont typeface="Arial" panose="020B0604020202020204" pitchFamily="34" charset="0"/>
              <a:buChar char="•"/>
            </a:pPr>
            <a:r>
              <a:rPr lang="en-US" sz="2000" b="1" dirty="0">
                <a:latin typeface="Arial" panose="020B0604020202020204" pitchFamily="34" charset="0"/>
              </a:rPr>
              <a:t>This process of gradual build-up of strain and stress punctuated by occasional sudden earthquake failure is referred to as the elastic-rebound theory.</a:t>
            </a:r>
          </a:p>
        </p:txBody>
      </p:sp>
    </p:spTree>
    <p:extLst>
      <p:ext uri="{BB962C8B-B14F-4D97-AF65-F5344CB8AC3E}">
        <p14:creationId xmlns:p14="http://schemas.microsoft.com/office/powerpoint/2010/main" val="4053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3488-1856-4113-341F-6BBC2D4E17FA}"/>
              </a:ext>
            </a:extLst>
          </p:cNvPr>
          <p:cNvSpPr>
            <a:spLocks noGrp="1"/>
          </p:cNvSpPr>
          <p:nvPr>
            <p:ph type="title"/>
          </p:nvPr>
        </p:nvSpPr>
        <p:spPr/>
        <p:txBody>
          <a:bodyPr/>
          <a:lstStyle/>
          <a:p>
            <a:r>
              <a:rPr lang="en-US" b="1" dirty="0"/>
              <a:t>Hypothesis</a:t>
            </a:r>
            <a:endParaRPr lang="en-IN" b="1" dirty="0"/>
          </a:p>
        </p:txBody>
      </p:sp>
      <p:sp>
        <p:nvSpPr>
          <p:cNvPr id="3" name="Content Placeholder 2">
            <a:extLst>
              <a:ext uri="{FF2B5EF4-FFF2-40B4-BE49-F238E27FC236}">
                <a16:creationId xmlns:a16="http://schemas.microsoft.com/office/drawing/2014/main" id="{9C5FC001-EA37-BBD8-4164-9D14413F58CC}"/>
              </a:ext>
            </a:extLst>
          </p:cNvPr>
          <p:cNvSpPr>
            <a:spLocks noGrp="1"/>
          </p:cNvSpPr>
          <p:nvPr>
            <p:ph idx="1"/>
          </p:nvPr>
        </p:nvSpPr>
        <p:spPr>
          <a:xfrm>
            <a:off x="997998" y="2807012"/>
            <a:ext cx="4151050" cy="3105516"/>
          </a:xfrm>
        </p:spPr>
        <p:txBody>
          <a:bodyPr>
            <a:noAutofit/>
          </a:bodyPr>
          <a:lstStyle/>
          <a:p>
            <a:pPr algn="just"/>
            <a:r>
              <a:rPr lang="en-US" sz="2000" b="1" dirty="0"/>
              <a:t>Hypothesis 1: </a:t>
            </a:r>
            <a:r>
              <a:rPr lang="en-IN" sz="2000" b="1" dirty="0"/>
              <a:t>Earthquakes are periodic:</a:t>
            </a:r>
            <a:r>
              <a:rPr lang="en-US" sz="2000" dirty="0"/>
              <a:t> This means that the same amount of fault slip is separated by the same amount of time. There is some evidence for this, particularly in the study of the data of very small earthquakes on creeping faults </a:t>
            </a:r>
          </a:p>
        </p:txBody>
      </p:sp>
      <p:pic>
        <p:nvPicPr>
          <p:cNvPr id="5" name="Picture 4">
            <a:extLst>
              <a:ext uri="{FF2B5EF4-FFF2-40B4-BE49-F238E27FC236}">
                <a16:creationId xmlns:a16="http://schemas.microsoft.com/office/drawing/2014/main" id="{8836DEDD-B53F-63D9-7DAE-B7B3E4AE0203}"/>
              </a:ext>
            </a:extLst>
          </p:cNvPr>
          <p:cNvPicPr>
            <a:picLocks noChangeAspect="1"/>
          </p:cNvPicPr>
          <p:nvPr/>
        </p:nvPicPr>
        <p:blipFill rotWithShape="1">
          <a:blip r:embed="rId2">
            <a:extLst>
              <a:ext uri="{28A0092B-C50C-407E-A947-70E740481C1C}">
                <a14:useLocalDpi xmlns:a14="http://schemas.microsoft.com/office/drawing/2010/main" val="0"/>
              </a:ext>
            </a:extLst>
          </a:blip>
          <a:srcRect l="6707" t="4932" r="6600"/>
          <a:stretch/>
        </p:blipFill>
        <p:spPr>
          <a:xfrm>
            <a:off x="5820413" y="2718807"/>
            <a:ext cx="5291847" cy="3281925"/>
          </a:xfrm>
          <a:prstGeom prst="rect">
            <a:avLst/>
          </a:prstGeom>
        </p:spPr>
      </p:pic>
    </p:spTree>
    <p:extLst>
      <p:ext uri="{BB962C8B-B14F-4D97-AF65-F5344CB8AC3E}">
        <p14:creationId xmlns:p14="http://schemas.microsoft.com/office/powerpoint/2010/main" val="306647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1D26-6D1C-1A70-4FAB-1FC7C938BD35}"/>
              </a:ext>
            </a:extLst>
          </p:cNvPr>
          <p:cNvSpPr>
            <a:spLocks noGrp="1"/>
          </p:cNvSpPr>
          <p:nvPr>
            <p:ph type="title"/>
          </p:nvPr>
        </p:nvSpPr>
        <p:spPr/>
        <p:txBody>
          <a:bodyPr/>
          <a:lstStyle/>
          <a:p>
            <a:r>
              <a:rPr lang="en-US" b="1" dirty="0"/>
              <a:t>CONTINUE…</a:t>
            </a:r>
            <a:endParaRPr lang="en-IN" b="1" dirty="0"/>
          </a:p>
        </p:txBody>
      </p:sp>
      <p:sp>
        <p:nvSpPr>
          <p:cNvPr id="3" name="Content Placeholder 2">
            <a:extLst>
              <a:ext uri="{FF2B5EF4-FFF2-40B4-BE49-F238E27FC236}">
                <a16:creationId xmlns:a16="http://schemas.microsoft.com/office/drawing/2014/main" id="{A2B47026-1611-EA80-67EA-E4A6400B655F}"/>
              </a:ext>
            </a:extLst>
          </p:cNvPr>
          <p:cNvSpPr>
            <a:spLocks noGrp="1"/>
          </p:cNvSpPr>
          <p:nvPr>
            <p:ph idx="1"/>
          </p:nvPr>
        </p:nvSpPr>
        <p:spPr>
          <a:xfrm>
            <a:off x="518604" y="2731683"/>
            <a:ext cx="5577396" cy="3262495"/>
          </a:xfrm>
        </p:spPr>
        <p:txBody>
          <a:bodyPr>
            <a:noAutofit/>
          </a:bodyPr>
          <a:lstStyle/>
          <a:p>
            <a:pPr algn="just"/>
            <a:r>
              <a:rPr lang="en-US" sz="2000" b="1" dirty="0"/>
              <a:t>Hypothesis 2: - Earthquakes are time-predictable:</a:t>
            </a:r>
            <a:r>
              <a:rPr lang="en-US" sz="2000" dirty="0"/>
              <a:t> This means that the larger the amount of fault slip in the last earthquake, the longer the time until the next earthquake. Another way of stating this hypothesis is that earthquakes occur when the failure stress is reached. This means that when a certain amount of stress accumulates along a fault, an earthquake will occur.</a:t>
            </a:r>
            <a:endParaRPr lang="en-IN" sz="2000" dirty="0"/>
          </a:p>
          <a:p>
            <a:pPr algn="just"/>
            <a:endParaRPr lang="en-IN" sz="2000" dirty="0"/>
          </a:p>
        </p:txBody>
      </p:sp>
      <p:pic>
        <p:nvPicPr>
          <p:cNvPr id="5" name="Picture 4">
            <a:extLst>
              <a:ext uri="{FF2B5EF4-FFF2-40B4-BE49-F238E27FC236}">
                <a16:creationId xmlns:a16="http://schemas.microsoft.com/office/drawing/2014/main" id="{BF6265A2-7413-B13D-3D7D-72FEB3FF9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69707"/>
            <a:ext cx="5723116" cy="3124471"/>
          </a:xfrm>
          <a:prstGeom prst="rect">
            <a:avLst/>
          </a:prstGeom>
        </p:spPr>
      </p:pic>
    </p:spTree>
    <p:extLst>
      <p:ext uri="{BB962C8B-B14F-4D97-AF65-F5344CB8AC3E}">
        <p14:creationId xmlns:p14="http://schemas.microsoft.com/office/powerpoint/2010/main" val="138806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79FA-1A34-2C07-8D95-4A209EBF1E6D}"/>
              </a:ext>
            </a:extLst>
          </p:cNvPr>
          <p:cNvSpPr>
            <a:spLocks noGrp="1"/>
          </p:cNvSpPr>
          <p:nvPr>
            <p:ph type="title"/>
          </p:nvPr>
        </p:nvSpPr>
        <p:spPr/>
        <p:txBody>
          <a:bodyPr/>
          <a:lstStyle/>
          <a:p>
            <a:r>
              <a:rPr lang="en-US" b="1" dirty="0"/>
              <a:t>CONTINUE…</a:t>
            </a:r>
            <a:endParaRPr lang="en-IN" b="1" dirty="0"/>
          </a:p>
        </p:txBody>
      </p:sp>
      <p:sp>
        <p:nvSpPr>
          <p:cNvPr id="3" name="Content Placeholder 2">
            <a:extLst>
              <a:ext uri="{FF2B5EF4-FFF2-40B4-BE49-F238E27FC236}">
                <a16:creationId xmlns:a16="http://schemas.microsoft.com/office/drawing/2014/main" id="{AD2BACBE-FCB5-7643-C64E-E5A8D3F2344D}"/>
              </a:ext>
            </a:extLst>
          </p:cNvPr>
          <p:cNvSpPr>
            <a:spLocks noGrp="1"/>
          </p:cNvSpPr>
          <p:nvPr>
            <p:ph idx="1"/>
          </p:nvPr>
        </p:nvSpPr>
        <p:spPr>
          <a:xfrm>
            <a:off x="456461" y="2799866"/>
            <a:ext cx="5908829" cy="3112662"/>
          </a:xfrm>
        </p:spPr>
        <p:txBody>
          <a:bodyPr>
            <a:normAutofit/>
          </a:bodyPr>
          <a:lstStyle/>
          <a:p>
            <a:pPr algn="just"/>
            <a:r>
              <a:rPr lang="en-US" sz="2000" b="1" dirty="0"/>
              <a:t>Hypothesis 3: Earthquakes are slip-predictable:</a:t>
            </a:r>
            <a:r>
              <a:rPr lang="en-US" sz="2000" dirty="0"/>
              <a:t> This means that the longer the time stress accumulates, the greater the amount of fault slip in the next earthquake. Another way of stating this hypothesis is that earthquakes decrease the 3 amount of stress along a fault to a fixed minimum or to a background amount.</a:t>
            </a:r>
          </a:p>
          <a:p>
            <a:pPr algn="just"/>
            <a:endParaRPr lang="en-US" sz="2000" dirty="0"/>
          </a:p>
        </p:txBody>
      </p:sp>
      <p:pic>
        <p:nvPicPr>
          <p:cNvPr id="4" name="Picture 3">
            <a:extLst>
              <a:ext uri="{FF2B5EF4-FFF2-40B4-BE49-F238E27FC236}">
                <a16:creationId xmlns:a16="http://schemas.microsoft.com/office/drawing/2014/main" id="{1CE660F4-4398-6FA8-7C5F-575811E9A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758" y="2530173"/>
            <a:ext cx="5616427" cy="3848433"/>
          </a:xfrm>
          <a:prstGeom prst="rect">
            <a:avLst/>
          </a:prstGeom>
        </p:spPr>
      </p:pic>
    </p:spTree>
    <p:extLst>
      <p:ext uri="{BB962C8B-B14F-4D97-AF65-F5344CB8AC3E}">
        <p14:creationId xmlns:p14="http://schemas.microsoft.com/office/powerpoint/2010/main" val="15996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176D-33B1-9FD5-0DAC-63EA0406520F}"/>
              </a:ext>
            </a:extLst>
          </p:cNvPr>
          <p:cNvSpPr>
            <a:spLocks noGrp="1"/>
          </p:cNvSpPr>
          <p:nvPr>
            <p:ph type="title"/>
          </p:nvPr>
        </p:nvSpPr>
        <p:spPr/>
        <p:txBody>
          <a:bodyPr/>
          <a:lstStyle/>
          <a:p>
            <a:r>
              <a:rPr lang="en-US" b="1" dirty="0"/>
              <a:t>CONTINUE…</a:t>
            </a:r>
            <a:endParaRPr lang="en-IN" b="1" dirty="0"/>
          </a:p>
        </p:txBody>
      </p:sp>
      <p:sp>
        <p:nvSpPr>
          <p:cNvPr id="3" name="Content Placeholder 2">
            <a:extLst>
              <a:ext uri="{FF2B5EF4-FFF2-40B4-BE49-F238E27FC236}">
                <a16:creationId xmlns:a16="http://schemas.microsoft.com/office/drawing/2014/main" id="{EF1A2A6D-6EBE-8EB7-041C-4A9D4B2A3BA0}"/>
              </a:ext>
            </a:extLst>
          </p:cNvPr>
          <p:cNvSpPr>
            <a:spLocks noGrp="1"/>
          </p:cNvSpPr>
          <p:nvPr>
            <p:ph idx="1"/>
          </p:nvPr>
        </p:nvSpPr>
        <p:spPr>
          <a:xfrm>
            <a:off x="838200" y="2551574"/>
            <a:ext cx="10515600" cy="3787083"/>
          </a:xfrm>
        </p:spPr>
        <p:txBody>
          <a:bodyPr>
            <a:normAutofit/>
          </a:bodyPr>
          <a:lstStyle/>
          <a:p>
            <a:pPr algn="just"/>
            <a:r>
              <a:rPr lang="en-US" sz="2000" b="1" dirty="0"/>
              <a:t>Hypothesis 4: Earthquakes occur randomly and have randomly varying size:</a:t>
            </a:r>
            <a:r>
              <a:rPr lang="en-US" sz="2000" dirty="0"/>
              <a:t> This 'Poisson' hypothesis is also widely used, particularly when little information about a fault and its past earthquakes is available.</a:t>
            </a:r>
          </a:p>
          <a:p>
            <a:pPr marL="0" indent="0" algn="just">
              <a:buNone/>
            </a:pPr>
            <a:endParaRPr lang="en-US" dirty="0"/>
          </a:p>
          <a:p>
            <a:pPr marL="0" indent="0" algn="just">
              <a:buNone/>
            </a:pPr>
            <a:r>
              <a:rPr lang="en-US" sz="3200" b="1" dirty="0"/>
              <a:t>   Can earthquakes be predicted??</a:t>
            </a:r>
            <a:endParaRPr lang="en-US" b="1" dirty="0"/>
          </a:p>
          <a:p>
            <a:pPr algn="just"/>
            <a:r>
              <a:rPr lang="en-US" sz="2000" dirty="0"/>
              <a:t>Scientists are a long way from being able to predict earthquakes. Small earthquakes, called fore-shocks, always occur a few days before a major earthquake. As stress builds up in rocks before an earthquake, the ground may start to tilt. Seismographs record only the surface waves generated by an earthquakes.</a:t>
            </a:r>
            <a:endParaRPr lang="en-IN" sz="2000" dirty="0"/>
          </a:p>
        </p:txBody>
      </p:sp>
    </p:spTree>
    <p:extLst>
      <p:ext uri="{BB962C8B-B14F-4D97-AF65-F5344CB8AC3E}">
        <p14:creationId xmlns:p14="http://schemas.microsoft.com/office/powerpoint/2010/main" val="150472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EB5E-30FC-749A-DFC0-881A27C4BAFC}"/>
              </a:ext>
            </a:extLst>
          </p:cNvPr>
          <p:cNvSpPr>
            <a:spLocks noGrp="1"/>
          </p:cNvSpPr>
          <p:nvPr>
            <p:ph type="title"/>
          </p:nvPr>
        </p:nvSpPr>
        <p:spPr/>
        <p:txBody>
          <a:bodyPr/>
          <a:lstStyle/>
          <a:p>
            <a:r>
              <a:rPr lang="en-US" b="1" dirty="0"/>
              <a:t>QUAKE CASTER	</a:t>
            </a:r>
            <a:endParaRPr lang="en-IN" b="1" dirty="0"/>
          </a:p>
        </p:txBody>
      </p:sp>
      <p:sp>
        <p:nvSpPr>
          <p:cNvPr id="6" name="Content Placeholder 2">
            <a:extLst>
              <a:ext uri="{FF2B5EF4-FFF2-40B4-BE49-F238E27FC236}">
                <a16:creationId xmlns:a16="http://schemas.microsoft.com/office/drawing/2014/main" id="{212764AC-6E5B-A769-0182-C247C6174126}"/>
              </a:ext>
            </a:extLst>
          </p:cNvPr>
          <p:cNvSpPr>
            <a:spLocks noGrp="1"/>
          </p:cNvSpPr>
          <p:nvPr>
            <p:ph idx="1"/>
          </p:nvPr>
        </p:nvSpPr>
        <p:spPr>
          <a:xfrm>
            <a:off x="390619" y="2347528"/>
            <a:ext cx="11540970" cy="4266335"/>
          </a:xfrm>
        </p:spPr>
        <p:txBody>
          <a:bodyPr>
            <a:noAutofit/>
          </a:bodyPr>
          <a:lstStyle/>
          <a:p>
            <a:pPr marL="0" indent="0">
              <a:buNone/>
            </a:pPr>
            <a:r>
              <a:rPr lang="en-US" sz="2000" b="1" dirty="0" err="1"/>
              <a:t>QuakeCaster</a:t>
            </a:r>
            <a:r>
              <a:rPr lang="en-US" sz="2000" b="1" dirty="0"/>
              <a:t> is an interactive, hands-on teaching model that simulates earthquakes and their interactions along a plate-boundary fault. </a:t>
            </a:r>
            <a:r>
              <a:rPr lang="en-US" sz="2000" b="1" dirty="0" err="1"/>
              <a:t>QuakeCaster</a:t>
            </a:r>
            <a:r>
              <a:rPr lang="en-US" sz="2000" b="1" dirty="0"/>
              <a:t> contains the minimum number of physical processes needed to demonstrate most observable earthquake features.</a:t>
            </a:r>
          </a:p>
          <a:p>
            <a:pPr marL="0" indent="0">
              <a:buNone/>
            </a:pPr>
            <a:endParaRPr lang="en-US" sz="2000" b="1" dirty="0"/>
          </a:p>
          <a:p>
            <a:pPr marL="0" indent="0">
              <a:buNone/>
            </a:pPr>
            <a:r>
              <a:rPr lang="en-US" sz="2000" b="1" dirty="0"/>
              <a:t>A granite slider in frictional contact with a nonskid rock-like surface simulates a fault at a plate boundary. A rubber band connecting the line to the slider simulates the elastic character of the Earth’s crust. </a:t>
            </a:r>
          </a:p>
          <a:p>
            <a:pPr marL="0" indent="0">
              <a:buNone/>
            </a:pPr>
            <a:endParaRPr lang="en-US" sz="2000" b="1" dirty="0"/>
          </a:p>
          <a:p>
            <a:pPr marL="0" indent="0">
              <a:buNone/>
            </a:pPr>
            <a:r>
              <a:rPr lang="en-US" sz="2000" b="1" dirty="0"/>
              <a:t>By stacking and unstacking sliders and cranking in the winch, one can see the results of changing the shear stress and the clamping stress on a fault. By placing sliders in series with rubber bands between them, one can simulate the interaction of earthquakes along a fault, such as cascading or toggling shocks. </a:t>
            </a:r>
            <a:endParaRPr lang="en-IN" sz="2000" b="1" dirty="0"/>
          </a:p>
        </p:txBody>
      </p:sp>
    </p:spTree>
    <p:extLst>
      <p:ext uri="{BB962C8B-B14F-4D97-AF65-F5344CB8AC3E}">
        <p14:creationId xmlns:p14="http://schemas.microsoft.com/office/powerpoint/2010/main" val="194485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92495-DF41-FDFA-A682-71BDB253ADF3}"/>
              </a:ext>
            </a:extLst>
          </p:cNvPr>
          <p:cNvPicPr>
            <a:picLocks noChangeAspect="1"/>
          </p:cNvPicPr>
          <p:nvPr/>
        </p:nvPicPr>
        <p:blipFill rotWithShape="1">
          <a:blip r:embed="rId2">
            <a:extLst>
              <a:ext uri="{28A0092B-C50C-407E-A947-70E740481C1C}">
                <a14:useLocalDpi xmlns:a14="http://schemas.microsoft.com/office/drawing/2010/main" val="0"/>
              </a:ext>
            </a:extLst>
          </a:blip>
          <a:srcRect l="28232" t="27829" r="25350" b="18364"/>
          <a:stretch/>
        </p:blipFill>
        <p:spPr>
          <a:xfrm>
            <a:off x="1447063" y="497148"/>
            <a:ext cx="8904303" cy="5805996"/>
          </a:xfrm>
          <a:prstGeom prst="rect">
            <a:avLst/>
          </a:prstGeom>
        </p:spPr>
      </p:pic>
    </p:spTree>
    <p:extLst>
      <p:ext uri="{BB962C8B-B14F-4D97-AF65-F5344CB8AC3E}">
        <p14:creationId xmlns:p14="http://schemas.microsoft.com/office/powerpoint/2010/main" val="284567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195</TotalTime>
  <Words>1399</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Black</vt:lpstr>
      <vt:lpstr>Calibri</vt:lpstr>
      <vt:lpstr>Century Gothic</vt:lpstr>
      <vt:lpstr>Times New Roman</vt:lpstr>
      <vt:lpstr>Wingdings 3</vt:lpstr>
      <vt:lpstr>Ion</vt:lpstr>
      <vt:lpstr>MODIFIED QUAKE CASTER MODEL</vt:lpstr>
      <vt:lpstr>CONTENT</vt:lpstr>
      <vt:lpstr>PowerPoint Presentation</vt:lpstr>
      <vt:lpstr>Hypothesis</vt:lpstr>
      <vt:lpstr>CONTINUE…</vt:lpstr>
      <vt:lpstr>CONTINUE…</vt:lpstr>
      <vt:lpstr>CONTINUE…</vt:lpstr>
      <vt:lpstr>QUAKE CASTER </vt:lpstr>
      <vt:lpstr>PowerPoint Presentation</vt:lpstr>
      <vt:lpstr>CONTINUE…</vt:lpstr>
      <vt:lpstr>AIM</vt:lpstr>
      <vt:lpstr>Modification in Quake Caster Model :</vt:lpstr>
      <vt:lpstr>Changes in Slider Blocks: </vt:lpstr>
      <vt:lpstr>Changes in Rubber band (Dimension and Elasticity): </vt:lpstr>
      <vt:lpstr>Model Design:</vt:lpstr>
      <vt:lpstr>PowerPoint Presentation</vt:lpstr>
      <vt:lpstr>Steps for Design:</vt:lpstr>
      <vt:lpstr>CONTINUE…</vt:lpstr>
      <vt:lpstr>WORKING OF MODEL</vt:lpstr>
      <vt:lpstr>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917355402210</dc:creator>
  <cp:lastModifiedBy>Sooraj Kumar</cp:lastModifiedBy>
  <cp:revision>31</cp:revision>
  <dcterms:created xsi:type="dcterms:W3CDTF">2022-09-07T13:49:22Z</dcterms:created>
  <dcterms:modified xsi:type="dcterms:W3CDTF">2023-08-25T15:31:33Z</dcterms:modified>
</cp:coreProperties>
</file>