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4" r:id="rId8"/>
    <p:sldId id="265" r:id="rId9"/>
    <p:sldId id="267" r:id="rId10"/>
    <p:sldId id="263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7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6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2268-5497-4C85-94C3-64D960CDFEE1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4A02-1634-40B3-8CBF-5FE19A26C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orajmr/word2vec/blob/master/bard_vectors.ipyn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pdf/1402.3722v1.pdf" TargetMode="External"/><Relationship Id="rId3" Type="http://schemas.openxmlformats.org/officeDocument/2006/relationships/hyperlink" Target="https://www.cs.cmu.edu/~nasmith/papers/smith.tut04.pdf" TargetMode="External"/><Relationship Id="rId7" Type="http://schemas.openxmlformats.org/officeDocument/2006/relationships/hyperlink" Target="http://videolectures.net/site/normal_dl/tag=983669/deeplearning2015_manning_language_vectors_01.pdf" TargetMode="External"/><Relationship Id="rId2" Type="http://schemas.openxmlformats.org/officeDocument/2006/relationships/hyperlink" Target="http://www.folgertkarsdorp.nl/word2vec-an-introduc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videolectures.net/deeplearning2015_manning_language_vectors/" TargetMode="External"/><Relationship Id="rId5" Type="http://schemas.openxmlformats.org/officeDocument/2006/relationships/hyperlink" Target="https://www.youtube.com/watch?v=wTp3P2UnTfQ" TargetMode="External"/><Relationship Id="rId4" Type="http://schemas.openxmlformats.org/officeDocument/2006/relationships/hyperlink" Target="https://en.wikipedia.org/wiki/Softmax_fun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ile/d/0B7XkCwpI5KDYRWRnd1RzWXQ2TW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694928"/>
          </a:xfrm>
        </p:spPr>
        <p:txBody>
          <a:bodyPr/>
          <a:lstStyle/>
          <a:p>
            <a:r>
              <a:rPr lang="en-US" dirty="0" smtClean="0"/>
              <a:t>King – Man + Woman = 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98439" y="5157192"/>
            <a:ext cx="468052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CSCI E-81 Paper Presentation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Anand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Bonthu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Sooraj Raveendran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Word2Vec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16832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performance comparison charts given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Word2Vec compared against other language models and techniques like LSA, using large data sets (many millions or billions of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Matches or exceeds the performance of more complex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Exceeds all other models in learning linear regularities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SG in general performs better than CBOW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1683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gensim</a:t>
            </a:r>
            <a:r>
              <a:rPr lang="en-US" dirty="0" smtClean="0"/>
              <a:t> library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in 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https://github.com/soorajmr/word2vec/blob/master/bard_vectors.ipynb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1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&amp; Further Reading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http://www.folgertkarsdorp.nl/word2vec-an-introduction/</a:t>
            </a:r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linear models: </a:t>
            </a:r>
            <a:r>
              <a:rPr lang="en-US" dirty="0" smtClean="0">
                <a:hlinkClick r:id="rId3"/>
              </a:rPr>
              <a:t>https://www.cs.cmu.edu/~nasmith/papers/smith.tut04.pdf</a:t>
            </a:r>
            <a:r>
              <a:rPr lang="en-US" dirty="0" smtClean="0"/>
              <a:t> </a:t>
            </a:r>
            <a:endParaRPr lang="en-US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https://en.wikipedia.org/wiki/Softmax_function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interesting talk that covers some follow up work to Word2Vec: </a:t>
            </a:r>
            <a:r>
              <a:rPr lang="en-US" dirty="0" smtClean="0">
                <a:hlinkClick r:id="rId5"/>
              </a:rPr>
              <a:t>https://www.youtube.com/watch?v=wTp3P2UnTfQ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Deep </a:t>
            </a:r>
            <a:r>
              <a:rPr lang="en-US" dirty="0"/>
              <a:t>Learning Summer School </a:t>
            </a:r>
            <a:r>
              <a:rPr lang="en-US" dirty="0" smtClean="0"/>
              <a:t>2015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lecture by Prof. Christopher Manning</a:t>
            </a:r>
            <a:r>
              <a:rPr lang="en-US" dirty="0"/>
              <a:t> on NLP and Deep Learning. </a:t>
            </a:r>
            <a:r>
              <a:rPr lang="en-US" dirty="0" smtClean="0"/>
              <a:t>Gives a good overview of word2vec in the larger context of NLP. Slides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here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8"/>
              </a:rPr>
              <a:t>word2vec </a:t>
            </a:r>
            <a:r>
              <a:rPr lang="en-US" u="sng" dirty="0">
                <a:hlinkClick r:id="rId8"/>
              </a:rPr>
              <a:t>Explained: Deriving </a:t>
            </a:r>
            <a:r>
              <a:rPr lang="en-US" u="sng" dirty="0" err="1">
                <a:hlinkClick r:id="rId8"/>
              </a:rPr>
              <a:t>Mikolov</a:t>
            </a:r>
            <a:r>
              <a:rPr lang="en-US" u="sng" dirty="0">
                <a:hlinkClick r:id="rId8"/>
              </a:rPr>
              <a:t> et al.’s Negative-Sampling Word-Embedding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Papers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77369"/>
            <a:ext cx="5781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5810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50131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among the most popular NLP papers of recent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5856" y="2311600"/>
            <a:ext cx="2088232" cy="3061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126935"/>
            <a:ext cx="24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Text Corpus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189610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 “embedded” in a continuous vector space (a.k.a. </a:t>
            </a:r>
            <a:r>
              <a:rPr lang="en-US" dirty="0" smtClean="0"/>
              <a:t>distributed representation)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299695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bunch of efficient unsupervised machine learning algorithms that mine </a:t>
            </a:r>
            <a:r>
              <a:rPr lang="en-US" b="1" dirty="0" smtClean="0">
                <a:solidFill>
                  <a:srgbClr val="C00000"/>
                </a:solidFill>
              </a:rPr>
              <a:t>co-occurrences</a:t>
            </a:r>
            <a:r>
              <a:rPr lang="en-US" dirty="0" smtClean="0"/>
              <a:t> of words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9889" y="2708920"/>
            <a:ext cx="1728192" cy="25804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, </a:t>
            </a:r>
            <a:r>
              <a:rPr lang="en-US" sz="900" dirty="0" err="1"/>
              <a:t>sed</a:t>
            </a:r>
            <a:r>
              <a:rPr lang="en-US" sz="900" dirty="0"/>
              <a:t> do </a:t>
            </a:r>
            <a:r>
              <a:rPr lang="en-US" sz="900" dirty="0" err="1"/>
              <a:t>eiusmod</a:t>
            </a:r>
            <a:r>
              <a:rPr lang="en-US" sz="900" dirty="0"/>
              <a:t> </a:t>
            </a:r>
            <a:r>
              <a:rPr lang="en-US" sz="900" dirty="0" err="1"/>
              <a:t>tempor</a:t>
            </a:r>
            <a:r>
              <a:rPr lang="en-US" sz="900" dirty="0"/>
              <a:t> </a:t>
            </a:r>
            <a:r>
              <a:rPr lang="en-US" sz="900" dirty="0" err="1"/>
              <a:t>incididunt</a:t>
            </a:r>
            <a:r>
              <a:rPr lang="en-US" sz="900" dirty="0"/>
              <a:t> </a:t>
            </a:r>
            <a:r>
              <a:rPr lang="en-US" sz="900" dirty="0" err="1"/>
              <a:t>ut</a:t>
            </a:r>
            <a:r>
              <a:rPr lang="en-US" sz="900" dirty="0"/>
              <a:t> </a:t>
            </a:r>
            <a:r>
              <a:rPr lang="en-US" sz="900" dirty="0" err="1"/>
              <a:t>labore</a:t>
            </a:r>
            <a:r>
              <a:rPr lang="en-US" sz="900" dirty="0"/>
              <a:t> et </a:t>
            </a:r>
            <a:r>
              <a:rPr lang="en-US" sz="900" dirty="0" err="1"/>
              <a:t>dolore</a:t>
            </a:r>
            <a:r>
              <a:rPr lang="en-US" sz="900" dirty="0"/>
              <a:t> magna </a:t>
            </a:r>
            <a:r>
              <a:rPr lang="en-US" sz="900" dirty="0" err="1"/>
              <a:t>aliqua</a:t>
            </a:r>
            <a:r>
              <a:rPr lang="en-US" sz="900" dirty="0"/>
              <a:t>. </a:t>
            </a:r>
            <a:r>
              <a:rPr lang="en-US" sz="900" dirty="0" err="1"/>
              <a:t>Ut</a:t>
            </a:r>
            <a:r>
              <a:rPr lang="en-US" sz="900" dirty="0"/>
              <a:t> </a:t>
            </a:r>
            <a:r>
              <a:rPr lang="en-US" sz="900" dirty="0" err="1"/>
              <a:t>enim</a:t>
            </a:r>
            <a:r>
              <a:rPr lang="en-US" sz="900" dirty="0"/>
              <a:t> ad minim </a:t>
            </a:r>
            <a:r>
              <a:rPr lang="en-US" sz="900" dirty="0" err="1"/>
              <a:t>veniam</a:t>
            </a:r>
            <a:r>
              <a:rPr lang="en-US" sz="900" dirty="0"/>
              <a:t>,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nostrud</a:t>
            </a:r>
            <a:r>
              <a:rPr lang="en-US" sz="900" dirty="0"/>
              <a:t> exercitation </a:t>
            </a:r>
            <a:r>
              <a:rPr lang="en-US" sz="900" dirty="0" err="1"/>
              <a:t>ullamco</a:t>
            </a:r>
            <a:r>
              <a:rPr lang="en-US" sz="900" dirty="0"/>
              <a:t> </a:t>
            </a:r>
            <a:r>
              <a:rPr lang="en-US" sz="900" dirty="0" err="1"/>
              <a:t>laboris</a:t>
            </a:r>
            <a:r>
              <a:rPr lang="en-US" sz="900" dirty="0"/>
              <a:t> nisi </a:t>
            </a:r>
            <a:r>
              <a:rPr lang="en-US" sz="900" dirty="0" err="1"/>
              <a:t>ut</a:t>
            </a:r>
            <a:r>
              <a:rPr lang="en-US" sz="900" dirty="0"/>
              <a:t> </a:t>
            </a:r>
            <a:r>
              <a:rPr lang="en-US" sz="900" dirty="0" err="1"/>
              <a:t>aliquip</a:t>
            </a:r>
            <a:r>
              <a:rPr lang="en-US" sz="900" dirty="0"/>
              <a:t> ex </a:t>
            </a:r>
            <a:r>
              <a:rPr lang="en-US" sz="900" dirty="0" err="1"/>
              <a:t>ea</a:t>
            </a:r>
            <a:r>
              <a:rPr lang="en-US" sz="900" dirty="0"/>
              <a:t> </a:t>
            </a:r>
            <a:r>
              <a:rPr lang="en-US" sz="900" dirty="0" err="1"/>
              <a:t>commodo</a:t>
            </a:r>
            <a:r>
              <a:rPr lang="en-US" sz="900" dirty="0"/>
              <a:t> </a:t>
            </a:r>
            <a:r>
              <a:rPr lang="en-US" sz="900" dirty="0" err="1"/>
              <a:t>consequat</a:t>
            </a:r>
            <a:r>
              <a:rPr lang="en-US" sz="900" dirty="0"/>
              <a:t>. </a:t>
            </a:r>
            <a:r>
              <a:rPr lang="en-US" sz="900" dirty="0" err="1"/>
              <a:t>Duis</a:t>
            </a:r>
            <a:r>
              <a:rPr lang="en-US" sz="900" dirty="0"/>
              <a:t> </a:t>
            </a:r>
            <a:r>
              <a:rPr lang="en-US" sz="900" dirty="0" err="1"/>
              <a:t>aute</a:t>
            </a:r>
            <a:r>
              <a:rPr lang="en-US" sz="900" dirty="0"/>
              <a:t> </a:t>
            </a:r>
            <a:r>
              <a:rPr lang="en-US" sz="900" dirty="0" err="1"/>
              <a:t>irure</a:t>
            </a:r>
            <a:r>
              <a:rPr lang="en-US" sz="900" dirty="0"/>
              <a:t> dolor in </a:t>
            </a:r>
            <a:r>
              <a:rPr lang="en-US" sz="900" dirty="0" err="1"/>
              <a:t>reprehenderit</a:t>
            </a:r>
            <a:r>
              <a:rPr lang="en-US" sz="900" dirty="0"/>
              <a:t> in </a:t>
            </a:r>
            <a:r>
              <a:rPr lang="en-US" sz="900" dirty="0" err="1"/>
              <a:t>voluptate</a:t>
            </a:r>
            <a:r>
              <a:rPr lang="en-US" sz="900" dirty="0"/>
              <a:t> </a:t>
            </a:r>
            <a:r>
              <a:rPr lang="en-US" sz="900" dirty="0" err="1"/>
              <a:t>velit</a:t>
            </a:r>
            <a:r>
              <a:rPr lang="en-US" sz="900" dirty="0"/>
              <a:t> </a:t>
            </a:r>
            <a:r>
              <a:rPr lang="en-US" sz="900" dirty="0" err="1"/>
              <a:t>esse</a:t>
            </a:r>
            <a:r>
              <a:rPr lang="en-US" sz="900" dirty="0"/>
              <a:t> </a:t>
            </a:r>
            <a:r>
              <a:rPr lang="en-US" sz="900" dirty="0" err="1"/>
              <a:t>cillum</a:t>
            </a:r>
            <a:r>
              <a:rPr lang="en-US" sz="900" dirty="0"/>
              <a:t> </a:t>
            </a:r>
            <a:r>
              <a:rPr lang="en-US" sz="900" dirty="0" err="1"/>
              <a:t>dolore</a:t>
            </a:r>
            <a:r>
              <a:rPr lang="en-US" sz="900" dirty="0"/>
              <a:t> </a:t>
            </a:r>
            <a:r>
              <a:rPr lang="en-US" sz="900" dirty="0" err="1"/>
              <a:t>eu</a:t>
            </a:r>
            <a:r>
              <a:rPr lang="en-US" sz="900" dirty="0"/>
              <a:t> </a:t>
            </a:r>
            <a:r>
              <a:rPr lang="en-US" sz="900" dirty="0" err="1"/>
              <a:t>fugiat</a:t>
            </a:r>
            <a:r>
              <a:rPr lang="en-US" sz="900" dirty="0"/>
              <a:t> </a:t>
            </a:r>
            <a:r>
              <a:rPr lang="en-US" sz="900" dirty="0" err="1"/>
              <a:t>nulla</a:t>
            </a:r>
            <a:r>
              <a:rPr lang="en-US" sz="900" dirty="0"/>
              <a:t> </a:t>
            </a:r>
            <a:r>
              <a:rPr lang="en-US" sz="900" dirty="0" err="1"/>
              <a:t>pariatur</a:t>
            </a:r>
            <a:r>
              <a:rPr lang="en-US" sz="900" dirty="0"/>
              <a:t>. </a:t>
            </a:r>
            <a:r>
              <a:rPr lang="en-US" sz="900" dirty="0" err="1"/>
              <a:t>Excepteur</a:t>
            </a:r>
            <a:r>
              <a:rPr lang="en-US" sz="900" dirty="0"/>
              <a:t> </a:t>
            </a:r>
            <a:r>
              <a:rPr lang="en-US" sz="900" dirty="0" err="1"/>
              <a:t>sint</a:t>
            </a:r>
            <a:r>
              <a:rPr lang="en-US" sz="900" dirty="0"/>
              <a:t> </a:t>
            </a:r>
            <a:r>
              <a:rPr lang="en-US" sz="900" dirty="0" err="1"/>
              <a:t>occaecat</a:t>
            </a:r>
            <a:r>
              <a:rPr lang="en-US" sz="900" dirty="0"/>
              <a:t> </a:t>
            </a:r>
            <a:r>
              <a:rPr lang="en-US" sz="900" dirty="0" err="1"/>
              <a:t>cupidatat</a:t>
            </a:r>
            <a:r>
              <a:rPr lang="en-US" sz="900" dirty="0"/>
              <a:t> non </a:t>
            </a:r>
            <a:r>
              <a:rPr lang="en-US" sz="900" dirty="0" err="1"/>
              <a:t>proident</a:t>
            </a:r>
            <a:r>
              <a:rPr lang="en-US" sz="900" dirty="0"/>
              <a:t>, </a:t>
            </a:r>
            <a:r>
              <a:rPr lang="en-US" sz="900" dirty="0" err="1"/>
              <a:t>sunt</a:t>
            </a:r>
            <a:r>
              <a:rPr lang="en-US" sz="900" dirty="0"/>
              <a:t> in culpa qui </a:t>
            </a:r>
            <a:r>
              <a:rPr lang="en-US" sz="900" dirty="0" err="1"/>
              <a:t>officia</a:t>
            </a:r>
            <a:r>
              <a:rPr lang="en-US" sz="900" dirty="0"/>
              <a:t> </a:t>
            </a:r>
            <a:r>
              <a:rPr lang="en-US" sz="900" dirty="0" err="1"/>
              <a:t>deserunt</a:t>
            </a:r>
            <a:r>
              <a:rPr lang="en-US" sz="900" dirty="0"/>
              <a:t> </a:t>
            </a:r>
            <a:r>
              <a:rPr lang="en-US" sz="900" dirty="0" err="1"/>
              <a:t>mollit</a:t>
            </a:r>
            <a:r>
              <a:rPr lang="en-US" sz="900" dirty="0"/>
              <a:t> </a:t>
            </a:r>
            <a:r>
              <a:rPr lang="en-US" sz="900" dirty="0" err="1"/>
              <a:t>anim</a:t>
            </a:r>
            <a:r>
              <a:rPr lang="en-US" sz="900" dirty="0"/>
              <a:t> id </a:t>
            </a:r>
            <a:r>
              <a:rPr lang="en-US" sz="900" dirty="0" err="1"/>
              <a:t>est</a:t>
            </a:r>
            <a:r>
              <a:rPr lang="en-US" sz="900" dirty="0"/>
              <a:t> </a:t>
            </a:r>
            <a:r>
              <a:rPr lang="en-US" sz="900" dirty="0" err="1"/>
              <a:t>laborum</a:t>
            </a:r>
            <a:r>
              <a:rPr lang="en-US" sz="900" dirty="0"/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56176" y="2852936"/>
            <a:ext cx="2304256" cy="22322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king:        [0.34, 0.01, 0.24, 0.11] </a:t>
            </a:r>
          </a:p>
          <a:p>
            <a:r>
              <a:rPr lang="en-US" sz="1100" dirty="0" smtClean="0"/>
              <a:t>car:          </a:t>
            </a:r>
            <a:r>
              <a:rPr lang="en-US" sz="1100" dirty="0" smtClean="0"/>
              <a:t>[0.24, 0.31, 0.23, 0.42]</a:t>
            </a:r>
            <a:endParaRPr lang="en-US" sz="1100" dirty="0" smtClean="0"/>
          </a:p>
          <a:p>
            <a:r>
              <a:rPr lang="en-US" sz="1100" dirty="0" smtClean="0"/>
              <a:t>rain:        </a:t>
            </a:r>
            <a:r>
              <a:rPr lang="en-US" sz="1100" dirty="0" smtClean="0"/>
              <a:t>[0.61, 0.43, 0.13, 0.98]</a:t>
            </a:r>
            <a:endParaRPr lang="en-US" sz="1100" dirty="0" smtClean="0"/>
          </a:p>
          <a:p>
            <a:r>
              <a:rPr lang="en-US" sz="1100" dirty="0" smtClean="0"/>
              <a:t>eat:          </a:t>
            </a:r>
            <a:r>
              <a:rPr lang="en-US" sz="1100" dirty="0" smtClean="0"/>
              <a:t>[0.04, 0.04, 0.73, 0.02]</a:t>
            </a:r>
            <a:endParaRPr lang="en-US" sz="1100" dirty="0" smtClean="0"/>
          </a:p>
          <a:p>
            <a:r>
              <a:rPr lang="en-US" sz="1100" dirty="0" smtClean="0"/>
              <a:t>queen:    </a:t>
            </a:r>
            <a:r>
              <a:rPr lang="en-US" sz="1100" dirty="0" smtClean="0"/>
              <a:t>[0.81, 0.01, 0.63, 0.73]</a:t>
            </a:r>
            <a:endParaRPr lang="en-US" sz="1100" dirty="0" smtClean="0"/>
          </a:p>
          <a:p>
            <a:r>
              <a:rPr lang="en-US" sz="1100" dirty="0" smtClean="0"/>
              <a:t>pardon:  </a:t>
            </a:r>
            <a:r>
              <a:rPr lang="en-US" sz="1100" dirty="0" smtClean="0"/>
              <a:t>[0.19, 0.22, 0.24, 0.36]</a:t>
            </a:r>
            <a:endParaRPr lang="en-US" sz="1100" dirty="0" smtClean="0"/>
          </a:p>
          <a:p>
            <a:r>
              <a:rPr lang="en-US" sz="1100" dirty="0" smtClean="0"/>
              <a:t>leaf:         </a:t>
            </a:r>
            <a:r>
              <a:rPr lang="en-US" sz="1100" dirty="0" smtClean="0"/>
              <a:t>[0.09, 0.11, 0.23, 0.09]</a:t>
            </a:r>
            <a:endParaRPr lang="en-US" sz="1100" dirty="0" smtClean="0"/>
          </a:p>
          <a:p>
            <a:r>
              <a:rPr lang="en-US" sz="1100" dirty="0" smtClean="0"/>
              <a:t>January: </a:t>
            </a:r>
            <a:r>
              <a:rPr lang="en-US" sz="1100" dirty="0" smtClean="0"/>
              <a:t>[0.02, 0.90, 0.70, 0.26]</a:t>
            </a:r>
            <a:endParaRPr lang="en-US" sz="1100" dirty="0" smtClean="0"/>
          </a:p>
          <a:p>
            <a:r>
              <a:rPr lang="en-US" sz="1100" dirty="0" smtClean="0"/>
              <a:t>run:         </a:t>
            </a:r>
            <a:r>
              <a:rPr lang="en-US" sz="1100" dirty="0" smtClean="0"/>
              <a:t>[0.94, 0.58, 0.23, 0.18]</a:t>
            </a:r>
            <a:endParaRPr lang="en-US" sz="1100" dirty="0" smtClean="0"/>
          </a:p>
          <a:p>
            <a:r>
              <a:rPr lang="en-US" sz="1100" dirty="0" smtClean="0"/>
              <a:t>Russia:    </a:t>
            </a:r>
            <a:r>
              <a:rPr lang="en-US" sz="1100" dirty="0" smtClean="0"/>
              <a:t>[0.34, 0.21, 0.23, 0.08]</a:t>
            </a:r>
            <a:endParaRPr lang="en-US" sz="1100" dirty="0" smtClean="0"/>
          </a:p>
          <a:p>
            <a:r>
              <a:rPr lang="en-US" sz="1100" dirty="0" smtClean="0"/>
              <a:t>man:        </a:t>
            </a:r>
            <a:r>
              <a:rPr lang="en-US" sz="1100" dirty="0" smtClean="0"/>
              <a:t>[0.14, 0.91, 0.73, 0.48]</a:t>
            </a:r>
            <a:endParaRPr lang="en-US" sz="1100" dirty="0"/>
          </a:p>
        </p:txBody>
      </p:sp>
      <p:sp>
        <p:nvSpPr>
          <p:cNvPr id="9" name="Right Arrow 8"/>
          <p:cNvSpPr/>
          <p:nvPr/>
        </p:nvSpPr>
        <p:spPr>
          <a:xfrm>
            <a:off x="2318081" y="3735616"/>
            <a:ext cx="957775" cy="263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64088" y="3735616"/>
            <a:ext cx="792088" cy="263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2924944"/>
            <a:ext cx="8136904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Co-occurrence &amp; Context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shall know a word by the company it </a:t>
            </a:r>
            <a:r>
              <a:rPr lang="en-US" dirty="0" smtClean="0"/>
              <a:t>keeps </a:t>
            </a:r>
          </a:p>
          <a:p>
            <a:r>
              <a:rPr lang="en-US" dirty="0"/>
              <a:t>	</a:t>
            </a:r>
            <a:r>
              <a:rPr lang="en-US" dirty="0" smtClean="0"/>
              <a:t>			- </a:t>
            </a:r>
            <a:r>
              <a:rPr lang="en-US" sz="1400" dirty="0"/>
              <a:t>John Rupert </a:t>
            </a:r>
            <a:r>
              <a:rPr lang="en-US" sz="1400" dirty="0" smtClean="0"/>
              <a:t>Firth (linguist), </a:t>
            </a:r>
            <a:r>
              <a:rPr lang="en-US" sz="1400" dirty="0"/>
              <a:t>1957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Government debt problems turning into </a:t>
            </a:r>
            <a:r>
              <a:rPr lang="en-US" sz="1600" b="1" dirty="0" smtClean="0">
                <a:solidFill>
                  <a:srgbClr val="C00000"/>
                </a:solidFill>
              </a:rPr>
              <a:t>banking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crises as has happened in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62475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Saying that Europe needs unified </a:t>
            </a:r>
            <a:r>
              <a:rPr lang="en-US" sz="1600" b="1" dirty="0" smtClean="0">
                <a:solidFill>
                  <a:srgbClr val="C00000"/>
                </a:solidFill>
              </a:rPr>
              <a:t>banking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regulation to replace the hodgepodge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82869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represent the word “banking” in terms of all the words surrounding it in our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old and new NLP techniques make use of this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Word2Vec: Linearity of the Vector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08591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Directions in the space give important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additions, subtractions can represent both syntactic and semantic relationships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analogies is an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43035"/>
            <a:ext cx="7734820" cy="36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6567155"/>
            <a:ext cx="597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http://videolectures.net/site/normal_dl/tag=983669/deeplearning2015_manning_language_vectors_01.pdf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92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Regularities in Vector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1328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834108"/>
            <a:ext cx="7000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279123"/>
            <a:ext cx="8496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https://docs.google.com/file/d/0B7XkCwpI5KDYRWRnd1RzWXQ2TWc</a:t>
            </a:r>
            <a:r>
              <a:rPr lang="en-US" sz="1000" dirty="0" smtClean="0"/>
              <a:t> [NIPS </a:t>
            </a:r>
            <a:r>
              <a:rPr lang="en-US" sz="1000" dirty="0"/>
              <a:t>2013 Deep Learning </a:t>
            </a:r>
            <a:r>
              <a:rPr lang="en-US" sz="1000" dirty="0" smtClean="0"/>
              <a:t>Workshop</a:t>
            </a:r>
            <a:r>
              <a:rPr lang="en-US" sz="1000" dirty="0"/>
              <a:t> </a:t>
            </a:r>
            <a:r>
              <a:rPr lang="en-US" sz="1000" dirty="0" smtClean="0"/>
              <a:t>Slides]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4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dirty="0" smtClean="0"/>
              <a:t>Word2Vec Algorithms</a:t>
            </a:r>
            <a:endParaRPr lang="en-US" dirty="0"/>
          </a:p>
        </p:txBody>
      </p:sp>
      <p:sp>
        <p:nvSpPr>
          <p:cNvPr id="4" name="AutoShape 2" descr="http://www.folgertkarsdorp.nl/content/images/2015/01/neural-networ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337" y="1585823"/>
            <a:ext cx="8216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Inspired by existing neural network language models, </a:t>
            </a:r>
            <a:r>
              <a:rPr lang="en-US" dirty="0" smtClean="0"/>
              <a:t>Feedforward Neural Net Language Models and Recurrent Neural Net 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Design objective</a:t>
            </a:r>
            <a:r>
              <a:rPr lang="en-US" dirty="0" smtClean="0"/>
              <a:t>: Achieve lower computational complexity than FNNLM &amp; RNNLM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  <a:r>
              <a:rPr lang="en-US" dirty="0" smtClean="0"/>
              <a:t>: No non-linear hidden layer; </a:t>
            </a:r>
            <a:r>
              <a:rPr lang="en-US" dirty="0" smtClean="0"/>
              <a:t>log-linear classifier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Two algorithms</a:t>
            </a:r>
            <a:r>
              <a:rPr lang="en-US" dirty="0" smtClean="0"/>
              <a:t>: </a:t>
            </a:r>
            <a:r>
              <a:rPr lang="en-US" dirty="0" smtClean="0"/>
              <a:t>Continuous Bag of Words (CBOW) &amp; Skip-gram (SG)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 and CBOW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Skip-gram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word to predict a target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Continuous Bag of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context to predict a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Loses the order; so does not learn syntactic details well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28" y="2926035"/>
            <a:ext cx="6057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1988840"/>
            <a:ext cx="6624736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More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71287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Log-linear classifier</a:t>
            </a:r>
          </a:p>
          <a:p>
            <a:endParaRPr lang="en-US" b="1" dirty="0" smtClean="0"/>
          </a:p>
          <a:p>
            <a:pPr lvl="1"/>
            <a:r>
              <a:rPr lang="en-US" dirty="0"/>
              <a:t>	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Minimize negative log likelihood:</a:t>
            </a:r>
          </a:p>
          <a:p>
            <a:pPr lvl="1"/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J = - log P(context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| word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= - log P(w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-C)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 w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(i-1)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(i+1)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w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i+C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| w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6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Where the conditional probability is defined as the </a:t>
            </a:r>
            <a:r>
              <a:rPr lang="en-US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r>
              <a:rPr lang="en-US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function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which is a generalization of logistic function.</a:t>
            </a:r>
          </a:p>
          <a:p>
            <a:pPr lvl="1"/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Minimization is done using stochastic gradient descent.</a:t>
            </a:r>
          </a:p>
          <a:p>
            <a:endParaRPr lang="en-US" dirty="0" smtClean="0"/>
          </a:p>
          <a:p>
            <a:r>
              <a:rPr lang="en-US" b="1" dirty="0" smtClean="0"/>
              <a:t>Computational Speed-Ups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normalization of </a:t>
            </a:r>
            <a:r>
              <a:rPr lang="en-US" dirty="0" err="1" smtClean="0"/>
              <a:t>softmax</a:t>
            </a:r>
            <a:r>
              <a:rPr lang="en-US" dirty="0" smtClean="0"/>
              <a:t> using a binary tree representation of word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Negative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way of differentiating data from noise using logistic regression. This simplifies computation of the objective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587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Word2Vec</vt:lpstr>
      <vt:lpstr>Word2Vec Papers</vt:lpstr>
      <vt:lpstr>Word2Vec</vt:lpstr>
      <vt:lpstr>Co-occurrence &amp; Context</vt:lpstr>
      <vt:lpstr>Word2Vec: Linearity of the Vector Space</vt:lpstr>
      <vt:lpstr>More Regularities in Vector Space</vt:lpstr>
      <vt:lpstr>Word2Vec Algorithms</vt:lpstr>
      <vt:lpstr>SG and CBOW</vt:lpstr>
      <vt:lpstr>Algorithm: More Details</vt:lpstr>
      <vt:lpstr>Performance of Word2Vec</vt:lpstr>
      <vt:lpstr>Quick Demo</vt:lpstr>
      <vt:lpstr>References &amp; 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Raveendran, Sooraj</dc:creator>
  <cp:lastModifiedBy>Raveendran, Sooraj</cp:lastModifiedBy>
  <cp:revision>32</cp:revision>
  <dcterms:created xsi:type="dcterms:W3CDTF">2015-11-06T05:57:57Z</dcterms:created>
  <dcterms:modified xsi:type="dcterms:W3CDTF">2015-11-06T15:12:19Z</dcterms:modified>
</cp:coreProperties>
</file>