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8" d="100"/>
          <a:sy n="48" d="100"/>
        </p:scale>
        <p:origin x="67" y="89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857DC9-9A4D-40CF-B4B4-4F0CB1658007}" type="datetimeFigureOut">
              <a:rPr lang="en-IN" smtClean="0"/>
              <a:t>26-09-2021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0BD774-0D3C-4C6A-AE5C-339AB2EFE362}" type="slidenum">
              <a:rPr lang="en-IN" smtClean="0"/>
              <a:t>‹#›</a:t>
            </a:fld>
            <a:endParaRPr lang="en-IN"/>
          </a:p>
        </p:txBody>
      </p:sp>
    </p:spTree>
    <p:extLst>
      <p:ext uri="{BB962C8B-B14F-4D97-AF65-F5344CB8AC3E}">
        <p14:creationId xmlns:p14="http://schemas.microsoft.com/office/powerpoint/2010/main" val="3667340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487E2579-B5B4-4B18-A083-BC9D7579DADD}" type="datetime1">
              <a:rPr lang="en-US" smtClean="0"/>
              <a:t>9/26/2021</a:t>
            </a:fld>
            <a:endParaRPr lang="en-US" dirty="0"/>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979374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E7D8C387-D885-4B23-A583-B94C40374B7B}" type="datetime1">
              <a:rPr lang="en-US" smtClean="0"/>
              <a:t>9/26/2021</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6226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77C6A6DF-1A23-4690-9D1D-A5B1B3ACD2E0}" type="datetime1">
              <a:rPr lang="en-US" smtClean="0"/>
              <a:t>9/26/2021</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602225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A4351C9B-695F-41D8-B3FC-6A6F725EEB1A}" type="datetime1">
              <a:rPr lang="en-US" smtClean="0"/>
              <a:t>9/26/2021</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02426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0885ACC8-796A-4FD5-B072-B12ADF898278}" type="datetime1">
              <a:rPr lang="en-US" smtClean="0"/>
              <a:t>9/26/2021</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03126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AC856057-2FCB-4ECF-BB20-E06D7DCDB5C2}" type="datetime1">
              <a:rPr lang="en-US" smtClean="0"/>
              <a:t>9/26/2021</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555827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9D039B09-FE74-4A57-A831-68A42BC13038}" type="datetime1">
              <a:rPr lang="en-US" smtClean="0"/>
              <a:t>9/26/2021</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420657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A43D4209-9279-415E-A588-8957FD22E2A1}" type="datetime1">
              <a:rPr lang="en-US" smtClean="0"/>
              <a:t>9/26/2021</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24361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96E9D37C-05FD-4D6E-8311-95818472747E}" type="datetime1">
              <a:rPr lang="en-US" smtClean="0"/>
              <a:t>9/26/2021</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512110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0D4FF947-0E5B-4632-A2F1-BAA8DA12F7D6}" type="datetime1">
              <a:rPr lang="en-US" smtClean="0"/>
              <a:t>9/26/2021</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889331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140421A2-F185-40AB-B311-81D8F75EC015}" type="datetime1">
              <a:rPr lang="en-US" smtClean="0"/>
              <a:t>9/26/2021</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63198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83A749EE-001A-4D25-ACC2-A3434B1705E1}" type="datetime1">
              <a:rPr lang="en-US" smtClean="0"/>
              <a:t>9/26/2021</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endParaRPr lang="en-US" dirty="0">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dirty="0"/>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2913069059"/>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27" r:id="rId8"/>
    <p:sldLayoutId id="2147483828" r:id="rId9"/>
    <p:sldLayoutId id="2147483829" r:id="rId10"/>
    <p:sldLayoutId id="2147483837" r:id="rId11"/>
  </p:sldLayoutIdLst>
  <p:hf hdr="0" ft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1E644DE9-8D09-43E2-BA69-F57482CFC9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4" name="Rectangle 33">
            <a:extLst>
              <a:ext uri="{FF2B5EF4-FFF2-40B4-BE49-F238E27FC236}">
                <a16:creationId xmlns:a16="http://schemas.microsoft.com/office/drawing/2014/main" id="{6C23C919-B32E-40FF-B3D8-631316E84E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 name="Picture 3" descr="Shanghai skyline">
            <a:extLst>
              <a:ext uri="{FF2B5EF4-FFF2-40B4-BE49-F238E27FC236}">
                <a16:creationId xmlns:a16="http://schemas.microsoft.com/office/drawing/2014/main" id="{3C3D8848-3624-465E-8FD4-BB5F03177EEA}"/>
              </a:ext>
            </a:extLst>
          </p:cNvPr>
          <p:cNvPicPr>
            <a:picLocks noChangeAspect="1"/>
          </p:cNvPicPr>
          <p:nvPr/>
        </p:nvPicPr>
        <p:blipFill rotWithShape="1">
          <a:blip r:embed="rId2">
            <a:alphaModFix amt="60000"/>
          </a:blip>
          <a:srcRect t="15430"/>
          <a:stretch/>
        </p:blipFill>
        <p:spPr>
          <a:xfrm>
            <a:off x="20" y="10"/>
            <a:ext cx="12191980" cy="6856614"/>
          </a:xfrm>
          <a:prstGeom prst="rect">
            <a:avLst/>
          </a:prstGeom>
        </p:spPr>
      </p:pic>
      <p:sp>
        <p:nvSpPr>
          <p:cNvPr id="2" name="Title 1">
            <a:extLst>
              <a:ext uri="{FF2B5EF4-FFF2-40B4-BE49-F238E27FC236}">
                <a16:creationId xmlns:a16="http://schemas.microsoft.com/office/drawing/2014/main" id="{4DCA9041-AC83-4A35-AA7C-024B023D8163}"/>
              </a:ext>
            </a:extLst>
          </p:cNvPr>
          <p:cNvSpPr>
            <a:spLocks noGrp="1"/>
          </p:cNvSpPr>
          <p:nvPr>
            <p:ph type="ctrTitle"/>
          </p:nvPr>
        </p:nvSpPr>
        <p:spPr>
          <a:xfrm>
            <a:off x="838200" y="740211"/>
            <a:ext cx="7530685" cy="3163864"/>
          </a:xfrm>
        </p:spPr>
        <p:txBody>
          <a:bodyPr>
            <a:normAutofit/>
          </a:bodyPr>
          <a:lstStyle/>
          <a:p>
            <a:pPr algn="l">
              <a:lnSpc>
                <a:spcPct val="90000"/>
              </a:lnSpc>
            </a:pPr>
            <a:r>
              <a:rPr lang="en-IN" sz="5200">
                <a:solidFill>
                  <a:srgbClr val="FFFFFF"/>
                </a:solidFill>
              </a:rPr>
              <a:t>Consignment Pricing Prediction</a:t>
            </a:r>
          </a:p>
          <a:p>
            <a:pPr algn="l">
              <a:lnSpc>
                <a:spcPct val="90000"/>
              </a:lnSpc>
            </a:pPr>
            <a:r>
              <a:rPr lang="en-IN" sz="5200">
                <a:solidFill>
                  <a:srgbClr val="FFFFFF"/>
                </a:solidFill>
              </a:rPr>
              <a:t>(Machine Learning Project)</a:t>
            </a:r>
          </a:p>
        </p:txBody>
      </p:sp>
      <p:sp>
        <p:nvSpPr>
          <p:cNvPr id="3" name="Subtitle 2">
            <a:extLst>
              <a:ext uri="{FF2B5EF4-FFF2-40B4-BE49-F238E27FC236}">
                <a16:creationId xmlns:a16="http://schemas.microsoft.com/office/drawing/2014/main" id="{108B9D91-A80E-437F-AEB6-4A0EACC5CCA0}"/>
              </a:ext>
            </a:extLst>
          </p:cNvPr>
          <p:cNvSpPr>
            <a:spLocks noGrp="1"/>
          </p:cNvSpPr>
          <p:nvPr>
            <p:ph type="subTitle" idx="1"/>
          </p:nvPr>
        </p:nvSpPr>
        <p:spPr>
          <a:xfrm>
            <a:off x="838200" y="4074515"/>
            <a:ext cx="7583133" cy="1279124"/>
          </a:xfrm>
        </p:spPr>
        <p:txBody>
          <a:bodyPr>
            <a:normAutofit/>
          </a:bodyPr>
          <a:lstStyle/>
          <a:p>
            <a:pPr algn="l"/>
            <a:r>
              <a:rPr lang="en-IN" sz="2200" dirty="0">
                <a:solidFill>
                  <a:srgbClr val="FFFFFF"/>
                </a:solidFill>
              </a:rPr>
              <a:t>Sooraj M.A</a:t>
            </a:r>
          </a:p>
          <a:p>
            <a:pPr algn="l"/>
            <a:r>
              <a:rPr lang="en-IN" sz="2200" dirty="0" err="1">
                <a:solidFill>
                  <a:srgbClr val="FFFFFF"/>
                </a:solidFill>
              </a:rPr>
              <a:t>Akhila</a:t>
            </a:r>
            <a:r>
              <a:rPr lang="en-IN" sz="2200" dirty="0">
                <a:solidFill>
                  <a:srgbClr val="FFFFFF"/>
                </a:solidFill>
              </a:rPr>
              <a:t> </a:t>
            </a:r>
            <a:r>
              <a:rPr lang="en-IN" sz="2200" dirty="0" err="1">
                <a:solidFill>
                  <a:srgbClr val="FFFFFF"/>
                </a:solidFill>
              </a:rPr>
              <a:t>Saj</a:t>
            </a:r>
            <a:endParaRPr lang="en-IN" sz="2200" dirty="0">
              <a:solidFill>
                <a:srgbClr val="FFFFFF"/>
              </a:solidFill>
            </a:endParaRPr>
          </a:p>
        </p:txBody>
      </p:sp>
      <p:sp>
        <p:nvSpPr>
          <p:cNvPr id="5" name="Slide Number Placeholder 4">
            <a:extLst>
              <a:ext uri="{FF2B5EF4-FFF2-40B4-BE49-F238E27FC236}">
                <a16:creationId xmlns:a16="http://schemas.microsoft.com/office/drawing/2014/main" id="{3F1CDF7E-D035-4F8D-9AB3-0B0D851E3674}"/>
              </a:ext>
            </a:extLst>
          </p:cNvPr>
          <p:cNvSpPr>
            <a:spLocks noGrp="1"/>
          </p:cNvSpPr>
          <p:nvPr>
            <p:ph type="sldNum" sz="quarter" idx="12"/>
          </p:nvPr>
        </p:nvSpPr>
        <p:spPr/>
        <p:txBody>
          <a:bodyPr/>
          <a:lstStyle/>
          <a:p>
            <a:fld id="{73B850FF-6169-4056-8077-06FFA93A5366}" type="slidenum">
              <a:rPr lang="en-US" smtClean="0"/>
              <a:pPr/>
              <a:t>1</a:t>
            </a:fld>
            <a:endParaRPr lang="en-US"/>
          </a:p>
        </p:txBody>
      </p:sp>
    </p:spTree>
    <p:extLst>
      <p:ext uri="{BB962C8B-B14F-4D97-AF65-F5344CB8AC3E}">
        <p14:creationId xmlns:p14="http://schemas.microsoft.com/office/powerpoint/2010/main" val="16193240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294B4-7A8E-49D5-BDCE-543577249459}"/>
              </a:ext>
            </a:extLst>
          </p:cNvPr>
          <p:cNvSpPr>
            <a:spLocks noGrp="1"/>
          </p:cNvSpPr>
          <p:nvPr>
            <p:ph type="title"/>
          </p:nvPr>
        </p:nvSpPr>
        <p:spPr/>
        <p:txBody>
          <a:bodyPr/>
          <a:lstStyle/>
          <a:p>
            <a:r>
              <a:rPr lang="en-IN" dirty="0"/>
              <a:t>Prediction</a:t>
            </a:r>
          </a:p>
        </p:txBody>
      </p:sp>
      <p:sp>
        <p:nvSpPr>
          <p:cNvPr id="3" name="Content Placeholder 2">
            <a:extLst>
              <a:ext uri="{FF2B5EF4-FFF2-40B4-BE49-F238E27FC236}">
                <a16:creationId xmlns:a16="http://schemas.microsoft.com/office/drawing/2014/main" id="{02956C02-0D35-4156-A527-932C9AD1006D}"/>
              </a:ext>
            </a:extLst>
          </p:cNvPr>
          <p:cNvSpPr>
            <a:spLocks noGrp="1"/>
          </p:cNvSpPr>
          <p:nvPr>
            <p:ph idx="1"/>
          </p:nvPr>
        </p:nvSpPr>
        <p:spPr/>
        <p:txBody>
          <a:bodyPr/>
          <a:lstStyle/>
          <a:p>
            <a:r>
              <a:rPr lang="en-IN" dirty="0"/>
              <a:t>The testing files are shared and we perform the same validation operations, data transformation and data insertion on them.</a:t>
            </a:r>
          </a:p>
          <a:p>
            <a:pPr marL="0" indent="0">
              <a:buNone/>
            </a:pPr>
            <a:endParaRPr lang="en-IN" dirty="0"/>
          </a:p>
          <a:p>
            <a:r>
              <a:rPr lang="en-IN" dirty="0"/>
              <a:t>Pre-processing is done on this files before prediction.</a:t>
            </a:r>
          </a:p>
        </p:txBody>
      </p:sp>
      <p:sp>
        <p:nvSpPr>
          <p:cNvPr id="4" name="Slide Number Placeholder 3">
            <a:extLst>
              <a:ext uri="{FF2B5EF4-FFF2-40B4-BE49-F238E27FC236}">
                <a16:creationId xmlns:a16="http://schemas.microsoft.com/office/drawing/2014/main" id="{753CFD7C-858B-4287-A1A3-98F48D72CBA7}"/>
              </a:ext>
            </a:extLst>
          </p:cNvPr>
          <p:cNvSpPr>
            <a:spLocks noGrp="1"/>
          </p:cNvSpPr>
          <p:nvPr>
            <p:ph type="sldNum" sz="quarter" idx="12"/>
          </p:nvPr>
        </p:nvSpPr>
        <p:spPr/>
        <p:txBody>
          <a:bodyPr/>
          <a:lstStyle/>
          <a:p>
            <a:fld id="{73B850FF-6169-4056-8077-06FFA93A5366}" type="slidenum">
              <a:rPr lang="en-US" smtClean="0"/>
              <a:t>10</a:t>
            </a:fld>
            <a:endParaRPr lang="en-US"/>
          </a:p>
        </p:txBody>
      </p:sp>
    </p:spTree>
    <p:extLst>
      <p:ext uri="{BB962C8B-B14F-4D97-AF65-F5344CB8AC3E}">
        <p14:creationId xmlns:p14="http://schemas.microsoft.com/office/powerpoint/2010/main" val="238809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6E107-A458-4AC6-BA4B-CDB3F4CA81E6}"/>
              </a:ext>
            </a:extLst>
          </p:cNvPr>
          <p:cNvSpPr>
            <a:spLocks noGrp="1"/>
          </p:cNvSpPr>
          <p:nvPr>
            <p:ph type="title"/>
          </p:nvPr>
        </p:nvSpPr>
        <p:spPr/>
        <p:txBody>
          <a:bodyPr/>
          <a:lstStyle/>
          <a:p>
            <a:r>
              <a:rPr lang="en-IN" dirty="0"/>
              <a:t>Q&amp;A:</a:t>
            </a:r>
          </a:p>
        </p:txBody>
      </p:sp>
      <p:sp>
        <p:nvSpPr>
          <p:cNvPr id="3" name="Content Placeholder 2">
            <a:extLst>
              <a:ext uri="{FF2B5EF4-FFF2-40B4-BE49-F238E27FC236}">
                <a16:creationId xmlns:a16="http://schemas.microsoft.com/office/drawing/2014/main" id="{D379964F-61DE-48AE-A92F-0F6A0CB15C1E}"/>
              </a:ext>
            </a:extLst>
          </p:cNvPr>
          <p:cNvSpPr>
            <a:spLocks noGrp="1"/>
          </p:cNvSpPr>
          <p:nvPr>
            <p:ph idx="1"/>
          </p:nvPr>
        </p:nvSpPr>
        <p:spPr/>
        <p:txBody>
          <a:bodyPr/>
          <a:lstStyle/>
          <a:p>
            <a:pPr marL="514350" indent="-514350">
              <a:buAutoNum type="arabicPeriod"/>
            </a:pPr>
            <a:r>
              <a:rPr lang="en-IN" dirty="0"/>
              <a:t>Explain about the project.</a:t>
            </a:r>
          </a:p>
          <a:p>
            <a:pPr marL="0" indent="0" algn="just">
              <a:buNone/>
            </a:pPr>
            <a:r>
              <a:rPr lang="en-IN" dirty="0"/>
              <a:t>   Consignment price prediction is a machine learning web app designed to predict the consignment prediction. The model will predict the cost of a consignment based on input features provided by the user.</a:t>
            </a:r>
          </a:p>
          <a:p>
            <a:pPr marL="0" indent="0" algn="just">
              <a:buNone/>
            </a:pPr>
            <a:r>
              <a:rPr lang="en-IN" dirty="0"/>
              <a:t>2. What is the source of data?</a:t>
            </a:r>
          </a:p>
          <a:p>
            <a:pPr marL="0" indent="0" algn="just">
              <a:buNone/>
            </a:pPr>
            <a:r>
              <a:rPr lang="en-IN" dirty="0"/>
              <a:t>    The dataset is taken from Kaggle problem statement.</a:t>
            </a:r>
          </a:p>
        </p:txBody>
      </p:sp>
      <p:sp>
        <p:nvSpPr>
          <p:cNvPr id="4" name="Slide Number Placeholder 3">
            <a:extLst>
              <a:ext uri="{FF2B5EF4-FFF2-40B4-BE49-F238E27FC236}">
                <a16:creationId xmlns:a16="http://schemas.microsoft.com/office/drawing/2014/main" id="{44AEB1DD-8C02-42A1-9624-76B7F4497A2B}"/>
              </a:ext>
            </a:extLst>
          </p:cNvPr>
          <p:cNvSpPr>
            <a:spLocks noGrp="1"/>
          </p:cNvSpPr>
          <p:nvPr>
            <p:ph type="sldNum" sz="quarter" idx="12"/>
          </p:nvPr>
        </p:nvSpPr>
        <p:spPr/>
        <p:txBody>
          <a:bodyPr/>
          <a:lstStyle/>
          <a:p>
            <a:fld id="{73B850FF-6169-4056-8077-06FFA93A5366}" type="slidenum">
              <a:rPr lang="en-US" smtClean="0"/>
              <a:t>11</a:t>
            </a:fld>
            <a:endParaRPr lang="en-US"/>
          </a:p>
        </p:txBody>
      </p:sp>
    </p:spTree>
    <p:extLst>
      <p:ext uri="{BB962C8B-B14F-4D97-AF65-F5344CB8AC3E}">
        <p14:creationId xmlns:p14="http://schemas.microsoft.com/office/powerpoint/2010/main" val="3932849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BF0221-DC16-4D0F-AA58-13C174E6305C}"/>
              </a:ext>
            </a:extLst>
          </p:cNvPr>
          <p:cNvSpPr>
            <a:spLocks noGrp="1"/>
          </p:cNvSpPr>
          <p:nvPr>
            <p:ph type="title"/>
          </p:nvPr>
        </p:nvSpPr>
        <p:spPr>
          <a:xfrm>
            <a:off x="458694" y="365760"/>
            <a:ext cx="10895106" cy="45719"/>
          </a:xfrm>
        </p:spPr>
        <p:txBody>
          <a:bodyPr>
            <a:normAutofit fontScale="90000"/>
          </a:bodyPr>
          <a:lstStyle/>
          <a:p>
            <a:endParaRPr lang="en-IN" dirty="0"/>
          </a:p>
        </p:txBody>
      </p:sp>
      <p:sp>
        <p:nvSpPr>
          <p:cNvPr id="4" name="Content Placeholder 3">
            <a:extLst>
              <a:ext uri="{FF2B5EF4-FFF2-40B4-BE49-F238E27FC236}">
                <a16:creationId xmlns:a16="http://schemas.microsoft.com/office/drawing/2014/main" id="{6FEA93F9-8004-42B6-91DD-FD699B2AFD23}"/>
              </a:ext>
            </a:extLst>
          </p:cNvPr>
          <p:cNvSpPr>
            <a:spLocks noGrp="1"/>
          </p:cNvSpPr>
          <p:nvPr>
            <p:ph idx="1"/>
          </p:nvPr>
        </p:nvSpPr>
        <p:spPr>
          <a:xfrm>
            <a:off x="458694" y="703446"/>
            <a:ext cx="11274612" cy="5441768"/>
          </a:xfrm>
        </p:spPr>
        <p:txBody>
          <a:bodyPr>
            <a:normAutofit fontScale="70000" lnSpcReduction="20000"/>
          </a:bodyPr>
          <a:lstStyle/>
          <a:p>
            <a:pPr marL="0" indent="0">
              <a:buNone/>
            </a:pPr>
            <a:r>
              <a:rPr lang="en-IN" dirty="0"/>
              <a:t>3. What was the type of data?</a:t>
            </a:r>
          </a:p>
          <a:p>
            <a:pPr marL="0" indent="0">
              <a:buNone/>
            </a:pPr>
            <a:r>
              <a:rPr lang="en-IN" dirty="0"/>
              <a:t>   The data was the combination of numerical and categorical values.</a:t>
            </a:r>
          </a:p>
          <a:p>
            <a:pPr marL="0" indent="0">
              <a:buNone/>
            </a:pPr>
            <a:r>
              <a:rPr lang="en-IN" dirty="0"/>
              <a:t>4. What's the complete flow you followed in this project?</a:t>
            </a:r>
          </a:p>
          <a:p>
            <a:pPr marL="0" indent="0">
              <a:buNone/>
            </a:pPr>
            <a:r>
              <a:rPr lang="en-IN" dirty="0"/>
              <a:t>   Refer slide 5 for better understanding.</a:t>
            </a:r>
          </a:p>
          <a:p>
            <a:pPr marL="0" indent="0">
              <a:buNone/>
            </a:pPr>
            <a:r>
              <a:rPr lang="en-IN" dirty="0"/>
              <a:t>5. What techniques were used for data pre-processing?</a:t>
            </a:r>
          </a:p>
          <a:p>
            <a:r>
              <a:rPr lang="en-IN" dirty="0"/>
              <a:t> Converting categorical values using Label encoder.</a:t>
            </a:r>
          </a:p>
          <a:p>
            <a:r>
              <a:rPr lang="en-IN" dirty="0"/>
              <a:t> Removing unwanted attributes.</a:t>
            </a:r>
          </a:p>
          <a:p>
            <a:r>
              <a:rPr lang="en-IN" dirty="0"/>
              <a:t> Removing the features which is having less co-relation with the target variable.</a:t>
            </a:r>
          </a:p>
          <a:p>
            <a:r>
              <a:rPr lang="en-IN" dirty="0"/>
              <a:t> Imputing the missing values</a:t>
            </a:r>
          </a:p>
          <a:p>
            <a:r>
              <a:rPr lang="en-IN" dirty="0"/>
              <a:t> Converting the continuous values into normal distribution.</a:t>
            </a:r>
          </a:p>
          <a:p>
            <a:r>
              <a:rPr lang="en-IN" dirty="0"/>
              <a:t> Removing the outliers</a:t>
            </a:r>
          </a:p>
          <a:p>
            <a:r>
              <a:rPr lang="en-IN" dirty="0"/>
              <a:t> Scaling using Min-Max scalar</a:t>
            </a:r>
          </a:p>
          <a:p>
            <a:pPr marL="0" indent="0">
              <a:buNone/>
            </a:pPr>
            <a:r>
              <a:rPr lang="en-IN" dirty="0"/>
              <a:t>   </a:t>
            </a:r>
          </a:p>
        </p:txBody>
      </p:sp>
      <p:sp>
        <p:nvSpPr>
          <p:cNvPr id="5" name="Slide Number Placeholder 4">
            <a:extLst>
              <a:ext uri="{FF2B5EF4-FFF2-40B4-BE49-F238E27FC236}">
                <a16:creationId xmlns:a16="http://schemas.microsoft.com/office/drawing/2014/main" id="{C89C857A-0A21-438F-9C04-CEEEABB28801}"/>
              </a:ext>
            </a:extLst>
          </p:cNvPr>
          <p:cNvSpPr>
            <a:spLocks noGrp="1"/>
          </p:cNvSpPr>
          <p:nvPr>
            <p:ph type="sldNum" sz="quarter" idx="12"/>
          </p:nvPr>
        </p:nvSpPr>
        <p:spPr/>
        <p:txBody>
          <a:bodyPr/>
          <a:lstStyle/>
          <a:p>
            <a:fld id="{73B850FF-6169-4056-8077-06FFA93A5366}" type="slidenum">
              <a:rPr lang="en-US" smtClean="0"/>
              <a:t>12</a:t>
            </a:fld>
            <a:endParaRPr lang="en-US"/>
          </a:p>
        </p:txBody>
      </p:sp>
    </p:spTree>
    <p:extLst>
      <p:ext uri="{BB962C8B-B14F-4D97-AF65-F5344CB8AC3E}">
        <p14:creationId xmlns:p14="http://schemas.microsoft.com/office/powerpoint/2010/main" val="1357695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76191-677B-4634-A4D9-9AB5EF0B061D}"/>
              </a:ext>
            </a:extLst>
          </p:cNvPr>
          <p:cNvSpPr>
            <a:spLocks noGrp="1"/>
          </p:cNvSpPr>
          <p:nvPr>
            <p:ph type="title"/>
          </p:nvPr>
        </p:nvSpPr>
        <p:spPr>
          <a:xfrm>
            <a:off x="458694" y="365760"/>
            <a:ext cx="10895106" cy="45719"/>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96B75CF1-C396-46AD-8FBF-443B5592DD5B}"/>
              </a:ext>
            </a:extLst>
          </p:cNvPr>
          <p:cNvSpPr>
            <a:spLocks noGrp="1"/>
          </p:cNvSpPr>
          <p:nvPr>
            <p:ph idx="1"/>
          </p:nvPr>
        </p:nvSpPr>
        <p:spPr>
          <a:xfrm>
            <a:off x="458694" y="591152"/>
            <a:ext cx="11274612" cy="5554062"/>
          </a:xfrm>
        </p:spPr>
        <p:txBody>
          <a:bodyPr>
            <a:normAutofit lnSpcReduction="10000"/>
          </a:bodyPr>
          <a:lstStyle/>
          <a:p>
            <a:pPr marL="0" indent="0">
              <a:buNone/>
            </a:pPr>
            <a:r>
              <a:rPr lang="en-IN" dirty="0"/>
              <a:t>6 . What models were used</a:t>
            </a:r>
          </a:p>
          <a:p>
            <a:pPr algn="just"/>
            <a:r>
              <a:rPr lang="en-IN" dirty="0"/>
              <a:t> Linear Regressor</a:t>
            </a:r>
          </a:p>
          <a:p>
            <a:pPr algn="just"/>
            <a:r>
              <a:rPr lang="en-IN" dirty="0"/>
              <a:t> </a:t>
            </a:r>
            <a:r>
              <a:rPr lang="en-IN" dirty="0" err="1"/>
              <a:t>XgBoost</a:t>
            </a:r>
            <a:r>
              <a:rPr lang="en-IN" dirty="0"/>
              <a:t> Regressor</a:t>
            </a:r>
          </a:p>
          <a:p>
            <a:pPr algn="just"/>
            <a:r>
              <a:rPr lang="en-IN" dirty="0"/>
              <a:t> Random Forest Regressor</a:t>
            </a:r>
          </a:p>
          <a:p>
            <a:pPr algn="just"/>
            <a:r>
              <a:rPr lang="en-IN" dirty="0"/>
              <a:t> CATBOOST Regressor</a:t>
            </a:r>
          </a:p>
          <a:p>
            <a:pPr marL="0" indent="0" algn="just">
              <a:buNone/>
            </a:pPr>
            <a:endParaRPr lang="en-IN" dirty="0"/>
          </a:p>
          <a:p>
            <a:pPr marL="0" indent="0" algn="just">
              <a:buNone/>
            </a:pPr>
            <a:r>
              <a:rPr lang="en-IN" dirty="0"/>
              <a:t>7. How Training was done?</a:t>
            </a:r>
          </a:p>
          <a:p>
            <a:pPr marL="0" indent="0" algn="just">
              <a:buNone/>
            </a:pPr>
            <a:r>
              <a:rPr lang="en-IN" dirty="0"/>
              <a:t>   The pre-processed data is divided into train and test dataset. This train dataset is used for training the model and the test dataset is used for the validation of the model. </a:t>
            </a:r>
          </a:p>
          <a:p>
            <a:pPr marL="0" indent="0" algn="just">
              <a:buNone/>
            </a:pPr>
            <a:endParaRPr lang="en-IN" dirty="0"/>
          </a:p>
          <a:p>
            <a:pPr marL="0" indent="0">
              <a:buNone/>
            </a:pPr>
            <a:endParaRPr lang="en-IN" dirty="0"/>
          </a:p>
        </p:txBody>
      </p:sp>
      <p:sp>
        <p:nvSpPr>
          <p:cNvPr id="4" name="Slide Number Placeholder 3">
            <a:extLst>
              <a:ext uri="{FF2B5EF4-FFF2-40B4-BE49-F238E27FC236}">
                <a16:creationId xmlns:a16="http://schemas.microsoft.com/office/drawing/2014/main" id="{B8FA2B00-B9DF-44CE-8453-338B2A506211}"/>
              </a:ext>
            </a:extLst>
          </p:cNvPr>
          <p:cNvSpPr>
            <a:spLocks noGrp="1"/>
          </p:cNvSpPr>
          <p:nvPr>
            <p:ph type="sldNum" sz="quarter" idx="12"/>
          </p:nvPr>
        </p:nvSpPr>
        <p:spPr/>
        <p:txBody>
          <a:bodyPr/>
          <a:lstStyle/>
          <a:p>
            <a:fld id="{73B850FF-6169-4056-8077-06FFA93A5366}" type="slidenum">
              <a:rPr lang="en-US" smtClean="0"/>
              <a:t>13</a:t>
            </a:fld>
            <a:endParaRPr lang="en-US"/>
          </a:p>
        </p:txBody>
      </p:sp>
    </p:spTree>
    <p:extLst>
      <p:ext uri="{BB962C8B-B14F-4D97-AF65-F5344CB8AC3E}">
        <p14:creationId xmlns:p14="http://schemas.microsoft.com/office/powerpoint/2010/main" val="1526475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7210E-E461-4936-8FD6-B99E1D495006}"/>
              </a:ext>
            </a:extLst>
          </p:cNvPr>
          <p:cNvSpPr>
            <a:spLocks noGrp="1"/>
          </p:cNvSpPr>
          <p:nvPr>
            <p:ph type="title"/>
          </p:nvPr>
        </p:nvSpPr>
        <p:spPr>
          <a:xfrm>
            <a:off x="458694" y="365760"/>
            <a:ext cx="10895106" cy="67377"/>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5A76AAAF-9347-4F60-825C-4CA984A8958F}"/>
              </a:ext>
            </a:extLst>
          </p:cNvPr>
          <p:cNvSpPr>
            <a:spLocks noGrp="1"/>
          </p:cNvSpPr>
          <p:nvPr>
            <p:ph idx="1"/>
          </p:nvPr>
        </p:nvSpPr>
        <p:spPr>
          <a:xfrm>
            <a:off x="458694" y="593558"/>
            <a:ext cx="11274612" cy="5551655"/>
          </a:xfrm>
        </p:spPr>
        <p:txBody>
          <a:bodyPr>
            <a:normAutofit lnSpcReduction="10000"/>
          </a:bodyPr>
          <a:lstStyle/>
          <a:p>
            <a:pPr marL="0" indent="0" algn="just">
              <a:buNone/>
            </a:pPr>
            <a:r>
              <a:rPr lang="en-IN" dirty="0"/>
              <a:t>8. How Prediction was done?</a:t>
            </a:r>
          </a:p>
          <a:p>
            <a:pPr marL="0" indent="0" algn="just">
              <a:buNone/>
            </a:pPr>
            <a:r>
              <a:rPr lang="en-IN" dirty="0"/>
              <a:t>   The user need to provide the required details, then the model will take input and provide prediction output which will be shown to the user through the UI.</a:t>
            </a:r>
          </a:p>
          <a:p>
            <a:pPr marL="0" indent="0" algn="just">
              <a:buNone/>
            </a:pPr>
            <a:r>
              <a:rPr lang="en-IN" dirty="0"/>
              <a:t>9. What is the size of the data?</a:t>
            </a:r>
          </a:p>
          <a:p>
            <a:pPr marL="0" indent="0" algn="just">
              <a:buNone/>
            </a:pPr>
            <a:r>
              <a:rPr lang="en-IN" dirty="0"/>
              <a:t>   3.698 Mb</a:t>
            </a:r>
          </a:p>
          <a:p>
            <a:pPr marL="0" indent="0" algn="just">
              <a:buNone/>
            </a:pPr>
            <a:r>
              <a:rPr lang="en-IN" dirty="0"/>
              <a:t>10. Which tools were used for the implementation of this model?</a:t>
            </a:r>
          </a:p>
          <a:p>
            <a:pPr algn="just"/>
            <a:r>
              <a:rPr lang="en-IN" dirty="0"/>
              <a:t>IDE : PyCharm, </a:t>
            </a:r>
            <a:r>
              <a:rPr lang="en-IN" dirty="0" err="1"/>
              <a:t>Jupyter</a:t>
            </a:r>
            <a:r>
              <a:rPr lang="en-IN" dirty="0"/>
              <a:t> notebook</a:t>
            </a:r>
          </a:p>
          <a:p>
            <a:pPr algn="just"/>
            <a:r>
              <a:rPr lang="en-IN" dirty="0"/>
              <a:t>Deployment : Local host</a:t>
            </a:r>
          </a:p>
          <a:p>
            <a:pPr algn="just"/>
            <a:r>
              <a:rPr lang="en-IN" dirty="0"/>
              <a:t>Front end : HTML</a:t>
            </a:r>
          </a:p>
          <a:p>
            <a:pPr algn="just"/>
            <a:endParaRPr lang="en-IN" dirty="0"/>
          </a:p>
          <a:p>
            <a:pPr marL="0" indent="0">
              <a:buNone/>
            </a:pPr>
            <a:endParaRPr lang="en-IN" dirty="0"/>
          </a:p>
        </p:txBody>
      </p:sp>
      <p:sp>
        <p:nvSpPr>
          <p:cNvPr id="4" name="Slide Number Placeholder 3">
            <a:extLst>
              <a:ext uri="{FF2B5EF4-FFF2-40B4-BE49-F238E27FC236}">
                <a16:creationId xmlns:a16="http://schemas.microsoft.com/office/drawing/2014/main" id="{EFDBA365-E71D-455F-9E6F-D287CAA832A5}"/>
              </a:ext>
            </a:extLst>
          </p:cNvPr>
          <p:cNvSpPr>
            <a:spLocks noGrp="1"/>
          </p:cNvSpPr>
          <p:nvPr>
            <p:ph type="sldNum" sz="quarter" idx="12"/>
          </p:nvPr>
        </p:nvSpPr>
        <p:spPr/>
        <p:txBody>
          <a:bodyPr/>
          <a:lstStyle/>
          <a:p>
            <a:fld id="{73B850FF-6169-4056-8077-06FFA93A5366}" type="slidenum">
              <a:rPr lang="en-US" smtClean="0"/>
              <a:t>14</a:t>
            </a:fld>
            <a:endParaRPr lang="en-US"/>
          </a:p>
        </p:txBody>
      </p:sp>
    </p:spTree>
    <p:extLst>
      <p:ext uri="{BB962C8B-B14F-4D97-AF65-F5344CB8AC3E}">
        <p14:creationId xmlns:p14="http://schemas.microsoft.com/office/powerpoint/2010/main" val="798696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321B6-BE02-454E-BC64-A84E90C46098}"/>
              </a:ext>
            </a:extLst>
          </p:cNvPr>
          <p:cNvSpPr>
            <a:spLocks noGrp="1"/>
          </p:cNvSpPr>
          <p:nvPr>
            <p:ph type="title"/>
          </p:nvPr>
        </p:nvSpPr>
        <p:spPr>
          <a:xfrm>
            <a:off x="458694" y="365761"/>
            <a:ext cx="10895106" cy="921502"/>
          </a:xfrm>
        </p:spPr>
        <p:txBody>
          <a:bodyPr/>
          <a:lstStyle/>
          <a:p>
            <a:r>
              <a:rPr lang="en-IN" dirty="0"/>
              <a:t>Objective:</a:t>
            </a:r>
          </a:p>
        </p:txBody>
      </p:sp>
      <p:sp>
        <p:nvSpPr>
          <p:cNvPr id="3" name="Content Placeholder 2">
            <a:extLst>
              <a:ext uri="{FF2B5EF4-FFF2-40B4-BE49-F238E27FC236}">
                <a16:creationId xmlns:a16="http://schemas.microsoft.com/office/drawing/2014/main" id="{DB9A1F86-53B3-4203-B7B3-735AC41C524E}"/>
              </a:ext>
            </a:extLst>
          </p:cNvPr>
          <p:cNvSpPr>
            <a:spLocks noGrp="1"/>
          </p:cNvSpPr>
          <p:nvPr>
            <p:ph idx="1"/>
          </p:nvPr>
        </p:nvSpPr>
        <p:spPr>
          <a:xfrm>
            <a:off x="458694" y="1225118"/>
            <a:ext cx="11274612" cy="4920095"/>
          </a:xfrm>
        </p:spPr>
        <p:txBody>
          <a:bodyPr>
            <a:normAutofit/>
          </a:bodyPr>
          <a:lstStyle/>
          <a:p>
            <a:r>
              <a:rPr lang="en-IN" sz="2400" dirty="0">
                <a:latin typeface="Calibri" panose="020F0502020204030204" pitchFamily="34" charset="0"/>
                <a:cs typeface="Calibri" panose="020F0502020204030204" pitchFamily="34" charset="0"/>
              </a:rPr>
              <a:t>The market for logistics analytics is expected to develop at a CAGAR of 17.3 percent from 2019 to 2024, more than doubling in size. This project demonstrates how logistics organizations are understanding the advantages of being able to predict what will happen in the future with a decent degree of certainty.</a:t>
            </a:r>
          </a:p>
          <a:p>
            <a:pPr marL="0" indent="0">
              <a:buNone/>
            </a:pPr>
            <a:endParaRPr lang="en-IN" sz="2400" dirty="0">
              <a:latin typeface="Calibri" panose="020F0502020204030204" pitchFamily="34" charset="0"/>
              <a:cs typeface="Calibri" panose="020F0502020204030204" pitchFamily="34" charset="0"/>
            </a:endParaRPr>
          </a:p>
          <a:p>
            <a:r>
              <a:rPr lang="en-IN" sz="2400" dirty="0">
                <a:latin typeface="Calibri" panose="020F0502020204030204" pitchFamily="34" charset="0"/>
                <a:cs typeface="Calibri" panose="020F0502020204030204" pitchFamily="34" charset="0"/>
              </a:rPr>
              <a:t>The Logistics leaders can use this project to address supply chain difficulties, cut costs, and enhance service levels all at the same time.</a:t>
            </a:r>
          </a:p>
          <a:p>
            <a:pPr marL="0" indent="0">
              <a:buNone/>
            </a:pPr>
            <a:endParaRPr lang="en-IN" sz="2400" dirty="0">
              <a:latin typeface="Calibri" panose="020F0502020204030204" pitchFamily="34" charset="0"/>
              <a:cs typeface="Calibri" panose="020F0502020204030204" pitchFamily="34" charset="0"/>
            </a:endParaRPr>
          </a:p>
          <a:p>
            <a:r>
              <a:rPr lang="en-IN" sz="2400" dirty="0">
                <a:latin typeface="Calibri" panose="020F0502020204030204" pitchFamily="34" charset="0"/>
                <a:cs typeface="Calibri" panose="020F0502020204030204" pitchFamily="34" charset="0"/>
              </a:rPr>
              <a:t>The main goal is to predict the consignment prising based on the available factors.</a:t>
            </a:r>
          </a:p>
        </p:txBody>
      </p:sp>
      <p:sp>
        <p:nvSpPr>
          <p:cNvPr id="4" name="Slide Number Placeholder 3">
            <a:extLst>
              <a:ext uri="{FF2B5EF4-FFF2-40B4-BE49-F238E27FC236}">
                <a16:creationId xmlns:a16="http://schemas.microsoft.com/office/drawing/2014/main" id="{57579CFE-B144-4CF7-9A23-5D724498E144}"/>
              </a:ext>
            </a:extLst>
          </p:cNvPr>
          <p:cNvSpPr>
            <a:spLocks noGrp="1"/>
          </p:cNvSpPr>
          <p:nvPr>
            <p:ph type="sldNum" sz="quarter" idx="12"/>
          </p:nvPr>
        </p:nvSpPr>
        <p:spPr/>
        <p:txBody>
          <a:bodyPr/>
          <a:lstStyle/>
          <a:p>
            <a:fld id="{73B850FF-6169-4056-8077-06FFA93A5366}" type="slidenum">
              <a:rPr lang="en-US" smtClean="0"/>
              <a:t>2</a:t>
            </a:fld>
            <a:endParaRPr lang="en-US"/>
          </a:p>
        </p:txBody>
      </p:sp>
    </p:spTree>
    <p:extLst>
      <p:ext uri="{BB962C8B-B14F-4D97-AF65-F5344CB8AC3E}">
        <p14:creationId xmlns:p14="http://schemas.microsoft.com/office/powerpoint/2010/main" val="1066548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90472-AC8E-4463-A870-7E87A9CD0E43}"/>
              </a:ext>
            </a:extLst>
          </p:cNvPr>
          <p:cNvSpPr>
            <a:spLocks noGrp="1"/>
          </p:cNvSpPr>
          <p:nvPr>
            <p:ph type="title"/>
          </p:nvPr>
        </p:nvSpPr>
        <p:spPr/>
        <p:txBody>
          <a:bodyPr/>
          <a:lstStyle/>
          <a:p>
            <a:r>
              <a:rPr lang="en-IN" dirty="0"/>
              <a:t>Benefits:</a:t>
            </a:r>
          </a:p>
        </p:txBody>
      </p:sp>
      <p:sp>
        <p:nvSpPr>
          <p:cNvPr id="3" name="Content Placeholder 2">
            <a:extLst>
              <a:ext uri="{FF2B5EF4-FFF2-40B4-BE49-F238E27FC236}">
                <a16:creationId xmlns:a16="http://schemas.microsoft.com/office/drawing/2014/main" id="{0836EED0-BD33-4915-9903-B6E8D4A0E620}"/>
              </a:ext>
            </a:extLst>
          </p:cNvPr>
          <p:cNvSpPr>
            <a:spLocks noGrp="1"/>
          </p:cNvSpPr>
          <p:nvPr>
            <p:ph idx="1"/>
          </p:nvPr>
        </p:nvSpPr>
        <p:spPr/>
        <p:txBody>
          <a:bodyPr/>
          <a:lstStyle/>
          <a:p>
            <a:r>
              <a:rPr lang="en-IN" dirty="0"/>
              <a:t>Consignment Price Prediction</a:t>
            </a:r>
          </a:p>
          <a:p>
            <a:r>
              <a:rPr lang="en-IN" dirty="0"/>
              <a:t>Identify the supply chain difficulties</a:t>
            </a:r>
          </a:p>
          <a:p>
            <a:r>
              <a:rPr lang="en-IN" dirty="0"/>
              <a:t>Enhance the service levels</a:t>
            </a:r>
          </a:p>
          <a:p>
            <a:endParaRPr lang="en-IN" dirty="0"/>
          </a:p>
          <a:p>
            <a:endParaRPr lang="en-IN" dirty="0"/>
          </a:p>
          <a:p>
            <a:endParaRPr lang="en-IN" dirty="0"/>
          </a:p>
        </p:txBody>
      </p:sp>
      <p:sp>
        <p:nvSpPr>
          <p:cNvPr id="4" name="Slide Number Placeholder 3">
            <a:extLst>
              <a:ext uri="{FF2B5EF4-FFF2-40B4-BE49-F238E27FC236}">
                <a16:creationId xmlns:a16="http://schemas.microsoft.com/office/drawing/2014/main" id="{C51FF499-9106-4B8F-8EAD-8540EF372833}"/>
              </a:ext>
            </a:extLst>
          </p:cNvPr>
          <p:cNvSpPr>
            <a:spLocks noGrp="1"/>
          </p:cNvSpPr>
          <p:nvPr>
            <p:ph type="sldNum" sz="quarter" idx="12"/>
          </p:nvPr>
        </p:nvSpPr>
        <p:spPr/>
        <p:txBody>
          <a:bodyPr/>
          <a:lstStyle/>
          <a:p>
            <a:fld id="{73B850FF-6169-4056-8077-06FFA93A5366}" type="slidenum">
              <a:rPr lang="en-US" smtClean="0"/>
              <a:t>3</a:t>
            </a:fld>
            <a:endParaRPr lang="en-US"/>
          </a:p>
        </p:txBody>
      </p:sp>
    </p:spTree>
    <p:extLst>
      <p:ext uri="{BB962C8B-B14F-4D97-AF65-F5344CB8AC3E}">
        <p14:creationId xmlns:p14="http://schemas.microsoft.com/office/powerpoint/2010/main" val="3447576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FA137-3AD0-43B7-AE1E-1D8536B99126}"/>
              </a:ext>
            </a:extLst>
          </p:cNvPr>
          <p:cNvSpPr>
            <a:spLocks noGrp="1"/>
          </p:cNvSpPr>
          <p:nvPr>
            <p:ph type="title"/>
          </p:nvPr>
        </p:nvSpPr>
        <p:spPr/>
        <p:txBody>
          <a:bodyPr/>
          <a:lstStyle/>
          <a:p>
            <a:r>
              <a:rPr lang="en-IN" dirty="0"/>
              <a:t>Data Sharing Agreement</a:t>
            </a:r>
          </a:p>
        </p:txBody>
      </p:sp>
      <p:sp>
        <p:nvSpPr>
          <p:cNvPr id="3" name="Content Placeholder 2">
            <a:extLst>
              <a:ext uri="{FF2B5EF4-FFF2-40B4-BE49-F238E27FC236}">
                <a16:creationId xmlns:a16="http://schemas.microsoft.com/office/drawing/2014/main" id="{B4D680A6-62C5-49D0-8B7E-3E1985F90D85}"/>
              </a:ext>
            </a:extLst>
          </p:cNvPr>
          <p:cNvSpPr>
            <a:spLocks noGrp="1"/>
          </p:cNvSpPr>
          <p:nvPr>
            <p:ph idx="1"/>
          </p:nvPr>
        </p:nvSpPr>
        <p:spPr/>
        <p:txBody>
          <a:bodyPr/>
          <a:lstStyle/>
          <a:p>
            <a:r>
              <a:rPr lang="en-IN" dirty="0"/>
              <a:t>Sample file name (</a:t>
            </a:r>
            <a:r>
              <a:rPr lang="en-IN" dirty="0" err="1"/>
              <a:t>SCMS_Delivery_History_Dataset</a:t>
            </a:r>
            <a:r>
              <a:rPr lang="en-IN" dirty="0"/>
              <a:t>)</a:t>
            </a:r>
          </a:p>
          <a:p>
            <a:r>
              <a:rPr lang="en-IN" dirty="0"/>
              <a:t>Length of date stamp (8 digits)</a:t>
            </a:r>
          </a:p>
          <a:p>
            <a:r>
              <a:rPr lang="en-IN" dirty="0"/>
              <a:t>Length of time stamp ( digits)</a:t>
            </a:r>
          </a:p>
          <a:p>
            <a:r>
              <a:rPr lang="en-IN" dirty="0"/>
              <a:t>Number of columns</a:t>
            </a:r>
          </a:p>
          <a:p>
            <a:r>
              <a:rPr lang="en-IN" dirty="0"/>
              <a:t>Column names</a:t>
            </a:r>
          </a:p>
          <a:p>
            <a:r>
              <a:rPr lang="en-IN" dirty="0"/>
              <a:t>Column data type</a:t>
            </a:r>
          </a:p>
        </p:txBody>
      </p:sp>
      <p:sp>
        <p:nvSpPr>
          <p:cNvPr id="4" name="Slide Number Placeholder 3">
            <a:extLst>
              <a:ext uri="{FF2B5EF4-FFF2-40B4-BE49-F238E27FC236}">
                <a16:creationId xmlns:a16="http://schemas.microsoft.com/office/drawing/2014/main" id="{00208477-F91B-4F20-8186-7F38F99FB419}"/>
              </a:ext>
            </a:extLst>
          </p:cNvPr>
          <p:cNvSpPr>
            <a:spLocks noGrp="1"/>
          </p:cNvSpPr>
          <p:nvPr>
            <p:ph type="sldNum" sz="quarter" idx="12"/>
          </p:nvPr>
        </p:nvSpPr>
        <p:spPr/>
        <p:txBody>
          <a:bodyPr/>
          <a:lstStyle/>
          <a:p>
            <a:fld id="{73B850FF-6169-4056-8077-06FFA93A5366}" type="slidenum">
              <a:rPr lang="en-US" smtClean="0"/>
              <a:t>4</a:t>
            </a:fld>
            <a:endParaRPr lang="en-US"/>
          </a:p>
        </p:txBody>
      </p:sp>
    </p:spTree>
    <p:extLst>
      <p:ext uri="{BB962C8B-B14F-4D97-AF65-F5344CB8AC3E}">
        <p14:creationId xmlns:p14="http://schemas.microsoft.com/office/powerpoint/2010/main" val="1414249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36FA1-8B7F-4FE5-ADBA-FBB7D0439A95}"/>
              </a:ext>
            </a:extLst>
          </p:cNvPr>
          <p:cNvSpPr>
            <a:spLocks noGrp="1"/>
          </p:cNvSpPr>
          <p:nvPr>
            <p:ph type="title"/>
          </p:nvPr>
        </p:nvSpPr>
        <p:spPr/>
        <p:txBody>
          <a:bodyPr/>
          <a:lstStyle/>
          <a:p>
            <a:r>
              <a:rPr lang="en-IN" dirty="0"/>
              <a:t>Architecture</a:t>
            </a:r>
          </a:p>
        </p:txBody>
      </p:sp>
      <p:pic>
        <p:nvPicPr>
          <p:cNvPr id="5" name="Content Placeholder 4">
            <a:extLst>
              <a:ext uri="{FF2B5EF4-FFF2-40B4-BE49-F238E27FC236}">
                <a16:creationId xmlns:a16="http://schemas.microsoft.com/office/drawing/2014/main" id="{AC6D1C58-90A1-49B9-BF87-AD5546CBA5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8693" y="1535837"/>
            <a:ext cx="11274613" cy="4956403"/>
          </a:xfrm>
        </p:spPr>
      </p:pic>
      <p:sp>
        <p:nvSpPr>
          <p:cNvPr id="6" name="Slide Number Placeholder 5">
            <a:extLst>
              <a:ext uri="{FF2B5EF4-FFF2-40B4-BE49-F238E27FC236}">
                <a16:creationId xmlns:a16="http://schemas.microsoft.com/office/drawing/2014/main" id="{32212FF9-E33A-46C3-93A5-06347050CD9F}"/>
              </a:ext>
            </a:extLst>
          </p:cNvPr>
          <p:cNvSpPr>
            <a:spLocks noGrp="1"/>
          </p:cNvSpPr>
          <p:nvPr>
            <p:ph type="sldNum" sz="quarter" idx="12"/>
          </p:nvPr>
        </p:nvSpPr>
        <p:spPr/>
        <p:txBody>
          <a:bodyPr/>
          <a:lstStyle/>
          <a:p>
            <a:fld id="{73B850FF-6169-4056-8077-06FFA93A5366}" type="slidenum">
              <a:rPr lang="en-US" smtClean="0"/>
              <a:t>5</a:t>
            </a:fld>
            <a:endParaRPr lang="en-US"/>
          </a:p>
        </p:txBody>
      </p:sp>
    </p:spTree>
    <p:extLst>
      <p:ext uri="{BB962C8B-B14F-4D97-AF65-F5344CB8AC3E}">
        <p14:creationId xmlns:p14="http://schemas.microsoft.com/office/powerpoint/2010/main" val="3550283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BE434-2225-4731-9522-658CC2EAF248}"/>
              </a:ext>
            </a:extLst>
          </p:cNvPr>
          <p:cNvSpPr>
            <a:spLocks noGrp="1"/>
          </p:cNvSpPr>
          <p:nvPr>
            <p:ph type="title"/>
          </p:nvPr>
        </p:nvSpPr>
        <p:spPr/>
        <p:txBody>
          <a:bodyPr/>
          <a:lstStyle/>
          <a:p>
            <a:r>
              <a:rPr lang="en-IN" dirty="0"/>
              <a:t>Data Validation</a:t>
            </a:r>
          </a:p>
        </p:txBody>
      </p:sp>
      <p:sp>
        <p:nvSpPr>
          <p:cNvPr id="3" name="Content Placeholder 2">
            <a:extLst>
              <a:ext uri="{FF2B5EF4-FFF2-40B4-BE49-F238E27FC236}">
                <a16:creationId xmlns:a16="http://schemas.microsoft.com/office/drawing/2014/main" id="{A4B2D088-F0D1-4072-9201-3ECD6276725D}"/>
              </a:ext>
            </a:extLst>
          </p:cNvPr>
          <p:cNvSpPr>
            <a:spLocks noGrp="1"/>
          </p:cNvSpPr>
          <p:nvPr>
            <p:ph idx="1"/>
          </p:nvPr>
        </p:nvSpPr>
        <p:spPr/>
        <p:txBody>
          <a:bodyPr/>
          <a:lstStyle/>
          <a:p>
            <a:r>
              <a:rPr lang="en-IN" dirty="0"/>
              <a:t>File name Validation: File name validation as per the DSA.</a:t>
            </a:r>
          </a:p>
          <a:p>
            <a:r>
              <a:rPr lang="en-IN" dirty="0"/>
              <a:t>Name and Number of columns: It will check for number of columns and name of columns as per schema file.</a:t>
            </a:r>
          </a:p>
          <a:p>
            <a:r>
              <a:rPr lang="en-IN" dirty="0"/>
              <a:t>Data types of columns: The datatype of the columns is given in the schema file.</a:t>
            </a:r>
          </a:p>
          <a:p>
            <a:r>
              <a:rPr lang="en-IN" dirty="0"/>
              <a:t>Null values: If any column contain null values, then that respective value should be imputed. </a:t>
            </a:r>
          </a:p>
          <a:p>
            <a:endParaRPr lang="en-IN" dirty="0"/>
          </a:p>
        </p:txBody>
      </p:sp>
      <p:sp>
        <p:nvSpPr>
          <p:cNvPr id="4" name="Slide Number Placeholder 3">
            <a:extLst>
              <a:ext uri="{FF2B5EF4-FFF2-40B4-BE49-F238E27FC236}">
                <a16:creationId xmlns:a16="http://schemas.microsoft.com/office/drawing/2014/main" id="{D7FA588B-3B02-4AEE-834F-F613C0A3C25B}"/>
              </a:ext>
            </a:extLst>
          </p:cNvPr>
          <p:cNvSpPr>
            <a:spLocks noGrp="1"/>
          </p:cNvSpPr>
          <p:nvPr>
            <p:ph type="sldNum" sz="quarter" idx="12"/>
          </p:nvPr>
        </p:nvSpPr>
        <p:spPr/>
        <p:txBody>
          <a:bodyPr/>
          <a:lstStyle/>
          <a:p>
            <a:fld id="{73B850FF-6169-4056-8077-06FFA93A5366}" type="slidenum">
              <a:rPr lang="en-US" smtClean="0"/>
              <a:t>6</a:t>
            </a:fld>
            <a:endParaRPr lang="en-US"/>
          </a:p>
        </p:txBody>
      </p:sp>
    </p:spTree>
    <p:extLst>
      <p:ext uri="{BB962C8B-B14F-4D97-AF65-F5344CB8AC3E}">
        <p14:creationId xmlns:p14="http://schemas.microsoft.com/office/powerpoint/2010/main" val="3513126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A9531-A894-468B-8E79-41FD7F37BC3E}"/>
              </a:ext>
            </a:extLst>
          </p:cNvPr>
          <p:cNvSpPr>
            <a:spLocks noGrp="1"/>
          </p:cNvSpPr>
          <p:nvPr>
            <p:ph type="title"/>
          </p:nvPr>
        </p:nvSpPr>
        <p:spPr/>
        <p:txBody>
          <a:bodyPr/>
          <a:lstStyle/>
          <a:p>
            <a:r>
              <a:rPr lang="en-IN" dirty="0"/>
              <a:t>Model Training</a:t>
            </a:r>
          </a:p>
        </p:txBody>
      </p:sp>
      <p:sp>
        <p:nvSpPr>
          <p:cNvPr id="3" name="Content Placeholder 2">
            <a:extLst>
              <a:ext uri="{FF2B5EF4-FFF2-40B4-BE49-F238E27FC236}">
                <a16:creationId xmlns:a16="http://schemas.microsoft.com/office/drawing/2014/main" id="{766D701C-8560-438A-BC76-8A9D95DCFE16}"/>
              </a:ext>
            </a:extLst>
          </p:cNvPr>
          <p:cNvSpPr>
            <a:spLocks noGrp="1"/>
          </p:cNvSpPr>
          <p:nvPr>
            <p:ph idx="1"/>
          </p:nvPr>
        </p:nvSpPr>
        <p:spPr/>
        <p:txBody>
          <a:bodyPr>
            <a:normAutofit/>
          </a:bodyPr>
          <a:lstStyle/>
          <a:p>
            <a:pPr marL="0" indent="0">
              <a:buNone/>
            </a:pPr>
            <a:r>
              <a:rPr lang="en-IN" b="1" dirty="0"/>
              <a:t>1. Exploratory Data Analysis :</a:t>
            </a:r>
          </a:p>
          <a:p>
            <a:r>
              <a:rPr lang="en-IN" dirty="0"/>
              <a:t>Performing EDA to get insights from the data like distributions, trends etc.</a:t>
            </a:r>
          </a:p>
          <a:p>
            <a:pPr marL="0" indent="0">
              <a:buNone/>
            </a:pPr>
            <a:r>
              <a:rPr lang="en-IN" b="1" dirty="0"/>
              <a:t>2. Data Pre-processing:</a:t>
            </a:r>
          </a:p>
          <a:p>
            <a:r>
              <a:rPr lang="en-IN" dirty="0"/>
              <a:t>Check for null values in the columns. If present impute the null values.</a:t>
            </a:r>
          </a:p>
          <a:p>
            <a:r>
              <a:rPr lang="en-IN" dirty="0"/>
              <a:t>Encode the categorical values using Categorical encoder.</a:t>
            </a:r>
          </a:p>
          <a:p>
            <a:endParaRPr lang="en-IN" dirty="0"/>
          </a:p>
        </p:txBody>
      </p:sp>
      <p:sp>
        <p:nvSpPr>
          <p:cNvPr id="4" name="Slide Number Placeholder 3">
            <a:extLst>
              <a:ext uri="{FF2B5EF4-FFF2-40B4-BE49-F238E27FC236}">
                <a16:creationId xmlns:a16="http://schemas.microsoft.com/office/drawing/2014/main" id="{1EA32856-01CF-4FF5-A400-7028248A2D3E}"/>
              </a:ext>
            </a:extLst>
          </p:cNvPr>
          <p:cNvSpPr>
            <a:spLocks noGrp="1"/>
          </p:cNvSpPr>
          <p:nvPr>
            <p:ph type="sldNum" sz="quarter" idx="12"/>
          </p:nvPr>
        </p:nvSpPr>
        <p:spPr/>
        <p:txBody>
          <a:bodyPr/>
          <a:lstStyle/>
          <a:p>
            <a:fld id="{73B850FF-6169-4056-8077-06FFA93A5366}" type="slidenum">
              <a:rPr lang="en-US" smtClean="0"/>
              <a:t>7</a:t>
            </a:fld>
            <a:endParaRPr lang="en-US"/>
          </a:p>
        </p:txBody>
      </p:sp>
    </p:spTree>
    <p:extLst>
      <p:ext uri="{BB962C8B-B14F-4D97-AF65-F5344CB8AC3E}">
        <p14:creationId xmlns:p14="http://schemas.microsoft.com/office/powerpoint/2010/main" val="2209567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1E66A-CF5D-490C-8035-0898769D5FB7}"/>
              </a:ext>
            </a:extLst>
          </p:cNvPr>
          <p:cNvSpPr>
            <a:spLocks noGrp="1"/>
          </p:cNvSpPr>
          <p:nvPr>
            <p:ph type="title"/>
          </p:nvPr>
        </p:nvSpPr>
        <p:spPr>
          <a:xfrm>
            <a:off x="458694" y="365760"/>
            <a:ext cx="10895106" cy="45719"/>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691DC373-83E9-4F75-B39F-5F916BB25D8E}"/>
              </a:ext>
            </a:extLst>
          </p:cNvPr>
          <p:cNvSpPr>
            <a:spLocks noGrp="1"/>
          </p:cNvSpPr>
          <p:nvPr>
            <p:ph idx="1"/>
          </p:nvPr>
        </p:nvSpPr>
        <p:spPr>
          <a:xfrm>
            <a:off x="458694" y="751572"/>
            <a:ext cx="11274612" cy="5393641"/>
          </a:xfrm>
        </p:spPr>
        <p:txBody>
          <a:bodyPr>
            <a:normAutofit/>
          </a:bodyPr>
          <a:lstStyle/>
          <a:p>
            <a:r>
              <a:rPr lang="en-IN" dirty="0"/>
              <a:t>Removing the outliers.</a:t>
            </a:r>
          </a:p>
          <a:p>
            <a:r>
              <a:rPr lang="en-IN" dirty="0"/>
              <a:t>Checking co-relation and removing features with less co-relation with the target variable.</a:t>
            </a:r>
          </a:p>
          <a:p>
            <a:r>
              <a:rPr lang="en-IN" dirty="0"/>
              <a:t>Perform min-max scalar to scale down the values.</a:t>
            </a:r>
          </a:p>
          <a:p>
            <a:endParaRPr lang="en-IN" dirty="0"/>
          </a:p>
          <a:p>
            <a:pPr marL="0" indent="0">
              <a:buNone/>
            </a:pPr>
            <a:endParaRPr lang="en-IN" dirty="0"/>
          </a:p>
          <a:p>
            <a:endParaRPr lang="en-IN" dirty="0"/>
          </a:p>
          <a:p>
            <a:endParaRPr lang="en-IN" dirty="0"/>
          </a:p>
        </p:txBody>
      </p:sp>
      <p:sp>
        <p:nvSpPr>
          <p:cNvPr id="4" name="Slide Number Placeholder 3">
            <a:extLst>
              <a:ext uri="{FF2B5EF4-FFF2-40B4-BE49-F238E27FC236}">
                <a16:creationId xmlns:a16="http://schemas.microsoft.com/office/drawing/2014/main" id="{51914450-8050-495D-B883-9766ED5A0EDF}"/>
              </a:ext>
            </a:extLst>
          </p:cNvPr>
          <p:cNvSpPr>
            <a:spLocks noGrp="1"/>
          </p:cNvSpPr>
          <p:nvPr>
            <p:ph type="sldNum" sz="quarter" idx="12"/>
          </p:nvPr>
        </p:nvSpPr>
        <p:spPr/>
        <p:txBody>
          <a:bodyPr/>
          <a:lstStyle/>
          <a:p>
            <a:fld id="{73B850FF-6169-4056-8077-06FFA93A5366}" type="slidenum">
              <a:rPr lang="en-US" smtClean="0"/>
              <a:t>8</a:t>
            </a:fld>
            <a:endParaRPr lang="en-US"/>
          </a:p>
        </p:txBody>
      </p:sp>
    </p:spTree>
    <p:extLst>
      <p:ext uri="{BB962C8B-B14F-4D97-AF65-F5344CB8AC3E}">
        <p14:creationId xmlns:p14="http://schemas.microsoft.com/office/powerpoint/2010/main" val="1930718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1C85E-BEE9-44C2-8F7F-48C1A2FDAA64}"/>
              </a:ext>
            </a:extLst>
          </p:cNvPr>
          <p:cNvSpPr>
            <a:spLocks noGrp="1"/>
          </p:cNvSpPr>
          <p:nvPr>
            <p:ph type="title"/>
          </p:nvPr>
        </p:nvSpPr>
        <p:spPr/>
        <p:txBody>
          <a:bodyPr>
            <a:normAutofit fontScale="90000"/>
          </a:bodyPr>
          <a:lstStyle/>
          <a:p>
            <a:r>
              <a:rPr lang="en-IN" sz="4900" dirty="0"/>
              <a:t>Model Selection: </a:t>
            </a:r>
            <a:br>
              <a:rPr lang="en-IN" b="1" dirty="0"/>
            </a:br>
            <a:endParaRPr lang="en-IN" dirty="0"/>
          </a:p>
        </p:txBody>
      </p:sp>
      <p:sp>
        <p:nvSpPr>
          <p:cNvPr id="3" name="Content Placeholder 2">
            <a:extLst>
              <a:ext uri="{FF2B5EF4-FFF2-40B4-BE49-F238E27FC236}">
                <a16:creationId xmlns:a16="http://schemas.microsoft.com/office/drawing/2014/main" id="{2EF51F31-EC7A-43DB-A242-803552B3A057}"/>
              </a:ext>
            </a:extLst>
          </p:cNvPr>
          <p:cNvSpPr>
            <a:spLocks noGrp="1"/>
          </p:cNvSpPr>
          <p:nvPr>
            <p:ph idx="1"/>
          </p:nvPr>
        </p:nvSpPr>
        <p:spPr/>
        <p:txBody>
          <a:bodyPr/>
          <a:lstStyle/>
          <a:p>
            <a:r>
              <a:rPr lang="en-IN" dirty="0"/>
              <a:t>The data is trained with different models. We have tried Linear Regressor, </a:t>
            </a:r>
            <a:r>
              <a:rPr lang="en-IN" dirty="0" err="1"/>
              <a:t>Xgboost</a:t>
            </a:r>
            <a:r>
              <a:rPr lang="en-IN" dirty="0"/>
              <a:t> regressor, Random Forest Regressor and CAT-BOOST regressor. Among the four models Random Forest regressor has the highest r2-score and adjusted r2-score. So this model is considered.</a:t>
            </a:r>
          </a:p>
          <a:p>
            <a:endParaRPr lang="en-IN" dirty="0"/>
          </a:p>
        </p:txBody>
      </p:sp>
      <p:sp>
        <p:nvSpPr>
          <p:cNvPr id="4" name="Slide Number Placeholder 3">
            <a:extLst>
              <a:ext uri="{FF2B5EF4-FFF2-40B4-BE49-F238E27FC236}">
                <a16:creationId xmlns:a16="http://schemas.microsoft.com/office/drawing/2014/main" id="{8ABC2DF1-150B-4E05-924A-404D17EBD2AA}"/>
              </a:ext>
            </a:extLst>
          </p:cNvPr>
          <p:cNvSpPr>
            <a:spLocks noGrp="1"/>
          </p:cNvSpPr>
          <p:nvPr>
            <p:ph type="sldNum" sz="quarter" idx="12"/>
          </p:nvPr>
        </p:nvSpPr>
        <p:spPr/>
        <p:txBody>
          <a:bodyPr/>
          <a:lstStyle/>
          <a:p>
            <a:fld id="{73B850FF-6169-4056-8077-06FFA93A5366}" type="slidenum">
              <a:rPr lang="en-US" smtClean="0"/>
              <a:t>9</a:t>
            </a:fld>
            <a:endParaRPr lang="en-US"/>
          </a:p>
        </p:txBody>
      </p:sp>
    </p:spTree>
    <p:extLst>
      <p:ext uri="{BB962C8B-B14F-4D97-AF65-F5344CB8AC3E}">
        <p14:creationId xmlns:p14="http://schemas.microsoft.com/office/powerpoint/2010/main" val="1222949247"/>
      </p:ext>
    </p:extLst>
  </p:cSld>
  <p:clrMapOvr>
    <a:masterClrMapping/>
  </p:clrMapOvr>
</p:sld>
</file>

<file path=ppt/theme/theme1.xml><?xml version="1.0" encoding="utf-8"?>
<a:theme xmlns:a="http://schemas.openxmlformats.org/drawingml/2006/main" name="DappledVTI">
  <a:themeElements>
    <a:clrScheme name="Custom 81">
      <a:dk1>
        <a:sysClr val="windowText" lastClr="000000"/>
      </a:dk1>
      <a:lt1>
        <a:sysClr val="window" lastClr="FFFFFF"/>
      </a:lt1>
      <a:dk2>
        <a:srgbClr val="21363B"/>
      </a:dk2>
      <a:lt2>
        <a:srgbClr val="F4F2F0"/>
      </a:lt2>
      <a:accent1>
        <a:srgbClr val="758468"/>
      </a:accent1>
      <a:accent2>
        <a:srgbClr val="B5A7AC"/>
      </a:accent2>
      <a:accent3>
        <a:srgbClr val="CC9C6F"/>
      </a:accent3>
      <a:accent4>
        <a:srgbClr val="767640"/>
      </a:accent4>
      <a:accent5>
        <a:srgbClr val="A5B295"/>
      </a:accent5>
      <a:accent6>
        <a:srgbClr val="C19DA7"/>
      </a:accent6>
      <a:hlink>
        <a:srgbClr val="D13D6E"/>
      </a:hlink>
      <a:folHlink>
        <a:srgbClr val="6C9D92"/>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TotalTime>
  <Words>708</Words>
  <Application>Microsoft Office PowerPoint</Application>
  <PresentationFormat>Widescreen</PresentationFormat>
  <Paragraphs>93</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Avenir Next LT Pro</vt:lpstr>
      <vt:lpstr>AvenirNext LT Pro Medium</vt:lpstr>
      <vt:lpstr>Calibri</vt:lpstr>
      <vt:lpstr>Sabon Next LT</vt:lpstr>
      <vt:lpstr>DappledVTI</vt:lpstr>
      <vt:lpstr>Consignment Pricing Prediction (Machine Learning Project)</vt:lpstr>
      <vt:lpstr>Objective:</vt:lpstr>
      <vt:lpstr>Benefits:</vt:lpstr>
      <vt:lpstr>Data Sharing Agreement</vt:lpstr>
      <vt:lpstr>Architecture</vt:lpstr>
      <vt:lpstr>Data Validation</vt:lpstr>
      <vt:lpstr>Model Training</vt:lpstr>
      <vt:lpstr>PowerPoint Presentation</vt:lpstr>
      <vt:lpstr>Model Selection:  </vt:lpstr>
      <vt:lpstr>Prediction</vt:lpstr>
      <vt:lpstr>Q&amp;A:</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Consignment Pricing Prediction (Machine Learning Project)</dc:title>
  <dc:creator>sooraj M a</dc:creator>
  <cp:lastModifiedBy>sooraj M a</cp:lastModifiedBy>
  <cp:revision>1</cp:revision>
  <dcterms:created xsi:type="dcterms:W3CDTF">2021-09-26T10:25:39Z</dcterms:created>
  <dcterms:modified xsi:type="dcterms:W3CDTF">2021-09-26T12:10:39Z</dcterms:modified>
</cp:coreProperties>
</file>