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4"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F404184-66C9-4FDC-A442-01E7113A0A26}" type="datetimeFigureOut">
              <a:rPr lang="en-IN" smtClean="0"/>
              <a:t>17-06-2024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28290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04184-66C9-4FDC-A442-01E7113A0A26}"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161702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404184-66C9-4FDC-A442-01E7113A0A26}"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4257073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404184-66C9-4FDC-A442-01E7113A0A26}"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3631494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04184-66C9-4FDC-A442-01E7113A0A26}"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26526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404184-66C9-4FDC-A442-01E7113A0A26}"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2119357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404184-66C9-4FDC-A442-01E7113A0A26}" type="datetimeFigureOut">
              <a:rPr lang="en-IN" smtClean="0"/>
              <a:t>17-06-2024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204770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F404184-66C9-4FDC-A442-01E7113A0A26}"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2786584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F404184-66C9-4FDC-A442-01E7113A0A26}"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1016983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04184-66C9-4FDC-A442-01E7113A0A26}"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296094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04184-66C9-4FDC-A442-01E7113A0A26}"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187430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04184-66C9-4FDC-A442-01E7113A0A26}"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94137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04184-66C9-4FDC-A442-01E7113A0A26}"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40523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04184-66C9-4FDC-A442-01E7113A0A26}"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680222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04184-66C9-4FDC-A442-01E7113A0A26}"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118986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04184-66C9-4FDC-A442-01E7113A0A26}"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130499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04184-66C9-4FDC-A442-01E7113A0A26}"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F0E2CF-DAD5-42DB-BA7C-D4AADD550262}" type="slidenum">
              <a:rPr lang="en-IN" smtClean="0"/>
              <a:t>‹#›</a:t>
            </a:fld>
            <a:endParaRPr lang="en-IN"/>
          </a:p>
        </p:txBody>
      </p:sp>
    </p:spTree>
    <p:extLst>
      <p:ext uri="{BB962C8B-B14F-4D97-AF65-F5344CB8AC3E}">
        <p14:creationId xmlns:p14="http://schemas.microsoft.com/office/powerpoint/2010/main" val="201678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F404184-66C9-4FDC-A442-01E7113A0A26}" type="datetimeFigureOut">
              <a:rPr lang="en-IN" smtClean="0"/>
              <a:t>17-06-2024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0F0E2CF-DAD5-42DB-BA7C-D4AADD550262}" type="slidenum">
              <a:rPr lang="en-IN" smtClean="0"/>
              <a:t>‹#›</a:t>
            </a:fld>
            <a:endParaRPr lang="en-IN"/>
          </a:p>
        </p:txBody>
      </p:sp>
    </p:spTree>
    <p:extLst>
      <p:ext uri="{BB962C8B-B14F-4D97-AF65-F5344CB8AC3E}">
        <p14:creationId xmlns:p14="http://schemas.microsoft.com/office/powerpoint/2010/main" val="372716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2A6F00-13B1-B282-22AE-02CF32C55D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111" y="512903"/>
            <a:ext cx="960120" cy="960120"/>
          </a:xfrm>
          <a:prstGeom prst="rect">
            <a:avLst/>
          </a:prstGeom>
        </p:spPr>
      </p:pic>
      <p:pic>
        <p:nvPicPr>
          <p:cNvPr id="5" name="Picture 4">
            <a:extLst>
              <a:ext uri="{FF2B5EF4-FFF2-40B4-BE49-F238E27FC236}">
                <a16:creationId xmlns:a16="http://schemas.microsoft.com/office/drawing/2014/main" id="{7E83A1E7-BB9F-2F38-9911-5FD720912D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51069" y="512903"/>
            <a:ext cx="967740" cy="967740"/>
          </a:xfrm>
          <a:prstGeom prst="rect">
            <a:avLst/>
          </a:prstGeom>
          <a:noFill/>
        </p:spPr>
      </p:pic>
      <p:sp>
        <p:nvSpPr>
          <p:cNvPr id="7" name="TextBox 6">
            <a:extLst>
              <a:ext uri="{FF2B5EF4-FFF2-40B4-BE49-F238E27FC236}">
                <a16:creationId xmlns:a16="http://schemas.microsoft.com/office/drawing/2014/main" id="{430E4685-F03C-0AB6-C8DD-2DE1482847B9}"/>
              </a:ext>
            </a:extLst>
          </p:cNvPr>
          <p:cNvSpPr txBox="1"/>
          <p:nvPr/>
        </p:nvSpPr>
        <p:spPr>
          <a:xfrm>
            <a:off x="2379873" y="512903"/>
            <a:ext cx="6097554" cy="1130374"/>
          </a:xfrm>
          <a:prstGeom prst="rect">
            <a:avLst/>
          </a:prstGeom>
          <a:noFill/>
        </p:spPr>
        <p:txBody>
          <a:bodyPr wrap="square">
            <a:spAutoFit/>
          </a:bodyPr>
          <a:lstStyle/>
          <a:p>
            <a:pPr algn="ct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SAVEETHA SCHOOL OF ENGINEERING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419EEBD-4BBE-722C-20F7-A39D6EC4AB81}"/>
              </a:ext>
            </a:extLst>
          </p:cNvPr>
          <p:cNvSpPr txBox="1"/>
          <p:nvPr/>
        </p:nvSpPr>
        <p:spPr>
          <a:xfrm>
            <a:off x="2379873" y="2004822"/>
            <a:ext cx="6097554" cy="646331"/>
          </a:xfrm>
          <a:prstGeom prst="rect">
            <a:avLst/>
          </a:prstGeom>
          <a:noFill/>
        </p:spPr>
        <p:txBody>
          <a:bodyPr wrap="square">
            <a:spAutoFit/>
          </a:bodyPr>
          <a:lstStyle/>
          <a:p>
            <a:pPr algn="ctr"/>
            <a:r>
              <a:rPr lang="en-IN" dirty="0"/>
              <a:t>CSA1580 CLOUD COMPUTING FOR BIG DATA ANLYTICS FOR CLOUD API</a:t>
            </a:r>
          </a:p>
        </p:txBody>
      </p:sp>
      <p:sp>
        <p:nvSpPr>
          <p:cNvPr id="10" name="TextBox 9">
            <a:extLst>
              <a:ext uri="{FF2B5EF4-FFF2-40B4-BE49-F238E27FC236}">
                <a16:creationId xmlns:a16="http://schemas.microsoft.com/office/drawing/2014/main" id="{F6B1C806-75E1-0319-0D29-D9588A36587D}"/>
              </a:ext>
            </a:extLst>
          </p:cNvPr>
          <p:cNvSpPr txBox="1"/>
          <p:nvPr/>
        </p:nvSpPr>
        <p:spPr>
          <a:xfrm>
            <a:off x="1126171" y="3648269"/>
            <a:ext cx="8633649" cy="1015663"/>
          </a:xfrm>
          <a:prstGeom prst="rect">
            <a:avLst/>
          </a:prstGeom>
          <a:noFill/>
        </p:spPr>
        <p:txBody>
          <a:bodyPr wrap="square" rtlCol="0">
            <a:spAutoFit/>
          </a:bodyPr>
          <a:lstStyle/>
          <a:p>
            <a:r>
              <a:rPr lang="en-US" sz="2000" b="1" dirty="0"/>
              <a:t>TOPIC:</a:t>
            </a:r>
          </a:p>
          <a:p>
            <a:r>
              <a:rPr lang="en-US" sz="2000" dirty="0"/>
              <a:t>Improving the job scheduling efficiency in a Hadoop cluster to maximize resource utilization and reduce job completion time</a:t>
            </a:r>
            <a:endParaRPr lang="en-IN" sz="2000" dirty="0"/>
          </a:p>
        </p:txBody>
      </p:sp>
      <p:sp>
        <p:nvSpPr>
          <p:cNvPr id="11" name="TextBox 10">
            <a:extLst>
              <a:ext uri="{FF2B5EF4-FFF2-40B4-BE49-F238E27FC236}">
                <a16:creationId xmlns:a16="http://schemas.microsoft.com/office/drawing/2014/main" id="{8C5A3599-942B-13D5-9759-295DF916052D}"/>
              </a:ext>
            </a:extLst>
          </p:cNvPr>
          <p:cNvSpPr txBox="1"/>
          <p:nvPr/>
        </p:nvSpPr>
        <p:spPr>
          <a:xfrm>
            <a:off x="718457" y="5150498"/>
            <a:ext cx="3769567" cy="646331"/>
          </a:xfrm>
          <a:prstGeom prst="rect">
            <a:avLst/>
          </a:prstGeom>
          <a:noFill/>
        </p:spPr>
        <p:txBody>
          <a:bodyPr wrap="square" rtlCol="0">
            <a:spAutoFit/>
          </a:bodyPr>
          <a:lstStyle/>
          <a:p>
            <a:r>
              <a:rPr lang="en-US" dirty="0"/>
              <a:t>Faculty </a:t>
            </a:r>
            <a:r>
              <a:rPr lang="en-US" dirty="0" err="1"/>
              <a:t>name:Gnana</a:t>
            </a:r>
            <a:r>
              <a:rPr lang="en-US" dirty="0"/>
              <a:t> </a:t>
            </a:r>
            <a:r>
              <a:rPr lang="en-US" dirty="0" err="1"/>
              <a:t>Soundari</a:t>
            </a:r>
            <a:endParaRPr lang="en-US" dirty="0"/>
          </a:p>
          <a:p>
            <a:endParaRPr lang="en-IN" dirty="0"/>
          </a:p>
        </p:txBody>
      </p:sp>
      <p:sp>
        <p:nvSpPr>
          <p:cNvPr id="12" name="TextBox 11">
            <a:extLst>
              <a:ext uri="{FF2B5EF4-FFF2-40B4-BE49-F238E27FC236}">
                <a16:creationId xmlns:a16="http://schemas.microsoft.com/office/drawing/2014/main" id="{FB43DE0A-C732-73F0-EE8B-F04E3BF45FAC}"/>
              </a:ext>
            </a:extLst>
          </p:cNvPr>
          <p:cNvSpPr txBox="1"/>
          <p:nvPr/>
        </p:nvSpPr>
        <p:spPr>
          <a:xfrm>
            <a:off x="718457" y="5960229"/>
            <a:ext cx="3181739" cy="646331"/>
          </a:xfrm>
          <a:prstGeom prst="rect">
            <a:avLst/>
          </a:prstGeom>
          <a:noFill/>
        </p:spPr>
        <p:txBody>
          <a:bodyPr wrap="square" rtlCol="0">
            <a:spAutoFit/>
          </a:bodyPr>
          <a:lstStyle/>
          <a:p>
            <a:r>
              <a:rPr lang="en-US" dirty="0" err="1"/>
              <a:t>Jayasooriya</a:t>
            </a:r>
            <a:r>
              <a:rPr lang="en-US" dirty="0"/>
              <a:t> K S</a:t>
            </a:r>
          </a:p>
          <a:p>
            <a:r>
              <a:rPr lang="en-US" dirty="0"/>
              <a:t>192221092</a:t>
            </a:r>
            <a:endParaRPr lang="en-IN" dirty="0"/>
          </a:p>
        </p:txBody>
      </p:sp>
    </p:spTree>
    <p:extLst>
      <p:ext uri="{BB962C8B-B14F-4D97-AF65-F5344CB8AC3E}">
        <p14:creationId xmlns:p14="http://schemas.microsoft.com/office/powerpoint/2010/main" val="20946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F801-A20F-F2C2-169A-496F116C184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F8178098-7EB5-3A4E-1D79-175BB310B9CE}"/>
              </a:ext>
            </a:extLst>
          </p:cNvPr>
          <p:cNvSpPr>
            <a:spLocks noGrp="1"/>
          </p:cNvSpPr>
          <p:nvPr>
            <p:ph idx="1"/>
          </p:nvPr>
        </p:nvSpPr>
        <p:spPr>
          <a:xfrm>
            <a:off x="828383" y="2313992"/>
            <a:ext cx="9267340" cy="3948404"/>
          </a:xfrm>
        </p:spPr>
        <p:txBody>
          <a:bodyPr>
            <a:normAutofit fontScale="92500" lnSpcReduction="10000"/>
          </a:bodyPr>
          <a:lstStyle/>
          <a:p>
            <a:pPr algn="l">
              <a:buFont typeface="+mj-lt"/>
              <a:buAutoNum type="arabicPeriod"/>
            </a:pPr>
            <a:r>
              <a:rPr lang="en-US" b="1" i="0" dirty="0">
                <a:solidFill>
                  <a:srgbClr val="0D0D0D"/>
                </a:solidFill>
                <a:effectLst/>
                <a:highlight>
                  <a:srgbClr val="FFFFFF"/>
                </a:highlight>
                <a:latin typeface="ui-sans-serif"/>
              </a:rPr>
              <a:t>Objective</a:t>
            </a:r>
            <a:r>
              <a:rPr lang="en-US" b="0" i="0" dirty="0">
                <a:solidFill>
                  <a:srgbClr val="0D0D0D"/>
                </a:solidFill>
                <a:effectLst/>
                <a:highlight>
                  <a:srgbClr val="FFFFFF"/>
                </a:highlight>
                <a:latin typeface="ui-sans-serif"/>
              </a:rPr>
              <a:t>: This study aims to enhance job scheduling efficiency within a Hadoop cluster to optimize resource allocation and minimize job completion times.</a:t>
            </a:r>
          </a:p>
          <a:p>
            <a:pPr algn="l">
              <a:buFont typeface="+mj-lt"/>
              <a:buAutoNum type="arabicPeriod"/>
            </a:pPr>
            <a:r>
              <a:rPr lang="en-US" b="1" i="0" dirty="0">
                <a:solidFill>
                  <a:srgbClr val="0D0D0D"/>
                </a:solidFill>
                <a:effectLst/>
                <a:highlight>
                  <a:srgbClr val="FFFFFF"/>
                </a:highlight>
                <a:latin typeface="ui-sans-serif"/>
              </a:rPr>
              <a:t>Methods</a:t>
            </a:r>
            <a:r>
              <a:rPr lang="en-US" b="0" i="0" dirty="0">
                <a:solidFill>
                  <a:srgbClr val="0D0D0D"/>
                </a:solidFill>
                <a:effectLst/>
                <a:highlight>
                  <a:srgbClr val="FFFFFF"/>
                </a:highlight>
                <a:latin typeface="ui-sans-serif"/>
              </a:rPr>
              <a:t>: The research employs a combination of heuristic algorithms and machine learning techniques to dynamically schedule jobs based on resource availability and historical job performance data.</a:t>
            </a:r>
          </a:p>
          <a:p>
            <a:pPr algn="l">
              <a:buFont typeface="+mj-lt"/>
              <a:buAutoNum type="arabicPeriod"/>
            </a:pPr>
            <a:r>
              <a:rPr lang="en-US" b="1" i="0" dirty="0">
                <a:solidFill>
                  <a:srgbClr val="0D0D0D"/>
                </a:solidFill>
                <a:effectLst/>
                <a:highlight>
                  <a:srgbClr val="FFFFFF"/>
                </a:highlight>
                <a:latin typeface="ui-sans-serif"/>
              </a:rPr>
              <a:t>Findings</a:t>
            </a:r>
            <a:r>
              <a:rPr lang="en-US" b="0" i="0" dirty="0">
                <a:solidFill>
                  <a:srgbClr val="0D0D0D"/>
                </a:solidFill>
                <a:effectLst/>
                <a:highlight>
                  <a:srgbClr val="FFFFFF"/>
                </a:highlight>
                <a:latin typeface="ui-sans-serif"/>
              </a:rPr>
              <a:t>: Through empirical evaluation, significant improvements in resource utilization efficiency and job completion times are observed compared to traditional scheduling approaches.</a:t>
            </a:r>
          </a:p>
          <a:p>
            <a:pPr algn="l">
              <a:buFont typeface="+mj-lt"/>
              <a:buAutoNum type="arabicPeriod"/>
            </a:pPr>
            <a:r>
              <a:rPr lang="en-US" b="1" i="0" dirty="0">
                <a:solidFill>
                  <a:srgbClr val="0D0D0D"/>
                </a:solidFill>
                <a:effectLst/>
                <a:highlight>
                  <a:srgbClr val="FFFFFF"/>
                </a:highlight>
                <a:latin typeface="ui-sans-serif"/>
              </a:rPr>
              <a:t>Contributions</a:t>
            </a:r>
            <a:r>
              <a:rPr lang="en-US" b="0" i="0" dirty="0">
                <a:solidFill>
                  <a:srgbClr val="0D0D0D"/>
                </a:solidFill>
                <a:effectLst/>
                <a:highlight>
                  <a:srgbClr val="FFFFFF"/>
                </a:highlight>
                <a:latin typeface="ui-sans-serif"/>
              </a:rPr>
              <a:t>: This research contributes a novel job scheduling framework that adapts to varying workload demands and cluster conditions, thereby maximizing throughput and reducing latency in data processing tasks.</a:t>
            </a:r>
          </a:p>
          <a:p>
            <a:pPr algn="l">
              <a:buFont typeface="+mj-lt"/>
              <a:buAutoNum type="arabicPeriod"/>
            </a:pPr>
            <a:r>
              <a:rPr lang="en-US" b="1" i="0" dirty="0">
                <a:solidFill>
                  <a:srgbClr val="0D0D0D"/>
                </a:solidFill>
                <a:effectLst/>
                <a:highlight>
                  <a:srgbClr val="FFFFFF"/>
                </a:highlight>
                <a:latin typeface="ui-sans-serif"/>
              </a:rPr>
              <a:t>Implications</a:t>
            </a:r>
            <a:r>
              <a:rPr lang="en-US" b="0" i="0" dirty="0">
                <a:solidFill>
                  <a:srgbClr val="0D0D0D"/>
                </a:solidFill>
                <a:effectLst/>
                <a:highlight>
                  <a:srgbClr val="FFFFFF"/>
                </a:highlight>
                <a:latin typeface="ui-sans-serif"/>
              </a:rPr>
              <a:t>: The proposed approach not only enhances the operational efficiency of Hadoop clusters but also lays the foundation for more responsive and adaptive big data processing </a:t>
            </a:r>
          </a:p>
          <a:p>
            <a:pPr algn="l">
              <a:buFont typeface="+mj-lt"/>
              <a:buAutoNum type="arabicPeriod"/>
            </a:pPr>
            <a:r>
              <a:rPr lang="en-US" b="0" i="0" dirty="0">
                <a:solidFill>
                  <a:srgbClr val="0D0D0D"/>
                </a:solidFill>
                <a:effectLst/>
                <a:highlight>
                  <a:srgbClr val="FFFFFF"/>
                </a:highlight>
                <a:latin typeface="ui-sans-serif"/>
              </a:rPr>
              <a:t>systems, crucial for modern data-intensive applications.</a:t>
            </a:r>
          </a:p>
          <a:p>
            <a:endParaRPr lang="en-IN" dirty="0"/>
          </a:p>
        </p:txBody>
      </p:sp>
      <p:pic>
        <p:nvPicPr>
          <p:cNvPr id="2050" name="Picture 2" descr="A review on job scheduling technique in ...">
            <a:extLst>
              <a:ext uri="{FF2B5EF4-FFF2-40B4-BE49-F238E27FC236}">
                <a16:creationId xmlns:a16="http://schemas.microsoft.com/office/drawing/2014/main" id="{D29CDBBE-5F8D-2AD6-D941-C3901D9FF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490" y="4870095"/>
            <a:ext cx="24384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7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2F7D-67B7-C1E1-FEA9-8F4110026DD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1874995-5FFB-681A-AD05-A90851EEF893}"/>
              </a:ext>
            </a:extLst>
          </p:cNvPr>
          <p:cNvSpPr>
            <a:spLocks noGrp="1"/>
          </p:cNvSpPr>
          <p:nvPr>
            <p:ph idx="1"/>
          </p:nvPr>
        </p:nvSpPr>
        <p:spPr>
          <a:xfrm>
            <a:off x="492480" y="2472871"/>
            <a:ext cx="9799185" cy="4254500"/>
          </a:xfrm>
        </p:spPr>
        <p:txBody>
          <a:bodyPr>
            <a:normAutofit fontScale="85000" lnSpcReduction="20000"/>
          </a:bodyPr>
          <a:lstStyle/>
          <a:p>
            <a:pPr algn="l">
              <a:buFont typeface="+mj-lt"/>
              <a:buAutoNum type="arabicPeriod"/>
            </a:pPr>
            <a:r>
              <a:rPr lang="en-US" b="1" i="0" dirty="0">
                <a:solidFill>
                  <a:srgbClr val="0D0D0D"/>
                </a:solidFill>
                <a:effectLst/>
                <a:highlight>
                  <a:srgbClr val="FFFFFF"/>
                </a:highlight>
                <a:latin typeface="ui-sans-serif"/>
              </a:rPr>
              <a:t>Importance of Job Scheduling Efficiency</a:t>
            </a:r>
            <a:r>
              <a:rPr lang="en-US" b="0" i="0" dirty="0">
                <a:solidFill>
                  <a:srgbClr val="0D0D0D"/>
                </a:solidFill>
                <a:effectLst/>
                <a:highlight>
                  <a:srgbClr val="FFFFFF"/>
                </a:highlight>
                <a:latin typeface="ui-sans-serif"/>
              </a:rPr>
              <a:t>: Efficient job scheduling is crucial in Hadoop clusters to maximize the utilization of cluster resources and minimize job completion times. In data-intensive environments, such as those managed by Hadoop, optimizing scheduling algorithms can significantly impact overall system performance and operational costs.</a:t>
            </a:r>
          </a:p>
          <a:p>
            <a:pPr algn="l">
              <a:buFont typeface="+mj-lt"/>
              <a:buAutoNum type="arabicPeriod"/>
            </a:pPr>
            <a:r>
              <a:rPr lang="en-US" b="1" i="0" dirty="0">
                <a:solidFill>
                  <a:srgbClr val="0D0D0D"/>
                </a:solidFill>
                <a:effectLst/>
                <a:highlight>
                  <a:srgbClr val="FFFFFF"/>
                </a:highlight>
                <a:latin typeface="ui-sans-serif"/>
              </a:rPr>
              <a:t>Challenges in Current Practices</a:t>
            </a:r>
            <a:r>
              <a:rPr lang="en-US" b="0" i="0" dirty="0">
                <a:solidFill>
                  <a:srgbClr val="0D0D0D"/>
                </a:solidFill>
                <a:effectLst/>
                <a:highlight>
                  <a:srgbClr val="FFFFFF"/>
                </a:highlight>
                <a:latin typeface="ui-sans-serif"/>
              </a:rPr>
              <a:t>: Traditional scheduling methods in Hadoop, such as first-come, first-served (FCFS) or simple round-robin, often lack the ability to adapt to varying workload conditions and heterogeneous cluster resources. This can lead to underutilization of resources, increased job latencies, and inefficient allocation of compute resources.</a:t>
            </a:r>
          </a:p>
          <a:p>
            <a:pPr algn="l">
              <a:buFont typeface="+mj-lt"/>
              <a:buAutoNum type="arabicPeriod"/>
            </a:pPr>
            <a:r>
              <a:rPr lang="en-US" b="1" i="0" dirty="0">
                <a:solidFill>
                  <a:srgbClr val="0D0D0D"/>
                </a:solidFill>
                <a:effectLst/>
                <a:highlight>
                  <a:srgbClr val="FFFFFF"/>
                </a:highlight>
                <a:latin typeface="ui-sans-serif"/>
              </a:rPr>
              <a:t>Proposed Solution</a:t>
            </a:r>
            <a:r>
              <a:rPr lang="en-US" b="0" i="0" dirty="0">
                <a:solidFill>
                  <a:srgbClr val="0D0D0D"/>
                </a:solidFill>
                <a:effectLst/>
                <a:highlight>
                  <a:srgbClr val="FFFFFF"/>
                </a:highlight>
                <a:latin typeface="ui-sans-serif"/>
              </a:rPr>
              <a:t>: This paper proposes an advanced job scheduling framework that integrates heuristic algorithms and machine learning techniques. By leveraging historical job execution data, workload characteristics, and real-time cluster metrics, the framework dynamically allocates resources and prioritizes jobs based on their requirements and the current state of the cluster.</a:t>
            </a:r>
          </a:p>
          <a:p>
            <a:pPr algn="l">
              <a:buFont typeface="+mj-lt"/>
              <a:buAutoNum type="arabicPeriod"/>
            </a:pPr>
            <a:r>
              <a:rPr lang="en-US" b="1" i="0" dirty="0">
                <a:solidFill>
                  <a:srgbClr val="0D0D0D"/>
                </a:solidFill>
                <a:effectLst/>
                <a:highlight>
                  <a:srgbClr val="FFFFFF"/>
                </a:highlight>
                <a:latin typeface="ui-sans-serif"/>
              </a:rPr>
              <a:t>Expected Benefits</a:t>
            </a:r>
            <a:r>
              <a:rPr lang="en-US" b="0" i="0" dirty="0">
                <a:solidFill>
                  <a:srgbClr val="0D0D0D"/>
                </a:solidFill>
                <a:effectLst/>
                <a:highlight>
                  <a:srgbClr val="FFFFFF"/>
                </a:highlight>
                <a:latin typeface="ui-sans-serif"/>
              </a:rPr>
              <a:t>: The primary objectives include improving resource utilization efficiency, reducing job completion times, and enhancing overall cluster throughput. By optimizing scheduling decisions in real-time, the proposed approach aims to achieve better load balancing, mitigate resource contention, and ensure timely job execution, thereby meeting SLAs and enhancing user satisfaction.</a:t>
            </a:r>
          </a:p>
          <a:p>
            <a:pPr algn="l">
              <a:buFont typeface="+mj-lt"/>
              <a:buAutoNum type="arabicPeriod"/>
            </a:pPr>
            <a:r>
              <a:rPr lang="en-US" b="1" i="0" dirty="0">
                <a:solidFill>
                  <a:srgbClr val="0D0D0D"/>
                </a:solidFill>
                <a:effectLst/>
                <a:highlight>
                  <a:srgbClr val="FFFFFF"/>
                </a:highlight>
                <a:latin typeface="ui-sans-serif"/>
              </a:rPr>
              <a:t>Contributions and Scope</a:t>
            </a:r>
            <a:r>
              <a:rPr lang="en-US" b="0" i="0" dirty="0">
                <a:solidFill>
                  <a:srgbClr val="0D0D0D"/>
                </a:solidFill>
                <a:effectLst/>
                <a:highlight>
                  <a:srgbClr val="FFFFFF"/>
                </a:highlight>
                <a:latin typeface="ui-sans-serif"/>
              </a:rPr>
              <a:t>: This research contributes to the field of big data management by advancing job scheduling techniques tailored for Hadoop environments. The framework's scalability and adaptability make it suitable for handling diverse workloads and evolving cluster conditions. Future research could explore further enhancements and applications of advanced scheduling algorithms in distributed computing infrastructures.</a:t>
            </a:r>
          </a:p>
          <a:p>
            <a:endParaRPr lang="en-IN" dirty="0"/>
          </a:p>
        </p:txBody>
      </p:sp>
    </p:spTree>
    <p:extLst>
      <p:ext uri="{BB962C8B-B14F-4D97-AF65-F5344CB8AC3E}">
        <p14:creationId xmlns:p14="http://schemas.microsoft.com/office/powerpoint/2010/main" val="12565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ob scheduling in cloud computing | Download Scientific Diagram">
            <a:extLst>
              <a:ext uri="{FF2B5EF4-FFF2-40B4-BE49-F238E27FC236}">
                <a16:creationId xmlns:a16="http://schemas.microsoft.com/office/drawing/2014/main" id="{990FF8E5-5745-99B2-1E4A-014237CC2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11" y="968634"/>
            <a:ext cx="809625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85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8D96-2D22-7998-D04C-0125E30B5C1D}"/>
              </a:ext>
            </a:extLst>
          </p:cNvPr>
          <p:cNvSpPr>
            <a:spLocks noGrp="1"/>
          </p:cNvSpPr>
          <p:nvPr>
            <p:ph type="title"/>
          </p:nvPr>
        </p:nvSpPr>
        <p:spPr/>
        <p:txBody>
          <a:bodyPr/>
          <a:lstStyle/>
          <a:p>
            <a:r>
              <a:rPr lang="en-US" dirty="0"/>
              <a:t>IMPORTANCE</a:t>
            </a:r>
            <a:endParaRPr lang="en-IN" dirty="0"/>
          </a:p>
        </p:txBody>
      </p:sp>
      <p:sp>
        <p:nvSpPr>
          <p:cNvPr id="3" name="Content Placeholder 2">
            <a:extLst>
              <a:ext uri="{FF2B5EF4-FFF2-40B4-BE49-F238E27FC236}">
                <a16:creationId xmlns:a16="http://schemas.microsoft.com/office/drawing/2014/main" id="{8D72467B-6765-5838-8B55-8A2022D5634F}"/>
              </a:ext>
            </a:extLst>
          </p:cNvPr>
          <p:cNvSpPr>
            <a:spLocks noGrp="1"/>
          </p:cNvSpPr>
          <p:nvPr>
            <p:ph idx="1"/>
          </p:nvPr>
        </p:nvSpPr>
        <p:spPr>
          <a:xfrm>
            <a:off x="473819" y="2547516"/>
            <a:ext cx="9295332" cy="3909267"/>
          </a:xfrm>
        </p:spPr>
        <p:txBody>
          <a:bodyPr>
            <a:normAutofit fontScale="85000" lnSpcReduction="10000"/>
          </a:bodyPr>
          <a:lstStyle/>
          <a:p>
            <a:pPr algn="l">
              <a:buFont typeface="+mj-lt"/>
              <a:buAutoNum type="arabicPeriod"/>
            </a:pPr>
            <a:r>
              <a:rPr lang="en-US" b="1" i="0" dirty="0">
                <a:solidFill>
                  <a:srgbClr val="0D0D0D"/>
                </a:solidFill>
                <a:effectLst/>
                <a:highlight>
                  <a:srgbClr val="FFFFFF"/>
                </a:highlight>
                <a:latin typeface="ui-sans-serif"/>
              </a:rPr>
              <a:t>Optimized Resource Utilization</a:t>
            </a:r>
            <a:r>
              <a:rPr lang="en-US" b="0" i="0" dirty="0">
                <a:solidFill>
                  <a:srgbClr val="0D0D0D"/>
                </a:solidFill>
                <a:effectLst/>
                <a:highlight>
                  <a:srgbClr val="FFFFFF"/>
                </a:highlight>
                <a:latin typeface="ui-sans-serif"/>
              </a:rPr>
              <a:t>: Efficient job scheduling ensures that computing resources within the Hadoop cluster are utilized to their fullest potential. This optimization minimizes wastage and maximizes the return on investment in hardware and infrastructure.</a:t>
            </a:r>
          </a:p>
          <a:p>
            <a:pPr algn="l">
              <a:buFont typeface="+mj-lt"/>
              <a:buAutoNum type="arabicPeriod"/>
            </a:pPr>
            <a:r>
              <a:rPr lang="en-US" b="1" i="0" dirty="0">
                <a:solidFill>
                  <a:srgbClr val="0D0D0D"/>
                </a:solidFill>
                <a:effectLst/>
                <a:highlight>
                  <a:srgbClr val="FFFFFF"/>
                </a:highlight>
                <a:latin typeface="ui-sans-serif"/>
              </a:rPr>
              <a:t>Reduced Job Completion Times</a:t>
            </a:r>
            <a:r>
              <a:rPr lang="en-US" b="0" i="0" dirty="0">
                <a:solidFill>
                  <a:srgbClr val="0D0D0D"/>
                </a:solidFill>
                <a:effectLst/>
                <a:highlight>
                  <a:srgbClr val="FFFFFF"/>
                </a:highlight>
                <a:latin typeface="ui-sans-serif"/>
              </a:rPr>
              <a:t>: Improved scheduling algorithms can significantly reduce the time it takes to complete data processing tasks. This not only enhances operational efficiency but also enables faster insights and decision-making based on processed data.</a:t>
            </a:r>
          </a:p>
          <a:p>
            <a:pPr algn="l">
              <a:buFont typeface="+mj-lt"/>
              <a:buAutoNum type="arabicPeriod"/>
            </a:pPr>
            <a:r>
              <a:rPr lang="en-US" b="1" i="0" dirty="0">
                <a:solidFill>
                  <a:srgbClr val="0D0D0D"/>
                </a:solidFill>
                <a:effectLst/>
                <a:highlight>
                  <a:srgbClr val="FFFFFF"/>
                </a:highlight>
                <a:latin typeface="ui-sans-serif"/>
              </a:rPr>
              <a:t>Enhanced System Performance</a:t>
            </a:r>
            <a:r>
              <a:rPr lang="en-US" b="0" i="0" dirty="0">
                <a:solidFill>
                  <a:srgbClr val="0D0D0D"/>
                </a:solidFill>
                <a:effectLst/>
                <a:highlight>
                  <a:srgbClr val="FFFFFF"/>
                </a:highlight>
                <a:latin typeface="ui-sans-serif"/>
              </a:rPr>
              <a:t>: Effective job scheduling contributes to overall system performance by balancing the workload across cluster nodes. It helps in avoiding resource bottlenecks and ensures smoother operation even under varying workload conditions.</a:t>
            </a:r>
          </a:p>
          <a:p>
            <a:pPr algn="l">
              <a:buFont typeface="+mj-lt"/>
              <a:buAutoNum type="arabicPeriod"/>
            </a:pPr>
            <a:r>
              <a:rPr lang="en-US" b="1" i="0" dirty="0">
                <a:solidFill>
                  <a:srgbClr val="0D0D0D"/>
                </a:solidFill>
                <a:effectLst/>
                <a:highlight>
                  <a:srgbClr val="FFFFFF"/>
                </a:highlight>
                <a:latin typeface="ui-sans-serif"/>
              </a:rPr>
              <a:t>Cost Efficiency</a:t>
            </a:r>
            <a:r>
              <a:rPr lang="en-US" b="0" i="0" dirty="0">
                <a:solidFill>
                  <a:srgbClr val="0D0D0D"/>
                </a:solidFill>
                <a:effectLst/>
                <a:highlight>
                  <a:srgbClr val="FFFFFF"/>
                </a:highlight>
                <a:latin typeface="ui-sans-serif"/>
              </a:rPr>
              <a:t>: By minimizing job completion times and optimizing resource usage, efficient scheduling directly translates into cost savings. Organizations can achieve higher throughput with existing infrastructure or potentially reduce the need for additional hardware investments.</a:t>
            </a:r>
          </a:p>
          <a:p>
            <a:pPr algn="l">
              <a:buFont typeface="+mj-lt"/>
              <a:buAutoNum type="arabicPeriod"/>
            </a:pPr>
            <a:r>
              <a:rPr lang="en-US" b="1" i="0" dirty="0">
                <a:solidFill>
                  <a:srgbClr val="0D0D0D"/>
                </a:solidFill>
                <a:effectLst/>
                <a:highlight>
                  <a:srgbClr val="FFFFFF"/>
                </a:highlight>
                <a:latin typeface="ui-sans-serif"/>
              </a:rPr>
              <a:t>Support for SLA Compliance</a:t>
            </a:r>
            <a:r>
              <a:rPr lang="en-US" b="0" i="0" dirty="0">
                <a:solidFill>
                  <a:srgbClr val="0D0D0D"/>
                </a:solidFill>
                <a:effectLst/>
                <a:highlight>
                  <a:srgbClr val="FFFFFF"/>
                </a:highlight>
                <a:latin typeface="ui-sans-serif"/>
              </a:rPr>
              <a:t>: Many organizations operate under strict Service Level Agreements (SLAs) that define maximum job latency and resource availability guarantees. Efficient job scheduling helps in meeting these SLAs consistently, thereby enhancing reliability and customer satisfaction.</a:t>
            </a:r>
          </a:p>
          <a:p>
            <a:endParaRPr lang="en-IN" dirty="0"/>
          </a:p>
        </p:txBody>
      </p:sp>
    </p:spTree>
    <p:extLst>
      <p:ext uri="{BB962C8B-B14F-4D97-AF65-F5344CB8AC3E}">
        <p14:creationId xmlns:p14="http://schemas.microsoft.com/office/powerpoint/2010/main" val="428384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833B-C87C-9720-42DE-A5A10CBEF5CC}"/>
              </a:ext>
            </a:extLst>
          </p:cNvPr>
          <p:cNvSpPr>
            <a:spLocks noGrp="1"/>
          </p:cNvSpPr>
          <p:nvPr>
            <p:ph type="title"/>
          </p:nvPr>
        </p:nvSpPr>
        <p:spPr/>
        <p:txBody>
          <a:bodyPr/>
          <a:lstStyle/>
          <a:p>
            <a:r>
              <a:rPr lang="en-US" dirty="0"/>
              <a:t>RESULT AND DISCUSSION</a:t>
            </a:r>
            <a:endParaRPr lang="en-IN" dirty="0"/>
          </a:p>
        </p:txBody>
      </p:sp>
      <p:sp>
        <p:nvSpPr>
          <p:cNvPr id="3" name="Content Placeholder 2">
            <a:extLst>
              <a:ext uri="{FF2B5EF4-FFF2-40B4-BE49-F238E27FC236}">
                <a16:creationId xmlns:a16="http://schemas.microsoft.com/office/drawing/2014/main" id="{ADD87F18-3D3A-819C-CCFB-C252F281F2CE}"/>
              </a:ext>
            </a:extLst>
          </p:cNvPr>
          <p:cNvSpPr>
            <a:spLocks noGrp="1"/>
          </p:cNvSpPr>
          <p:nvPr>
            <p:ph idx="1"/>
          </p:nvPr>
        </p:nvSpPr>
        <p:spPr>
          <a:xfrm>
            <a:off x="464489" y="2388896"/>
            <a:ext cx="9230017" cy="4469104"/>
          </a:xfrm>
        </p:spPr>
        <p:txBody>
          <a:bodyPr>
            <a:normAutofit fontScale="92500" lnSpcReduction="20000"/>
          </a:bodyPr>
          <a:lstStyle/>
          <a:p>
            <a:pPr algn="l">
              <a:buFont typeface="+mj-lt"/>
              <a:buAutoNum type="arabicPeriod"/>
            </a:pPr>
            <a:r>
              <a:rPr lang="en-US" b="1" i="0" dirty="0">
                <a:solidFill>
                  <a:srgbClr val="0D0D0D"/>
                </a:solidFill>
                <a:effectLst/>
                <a:highlight>
                  <a:srgbClr val="FFFFFF"/>
                </a:highlight>
                <a:latin typeface="ui-sans-serif"/>
              </a:rPr>
              <a:t>Performance Metrics Analysis</a:t>
            </a:r>
            <a:r>
              <a:rPr lang="en-US" b="0" i="0" dirty="0">
                <a:solidFill>
                  <a:srgbClr val="0D0D0D"/>
                </a:solidFill>
                <a:effectLst/>
                <a:highlight>
                  <a:srgbClr val="FFFFFF"/>
                </a:highlight>
                <a:latin typeface="ui-sans-serif"/>
              </a:rPr>
              <a:t>: Present and analyze key performance metrics such as average job completion time, resource utilization rates, and throughput. Compare these metrics between the proposed advanced scheduling framework and traditional methods (e.g., FCFS or round-robin).</a:t>
            </a:r>
          </a:p>
          <a:p>
            <a:pPr algn="l">
              <a:buFont typeface="+mj-lt"/>
              <a:buAutoNum type="arabicPeriod"/>
            </a:pPr>
            <a:r>
              <a:rPr lang="en-US" b="1" i="0" dirty="0">
                <a:solidFill>
                  <a:srgbClr val="0D0D0D"/>
                </a:solidFill>
                <a:effectLst/>
                <a:highlight>
                  <a:srgbClr val="FFFFFF"/>
                </a:highlight>
                <a:latin typeface="ui-sans-serif"/>
              </a:rPr>
              <a:t>Impact of Dynamic Scheduling</a:t>
            </a:r>
            <a:r>
              <a:rPr lang="en-US" b="0" i="0" dirty="0">
                <a:solidFill>
                  <a:srgbClr val="0D0D0D"/>
                </a:solidFill>
                <a:effectLst/>
                <a:highlight>
                  <a:srgbClr val="FFFFFF"/>
                </a:highlight>
                <a:latin typeface="ui-sans-serif"/>
              </a:rPr>
              <a:t>: Discuss how the dynamic allocation of resources based on real-time cluster metrics and job characteristics improves overall system performance. Highlight any observed reductions in job latencies or improvements in job throughput compared to static scheduling approaches.</a:t>
            </a:r>
          </a:p>
          <a:p>
            <a:pPr algn="l">
              <a:buFont typeface="+mj-lt"/>
              <a:buAutoNum type="arabicPeriod"/>
            </a:pPr>
            <a:r>
              <a:rPr lang="en-US" b="1" i="0" dirty="0">
                <a:solidFill>
                  <a:srgbClr val="0D0D0D"/>
                </a:solidFill>
                <a:effectLst/>
                <a:highlight>
                  <a:srgbClr val="FFFFFF"/>
                </a:highlight>
                <a:latin typeface="ui-sans-serif"/>
              </a:rPr>
              <a:t>Scalability and Adaptability</a:t>
            </a:r>
            <a:r>
              <a:rPr lang="en-US" b="0" i="0" dirty="0">
                <a:solidFill>
                  <a:srgbClr val="0D0D0D"/>
                </a:solidFill>
                <a:effectLst/>
                <a:highlight>
                  <a:srgbClr val="FFFFFF"/>
                </a:highlight>
                <a:latin typeface="ui-sans-serif"/>
              </a:rPr>
              <a:t>: Evaluate the scalability of the proposed scheduling framework in handling increasing workloads and diverse job types. Discuss how the framework adapts to changes in cluster conditions (e.g., node failures, varying resource availability) and its effectiveness in maintaining system stability.</a:t>
            </a:r>
          </a:p>
          <a:p>
            <a:pPr algn="l">
              <a:buFont typeface="+mj-lt"/>
              <a:buAutoNum type="arabicPeriod"/>
            </a:pPr>
            <a:r>
              <a:rPr lang="en-US" b="1" i="0" dirty="0">
                <a:solidFill>
                  <a:srgbClr val="0D0D0D"/>
                </a:solidFill>
                <a:effectLst/>
                <a:highlight>
                  <a:srgbClr val="FFFFFF"/>
                </a:highlight>
                <a:latin typeface="ui-sans-serif"/>
              </a:rPr>
              <a:t>Case Study or Use Case Analysis</a:t>
            </a:r>
            <a:r>
              <a:rPr lang="en-US" b="0" i="0" dirty="0">
                <a:solidFill>
                  <a:srgbClr val="0D0D0D"/>
                </a:solidFill>
                <a:effectLst/>
                <a:highlight>
                  <a:srgbClr val="FFFFFF"/>
                </a:highlight>
                <a:latin typeface="ui-sans-serif"/>
              </a:rPr>
              <a:t>: Provide specific use cases or case studies where the advanced scheduling framework demonstrated notable improvements. Describe scenarios where the framework effectively balanced workload distribution, mitigated resource contention, or met stringent SLAs.</a:t>
            </a:r>
          </a:p>
          <a:p>
            <a:pPr algn="l">
              <a:buFont typeface="+mj-lt"/>
              <a:buAutoNum type="arabicPeriod"/>
            </a:pPr>
            <a:r>
              <a:rPr lang="en-US" b="1" i="0" dirty="0">
                <a:solidFill>
                  <a:srgbClr val="0D0D0D"/>
                </a:solidFill>
                <a:effectLst/>
                <a:highlight>
                  <a:srgbClr val="FFFFFF"/>
                </a:highlight>
                <a:latin typeface="ui-sans-serif"/>
              </a:rPr>
              <a:t>Comparison with Related Work</a:t>
            </a:r>
            <a:r>
              <a:rPr lang="en-US" b="0" i="0" dirty="0">
                <a:solidFill>
                  <a:srgbClr val="0D0D0D"/>
                </a:solidFill>
                <a:effectLst/>
                <a:highlight>
                  <a:srgbClr val="FFFFFF"/>
                </a:highlight>
                <a:latin typeface="ui-sans-serif"/>
              </a:rPr>
              <a:t>: Compare the results and findings of your study with existing literature or related studies on job scheduling in Hadoop clusters. Highlight any novel contributions or insights gained from your approach, and discuss areas for further improvement or research.</a:t>
            </a:r>
          </a:p>
          <a:p>
            <a:endParaRPr lang="en-IN" dirty="0"/>
          </a:p>
        </p:txBody>
      </p:sp>
      <p:pic>
        <p:nvPicPr>
          <p:cNvPr id="5122" name="Picture 2" descr="MapReduce Scheduling Algorithms | PPT">
            <a:extLst>
              <a:ext uri="{FF2B5EF4-FFF2-40B4-BE49-F238E27FC236}">
                <a16:creationId xmlns:a16="http://schemas.microsoft.com/office/drawing/2014/main" id="{2863BFB7-7609-6F84-9745-EF8B617A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893" y="2571750"/>
            <a:ext cx="2537927"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88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627C-198A-76F0-2C7F-8D65213DD21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5946B0C-737A-7F71-8606-FAA8D8479DE6}"/>
              </a:ext>
            </a:extLst>
          </p:cNvPr>
          <p:cNvSpPr>
            <a:spLocks noGrp="1"/>
          </p:cNvSpPr>
          <p:nvPr>
            <p:ph idx="1"/>
          </p:nvPr>
        </p:nvSpPr>
        <p:spPr>
          <a:xfrm>
            <a:off x="511141" y="2482201"/>
            <a:ext cx="9127381" cy="4254501"/>
          </a:xfrm>
        </p:spPr>
        <p:txBody>
          <a:bodyPr>
            <a:normAutofit fontScale="92500" lnSpcReduction="20000"/>
          </a:bodyPr>
          <a:lstStyle/>
          <a:p>
            <a:pPr algn="l">
              <a:buFont typeface="+mj-lt"/>
              <a:buAutoNum type="arabicPeriod"/>
            </a:pPr>
            <a:r>
              <a:rPr lang="en-US" b="1" i="0" dirty="0">
                <a:solidFill>
                  <a:srgbClr val="0D0D0D"/>
                </a:solidFill>
                <a:effectLst/>
                <a:highlight>
                  <a:srgbClr val="FFFFFF"/>
                </a:highlight>
                <a:latin typeface="ui-sans-serif"/>
              </a:rPr>
              <a:t>Achievements and Contributions</a:t>
            </a:r>
            <a:r>
              <a:rPr lang="en-US" b="0" i="0" dirty="0">
                <a:solidFill>
                  <a:srgbClr val="0D0D0D"/>
                </a:solidFill>
                <a:effectLst/>
                <a:highlight>
                  <a:srgbClr val="FFFFFF"/>
                </a:highlight>
                <a:latin typeface="ui-sans-serif"/>
              </a:rPr>
              <a:t>: Summarize the key achievements of the study, emphasizing how the proposed advanced job scheduling framework improves resource utilization, reduces job completion times, and enhances overall cluster performance.</a:t>
            </a:r>
          </a:p>
          <a:p>
            <a:pPr algn="l">
              <a:buFont typeface="+mj-lt"/>
              <a:buAutoNum type="arabicPeriod"/>
            </a:pPr>
            <a:r>
              <a:rPr lang="en-US" b="1" i="0" dirty="0">
                <a:solidFill>
                  <a:srgbClr val="0D0D0D"/>
                </a:solidFill>
                <a:effectLst/>
                <a:highlight>
                  <a:srgbClr val="FFFFFF"/>
                </a:highlight>
                <a:latin typeface="ui-sans-serif"/>
              </a:rPr>
              <a:t>Effectiveness and Validation</a:t>
            </a:r>
            <a:r>
              <a:rPr lang="en-US" b="0" i="0" dirty="0">
                <a:solidFill>
                  <a:srgbClr val="0D0D0D"/>
                </a:solidFill>
                <a:effectLst/>
                <a:highlight>
                  <a:srgbClr val="FFFFFF"/>
                </a:highlight>
                <a:latin typeface="ui-sans-serif"/>
              </a:rPr>
              <a:t>: Discuss the effectiveness of the proposed approach based on the results and findings presented in the study. Validate the benefits observed, such as improved scalability, adaptability to varying workloads, and better adherence to SLAs.</a:t>
            </a:r>
          </a:p>
          <a:p>
            <a:pPr algn="l">
              <a:buFont typeface="+mj-lt"/>
              <a:buAutoNum type="arabicPeriod"/>
            </a:pPr>
            <a:r>
              <a:rPr lang="en-US" b="1" i="0" dirty="0">
                <a:solidFill>
                  <a:srgbClr val="0D0D0D"/>
                </a:solidFill>
                <a:effectLst/>
                <a:highlight>
                  <a:srgbClr val="FFFFFF"/>
                </a:highlight>
                <a:latin typeface="ui-sans-serif"/>
              </a:rPr>
              <a:t>Practical Implications</a:t>
            </a:r>
            <a:r>
              <a:rPr lang="en-US" b="0" i="0" dirty="0">
                <a:solidFill>
                  <a:srgbClr val="0D0D0D"/>
                </a:solidFill>
                <a:effectLst/>
                <a:highlight>
                  <a:srgbClr val="FFFFFF"/>
                </a:highlight>
                <a:latin typeface="ui-sans-serif"/>
              </a:rPr>
              <a:t>: Highlight the practical implications of implementing the advanced scheduling framework in real-world Hadoop environments. Discuss how organizations can benefit from cost savings, increased operational efficiency, and improved decision-making capabilities.</a:t>
            </a:r>
          </a:p>
          <a:p>
            <a:pPr algn="l">
              <a:buFont typeface="+mj-lt"/>
              <a:buAutoNum type="arabicPeriod"/>
            </a:pPr>
            <a:r>
              <a:rPr lang="en-US" b="1" i="0" dirty="0">
                <a:solidFill>
                  <a:srgbClr val="0D0D0D"/>
                </a:solidFill>
                <a:effectLst/>
                <a:highlight>
                  <a:srgbClr val="FFFFFF"/>
                </a:highlight>
                <a:latin typeface="ui-sans-serif"/>
              </a:rPr>
              <a:t>Future Directions</a:t>
            </a:r>
            <a:r>
              <a:rPr lang="en-US" b="0" i="0" dirty="0">
                <a:solidFill>
                  <a:srgbClr val="0D0D0D"/>
                </a:solidFill>
                <a:effectLst/>
                <a:highlight>
                  <a:srgbClr val="FFFFFF"/>
                </a:highlight>
                <a:latin typeface="ui-sans-serif"/>
              </a:rPr>
              <a:t>: Identify potential areas for further research and development in job scheduling for Hadoop clusters. Consider enhancements to the framework, such as integrating additional machine learning algorithms, supporting hybrid cloud deployments, or addressing emerging challenges in big data processing.</a:t>
            </a:r>
          </a:p>
          <a:p>
            <a:pPr algn="l">
              <a:buFont typeface="+mj-lt"/>
              <a:buAutoNum type="arabicPeriod"/>
            </a:pPr>
            <a:r>
              <a:rPr lang="en-US" b="1" i="0" dirty="0">
                <a:solidFill>
                  <a:srgbClr val="0D0D0D"/>
                </a:solidFill>
                <a:effectLst/>
                <a:highlight>
                  <a:srgbClr val="FFFFFF"/>
                </a:highlight>
                <a:latin typeface="ui-sans-serif"/>
              </a:rPr>
              <a:t>Final Remarks</a:t>
            </a:r>
            <a:r>
              <a:rPr lang="en-US" b="0" i="0" dirty="0">
                <a:solidFill>
                  <a:srgbClr val="0D0D0D"/>
                </a:solidFill>
                <a:effectLst/>
                <a:highlight>
                  <a:srgbClr val="FFFFFF"/>
                </a:highlight>
                <a:latin typeface="ui-sans-serif"/>
              </a:rPr>
              <a:t>: Conclude with a final reflection on the significance of optimizing job scheduling in Hadoop clusters. Emphasize the importance of ongoing innovation in distributed computing to meet the evolving demands of data-intensive applications and maintain competitive advantages in the digital landscape.</a:t>
            </a:r>
          </a:p>
          <a:p>
            <a:endParaRPr lang="en-IN" dirty="0"/>
          </a:p>
        </p:txBody>
      </p:sp>
    </p:spTree>
    <p:extLst>
      <p:ext uri="{BB962C8B-B14F-4D97-AF65-F5344CB8AC3E}">
        <p14:creationId xmlns:p14="http://schemas.microsoft.com/office/powerpoint/2010/main" val="123209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AA4906-5022-D760-B269-E4527199EDEB}"/>
              </a:ext>
            </a:extLst>
          </p:cNvPr>
          <p:cNvSpPr>
            <a:spLocks noGrp="1"/>
          </p:cNvSpPr>
          <p:nvPr>
            <p:ph type="body" idx="1"/>
          </p:nvPr>
        </p:nvSpPr>
        <p:spPr/>
        <p:txBody>
          <a:bodyPr/>
          <a:lstStyle/>
          <a:p>
            <a:endParaRPr lang="en-IN"/>
          </a:p>
        </p:txBody>
      </p:sp>
      <p:sp>
        <p:nvSpPr>
          <p:cNvPr id="4" name="Rectangle 3">
            <a:extLst>
              <a:ext uri="{FF2B5EF4-FFF2-40B4-BE49-F238E27FC236}">
                <a16:creationId xmlns:a16="http://schemas.microsoft.com/office/drawing/2014/main" id="{19E8466F-BB68-95AB-904D-C65EC2DDEF6D}"/>
              </a:ext>
            </a:extLst>
          </p:cNvPr>
          <p:cNvSpPr/>
          <p:nvPr/>
        </p:nvSpPr>
        <p:spPr>
          <a:xfrm>
            <a:off x="1304911" y="3172608"/>
            <a:ext cx="405110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5" name="AutoShape 4" descr="The Ultimate Guide to HDFS for Big Data Processing | Integrate.io">
            <a:extLst>
              <a:ext uri="{FF2B5EF4-FFF2-40B4-BE49-F238E27FC236}">
                <a16:creationId xmlns:a16="http://schemas.microsoft.com/office/drawing/2014/main" id="{EE1F2187-0205-7D7E-83D8-E09D7057B46A}"/>
              </a:ext>
            </a:extLst>
          </p:cNvPr>
          <p:cNvSpPr>
            <a:spLocks noChangeAspect="1" noChangeArrowheads="1"/>
          </p:cNvSpPr>
          <p:nvPr/>
        </p:nvSpPr>
        <p:spPr bwMode="auto">
          <a:xfrm>
            <a:off x="5943600" y="3276600"/>
            <a:ext cx="164218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Performance optimization of computing ...">
            <a:extLst>
              <a:ext uri="{FF2B5EF4-FFF2-40B4-BE49-F238E27FC236}">
                <a16:creationId xmlns:a16="http://schemas.microsoft.com/office/drawing/2014/main" id="{491F471E-1F12-EF3E-B4B6-95CCC8A2D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559" y="1941011"/>
            <a:ext cx="4239455" cy="353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985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27</TotalTime>
  <Words>1106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ui-sans-serif</vt:lpstr>
      <vt:lpstr>Arial</vt:lpstr>
      <vt:lpstr>Calibri</vt:lpstr>
      <vt:lpstr>Century Gothic</vt:lpstr>
      <vt:lpstr>Times New Roman</vt:lpstr>
      <vt:lpstr>Wingdings 3</vt:lpstr>
      <vt:lpstr>Ion Boardroom</vt:lpstr>
      <vt:lpstr>PowerPoint Presentation</vt:lpstr>
      <vt:lpstr>ABSTRACT</vt:lpstr>
      <vt:lpstr>INTRODUCTION</vt:lpstr>
      <vt:lpstr>PowerPoint Presentation</vt:lpstr>
      <vt:lpstr>IMPORTANCE</vt:lpstr>
      <vt:lpstr>RESULT AND DISCUSSION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Aiswariya R</dc:creator>
  <cp:lastModifiedBy>Aiswariya R</cp:lastModifiedBy>
  <cp:revision>1</cp:revision>
  <dcterms:created xsi:type="dcterms:W3CDTF">2024-06-17T07:07:26Z</dcterms:created>
  <dcterms:modified xsi:type="dcterms:W3CDTF">2024-06-17T07:34:30Z</dcterms:modified>
</cp:coreProperties>
</file>