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2" r:id="rId5"/>
    <p:sldId id="263" r:id="rId6"/>
    <p:sldId id="264" r:id="rId7"/>
    <p:sldId id="265"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9BABA8B-9807-42B1-91FE-A061D64C1F07}" type="datetimeFigureOut">
              <a:rPr lang="en-US" smtClean="0"/>
              <a:pPr/>
              <a:t>8/23/2021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D75981-BB0E-4012-9073-F9EAFF929DB3}"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9BABA8B-9807-42B1-91FE-A061D64C1F07}" type="datetimeFigureOut">
              <a:rPr lang="en-US" smtClean="0"/>
              <a:pPr/>
              <a:t>8/23/2021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D75981-BB0E-4012-9073-F9EAFF929DB3}"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9BABA8B-9807-42B1-91FE-A061D64C1F07}" type="datetimeFigureOut">
              <a:rPr lang="en-US" smtClean="0"/>
              <a:pPr/>
              <a:t>8/23/2021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D75981-BB0E-4012-9073-F9EAFF929DB3}"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9BABA8B-9807-42B1-91FE-A061D64C1F07}" type="datetimeFigureOut">
              <a:rPr lang="en-US" smtClean="0"/>
              <a:pPr/>
              <a:t>8/23/2021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D75981-BB0E-4012-9073-F9EAFF929DB3}"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BABA8B-9807-42B1-91FE-A061D64C1F07}" type="datetimeFigureOut">
              <a:rPr lang="en-US" smtClean="0"/>
              <a:pPr/>
              <a:t>8/23/2021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DD75981-BB0E-4012-9073-F9EAFF929DB3}"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9BABA8B-9807-42B1-91FE-A061D64C1F07}" type="datetimeFigureOut">
              <a:rPr lang="en-US" smtClean="0"/>
              <a:pPr/>
              <a:t>8/23/2021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D75981-BB0E-4012-9073-F9EAFF929DB3}"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9BABA8B-9807-42B1-91FE-A061D64C1F07}" type="datetimeFigureOut">
              <a:rPr lang="en-US" smtClean="0"/>
              <a:pPr/>
              <a:t>8/23/2021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DD75981-BB0E-4012-9073-F9EAFF929DB3}"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9BABA8B-9807-42B1-91FE-A061D64C1F07}" type="datetimeFigureOut">
              <a:rPr lang="en-US" smtClean="0"/>
              <a:pPr/>
              <a:t>8/23/2021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DD75981-BB0E-4012-9073-F9EAFF929DB3}"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BABA8B-9807-42B1-91FE-A061D64C1F07}" type="datetimeFigureOut">
              <a:rPr lang="en-US" smtClean="0"/>
              <a:pPr/>
              <a:t>8/23/2021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DD75981-BB0E-4012-9073-F9EAFF929DB3}"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BABA8B-9807-42B1-91FE-A061D64C1F07}" type="datetimeFigureOut">
              <a:rPr lang="en-US" smtClean="0"/>
              <a:pPr/>
              <a:t>8/23/2021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D75981-BB0E-4012-9073-F9EAFF929DB3}"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BABA8B-9807-42B1-91FE-A061D64C1F07}" type="datetimeFigureOut">
              <a:rPr lang="en-US" smtClean="0"/>
              <a:pPr/>
              <a:t>8/23/2021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DD75981-BB0E-4012-9073-F9EAFF929DB3}"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BABA8B-9807-42B1-91FE-A061D64C1F07}" type="datetimeFigureOut">
              <a:rPr lang="en-US" smtClean="0"/>
              <a:pPr/>
              <a:t>8/23/2021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D75981-BB0E-4012-9073-F9EAFF929DB3}"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hyperlink" Target="https://invideo.io/blog/youtube-equipment/" TargetMode="External"/><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tel:+91%208050580888" TargetMode="External"/><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hyperlink" Target="mailto:info@apponix.co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642910" y="2214554"/>
            <a:ext cx="7772400" cy="1612901"/>
          </a:xfrm>
        </p:spPr>
        <p:txBody>
          <a:bodyPr>
            <a:normAutofit fontScale="90000"/>
          </a:bodyPr>
          <a:lstStyle/>
          <a:p>
            <a:r>
              <a:rPr lang="en-IN" b="1" dirty="0"/>
              <a:t>10 powerful tips to know before starting a YouTube channel</a:t>
            </a:r>
            <a:r>
              <a:rPr lang="en-IN" dirty="0"/>
              <a:t/>
            </a:r>
            <a:br>
              <a:rPr lang="en-IN" dirty="0"/>
            </a:br>
            <a:endParaRPr lang="en-IN" dirty="0"/>
          </a:p>
        </p:txBody>
      </p:sp>
      <p:pic>
        <p:nvPicPr>
          <p:cNvPr id="5" name="Picture 4" descr="images.png"/>
          <p:cNvPicPr>
            <a:picLocks noChangeAspect="1"/>
          </p:cNvPicPr>
          <p:nvPr/>
        </p:nvPicPr>
        <p:blipFill>
          <a:blip r:embed="rId2"/>
          <a:stretch>
            <a:fillRect/>
          </a:stretch>
        </p:blipFill>
        <p:spPr>
          <a:xfrm>
            <a:off x="3786182" y="3786190"/>
            <a:ext cx="2362200" cy="1933575"/>
          </a:xfrm>
          <a:prstGeom prst="rect">
            <a:avLst/>
          </a:prstGeom>
        </p:spPr>
      </p:pic>
      <p:pic>
        <p:nvPicPr>
          <p:cNvPr id="6" name="Picture 5" descr="download.png"/>
          <p:cNvPicPr>
            <a:picLocks noChangeAspect="1"/>
          </p:cNvPicPr>
          <p:nvPr/>
        </p:nvPicPr>
        <p:blipFill>
          <a:blip r:embed="rId3"/>
          <a:stretch>
            <a:fillRect/>
          </a:stretch>
        </p:blipFill>
        <p:spPr>
          <a:xfrm>
            <a:off x="1857356" y="3714752"/>
            <a:ext cx="2143125" cy="2071687"/>
          </a:xfrm>
          <a:prstGeom prst="rect">
            <a:avLst/>
          </a:prstGeom>
        </p:spPr>
      </p:pic>
      <p:pic>
        <p:nvPicPr>
          <p:cNvPr id="7" name="Picture 6" descr="download.png"/>
          <p:cNvPicPr>
            <a:picLocks noChangeAspect="1"/>
          </p:cNvPicPr>
          <p:nvPr/>
        </p:nvPicPr>
        <p:blipFill>
          <a:blip r:embed="rId4"/>
          <a:stretch>
            <a:fillRect/>
          </a:stretch>
        </p:blipFill>
        <p:spPr>
          <a:xfrm>
            <a:off x="7286644" y="0"/>
            <a:ext cx="1643067" cy="1714512"/>
          </a:xfrm>
          <a:prstGeom prst="rect">
            <a:avLst/>
          </a:prstGeom>
        </p:spPr>
      </p:pic>
      <p:sp>
        <p:nvSpPr>
          <p:cNvPr id="8" name="Rectangle 7"/>
          <p:cNvSpPr/>
          <p:nvPr/>
        </p:nvSpPr>
        <p:spPr>
          <a:xfrm>
            <a:off x="4572000" y="5934670"/>
            <a:ext cx="4572000" cy="923330"/>
          </a:xfrm>
          <a:prstGeom prst="rect">
            <a:avLst/>
          </a:prstGeom>
        </p:spPr>
        <p:txBody>
          <a:bodyPr>
            <a:spAutoFit/>
          </a:bodyPr>
          <a:lstStyle/>
          <a:p>
            <a:r>
              <a:rPr lang="en-IN" b="1" dirty="0" smtClean="0">
                <a:solidFill>
                  <a:schemeClr val="accent4">
                    <a:lumMod val="75000"/>
                  </a:schemeClr>
                </a:solidFill>
              </a:rPr>
              <a:t>https://www.apponix.com/blog/10-powerful-tip-to-know-before-starting-a-youtube-channel.html</a:t>
            </a:r>
            <a:endParaRPr lang="en-IN" b="1" dirty="0">
              <a:solidFill>
                <a:schemeClr val="accent4">
                  <a:lumMod val="7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642910" y="2214554"/>
            <a:ext cx="7772400" cy="1612901"/>
          </a:xfrm>
        </p:spPr>
        <p:txBody>
          <a:bodyPr>
            <a:normAutofit/>
          </a:bodyPr>
          <a:lstStyle/>
          <a:p>
            <a:r>
              <a:rPr lang="en-IN" dirty="0"/>
              <a:t/>
            </a:r>
            <a:br>
              <a:rPr lang="en-IN" dirty="0"/>
            </a:br>
            <a:endParaRPr lang="en-IN" dirty="0"/>
          </a:p>
        </p:txBody>
      </p:sp>
      <p:pic>
        <p:nvPicPr>
          <p:cNvPr id="7" name="Picture 6" descr="download.png"/>
          <p:cNvPicPr>
            <a:picLocks noChangeAspect="1"/>
          </p:cNvPicPr>
          <p:nvPr/>
        </p:nvPicPr>
        <p:blipFill>
          <a:blip r:embed="rId2"/>
          <a:stretch>
            <a:fillRect/>
          </a:stretch>
        </p:blipFill>
        <p:spPr>
          <a:xfrm>
            <a:off x="7286644" y="0"/>
            <a:ext cx="1643067" cy="1714512"/>
          </a:xfrm>
          <a:prstGeom prst="rect">
            <a:avLst/>
          </a:prstGeom>
        </p:spPr>
      </p:pic>
      <p:sp>
        <p:nvSpPr>
          <p:cNvPr id="8" name="Rectangle 7"/>
          <p:cNvSpPr/>
          <p:nvPr/>
        </p:nvSpPr>
        <p:spPr>
          <a:xfrm>
            <a:off x="4786282" y="5934670"/>
            <a:ext cx="4357718" cy="923330"/>
          </a:xfrm>
          <a:prstGeom prst="rect">
            <a:avLst/>
          </a:prstGeom>
        </p:spPr>
        <p:txBody>
          <a:bodyPr wrap="square">
            <a:spAutoFit/>
          </a:bodyPr>
          <a:lstStyle/>
          <a:p>
            <a:r>
              <a:rPr lang="en-IN" b="1" dirty="0" smtClean="0">
                <a:solidFill>
                  <a:schemeClr val="accent4">
                    <a:lumMod val="75000"/>
                  </a:schemeClr>
                </a:solidFill>
              </a:rPr>
              <a:t>https://www.apponix.com/blog/10-powerful-tip-to-know-before-starting-a-youtube-channel.html</a:t>
            </a:r>
            <a:endParaRPr lang="en-IN" b="1" dirty="0">
              <a:solidFill>
                <a:schemeClr val="accent4">
                  <a:lumMod val="75000"/>
                </a:schemeClr>
              </a:solidFill>
            </a:endParaRPr>
          </a:p>
        </p:txBody>
      </p:sp>
      <p:sp>
        <p:nvSpPr>
          <p:cNvPr id="9" name="Rectangle 8"/>
          <p:cNvSpPr/>
          <p:nvPr/>
        </p:nvSpPr>
        <p:spPr>
          <a:xfrm>
            <a:off x="285720" y="714356"/>
            <a:ext cx="7429552" cy="1754326"/>
          </a:xfrm>
          <a:prstGeom prst="rect">
            <a:avLst/>
          </a:prstGeom>
        </p:spPr>
        <p:txBody>
          <a:bodyPr wrap="square">
            <a:spAutoFit/>
          </a:bodyPr>
          <a:lstStyle/>
          <a:p>
            <a:pPr>
              <a:buFont typeface="Wingdings" pitchFamily="2" charset="2"/>
              <a:buChar char="Ø"/>
            </a:pPr>
            <a:r>
              <a:rPr lang="en-IN" dirty="0" smtClean="0"/>
              <a:t>YouTube </a:t>
            </a:r>
            <a:r>
              <a:rPr lang="en-IN" dirty="0"/>
              <a:t>is the most popular video-sharing platform and has more than 31 million channels. The sheer number of channels illustrates the intense competition in this field. Today, content creators constantly look for the best </a:t>
            </a:r>
            <a:r>
              <a:rPr lang="en-IN" dirty="0">
                <a:hlinkClick r:id="rId3"/>
              </a:rPr>
              <a:t>YouTube equipment</a:t>
            </a:r>
            <a:r>
              <a:rPr lang="en-IN" dirty="0"/>
              <a:t>, shooting location, and editing tools. Armed with all of these, they intend to create quality content that will keep the subscribers glued to the channel</a:t>
            </a:r>
            <a:r>
              <a:rPr lang="en-IN" dirty="0" smtClean="0"/>
              <a:t>.</a:t>
            </a:r>
            <a:endParaRPr lang="en-IN" dirty="0"/>
          </a:p>
        </p:txBody>
      </p:sp>
      <p:sp>
        <p:nvSpPr>
          <p:cNvPr id="10" name="Rectangle 9"/>
          <p:cNvSpPr/>
          <p:nvPr/>
        </p:nvSpPr>
        <p:spPr>
          <a:xfrm>
            <a:off x="357158" y="2571744"/>
            <a:ext cx="2500330" cy="400110"/>
          </a:xfrm>
          <a:prstGeom prst="rect">
            <a:avLst/>
          </a:prstGeom>
        </p:spPr>
        <p:txBody>
          <a:bodyPr wrap="square">
            <a:spAutoFit/>
          </a:bodyPr>
          <a:lstStyle/>
          <a:p>
            <a:pPr>
              <a:buFont typeface="Wingdings" pitchFamily="2" charset="2"/>
              <a:buChar char="v"/>
            </a:pPr>
            <a:r>
              <a:rPr lang="en-IN" sz="2000" b="1" dirty="0">
                <a:latin typeface="+mj-lt"/>
              </a:rPr>
              <a:t>Consistent Posting</a:t>
            </a:r>
          </a:p>
        </p:txBody>
      </p:sp>
      <p:sp>
        <p:nvSpPr>
          <p:cNvPr id="11" name="Rectangle 10"/>
          <p:cNvSpPr/>
          <p:nvPr/>
        </p:nvSpPr>
        <p:spPr>
          <a:xfrm>
            <a:off x="357158" y="3000372"/>
            <a:ext cx="6357982" cy="2585323"/>
          </a:xfrm>
          <a:prstGeom prst="rect">
            <a:avLst/>
          </a:prstGeom>
        </p:spPr>
        <p:txBody>
          <a:bodyPr wrap="square">
            <a:spAutoFit/>
          </a:bodyPr>
          <a:lstStyle/>
          <a:p>
            <a:r>
              <a:rPr lang="en-IN" dirty="0"/>
              <a:t>A look at some of the most popular YouTube channels will reveal that all of them are consistent with their posts. When you launch a channel, you cannot afford to wait for perfection in every single video.</a:t>
            </a:r>
          </a:p>
          <a:p>
            <a:r>
              <a:rPr lang="en-IN" dirty="0"/>
              <a:t>Ideally, you should identify your resource availability and come up with a posting schedule that is convenient for you. Ensure that you stick to the schedule and deliver consistent content. When you force yourself to be productive for the first few days of your YouTube journey, and over time, it translates into a habit.</a:t>
            </a:r>
          </a:p>
        </p:txBody>
      </p:sp>
      <p:sp>
        <p:nvSpPr>
          <p:cNvPr id="12" name="Rectangle 11"/>
          <p:cNvSpPr/>
          <p:nvPr/>
        </p:nvSpPr>
        <p:spPr>
          <a:xfrm>
            <a:off x="357158" y="214290"/>
            <a:ext cx="2331407" cy="461665"/>
          </a:xfrm>
          <a:prstGeom prst="rect">
            <a:avLst/>
          </a:prstGeom>
        </p:spPr>
        <p:txBody>
          <a:bodyPr wrap="none">
            <a:spAutoFit/>
          </a:bodyPr>
          <a:lstStyle/>
          <a:p>
            <a:r>
              <a:rPr lang="en-IN" sz="2400" b="1" u="sng" dirty="0" smtClean="0"/>
              <a:t>10 powerful tips </a:t>
            </a:r>
            <a:endParaRPr lang="en-IN" sz="2400" u="sng" dirty="0"/>
          </a:p>
        </p:txBody>
      </p:sp>
      <p:pic>
        <p:nvPicPr>
          <p:cNvPr id="13" name="Picture 12" descr="download.jpg"/>
          <p:cNvPicPr>
            <a:picLocks noChangeAspect="1"/>
          </p:cNvPicPr>
          <p:nvPr/>
        </p:nvPicPr>
        <p:blipFill>
          <a:blip r:embed="rId4"/>
          <a:stretch>
            <a:fillRect/>
          </a:stretch>
        </p:blipFill>
        <p:spPr>
          <a:xfrm>
            <a:off x="6572264" y="2857496"/>
            <a:ext cx="2262185" cy="21431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5719" y="2214554"/>
            <a:ext cx="45719" cy="71438"/>
          </a:xfrm>
        </p:spPr>
        <p:txBody>
          <a:bodyPr>
            <a:normAutofit fontScale="90000"/>
          </a:bodyPr>
          <a:lstStyle/>
          <a:p>
            <a:r>
              <a:rPr lang="en-IN" dirty="0"/>
              <a:t/>
            </a:r>
            <a:br>
              <a:rPr lang="en-IN" dirty="0"/>
            </a:br>
            <a:endParaRPr lang="en-IN" dirty="0"/>
          </a:p>
        </p:txBody>
      </p:sp>
      <p:pic>
        <p:nvPicPr>
          <p:cNvPr id="7" name="Picture 6" descr="download.png"/>
          <p:cNvPicPr>
            <a:picLocks noChangeAspect="1"/>
          </p:cNvPicPr>
          <p:nvPr/>
        </p:nvPicPr>
        <p:blipFill>
          <a:blip r:embed="rId2"/>
          <a:stretch>
            <a:fillRect/>
          </a:stretch>
        </p:blipFill>
        <p:spPr>
          <a:xfrm>
            <a:off x="7286644" y="0"/>
            <a:ext cx="1643067" cy="1714512"/>
          </a:xfrm>
          <a:prstGeom prst="rect">
            <a:avLst/>
          </a:prstGeom>
        </p:spPr>
      </p:pic>
      <p:sp>
        <p:nvSpPr>
          <p:cNvPr id="8" name="Rectangle 7"/>
          <p:cNvSpPr/>
          <p:nvPr/>
        </p:nvSpPr>
        <p:spPr>
          <a:xfrm>
            <a:off x="4572000" y="5715016"/>
            <a:ext cx="4572000" cy="923330"/>
          </a:xfrm>
          <a:prstGeom prst="rect">
            <a:avLst/>
          </a:prstGeom>
        </p:spPr>
        <p:txBody>
          <a:bodyPr>
            <a:spAutoFit/>
          </a:bodyPr>
          <a:lstStyle/>
          <a:p>
            <a:r>
              <a:rPr lang="en-IN" b="1" dirty="0" smtClean="0">
                <a:solidFill>
                  <a:schemeClr val="accent4">
                    <a:lumMod val="75000"/>
                  </a:schemeClr>
                </a:solidFill>
              </a:rPr>
              <a:t>https://www.apponix.com/blog/10-powerful-tip-to-know-before-starting-a-youtube-channel.html</a:t>
            </a:r>
            <a:endParaRPr lang="en-IN" b="1" dirty="0">
              <a:solidFill>
                <a:schemeClr val="accent4">
                  <a:lumMod val="75000"/>
                </a:schemeClr>
              </a:solidFill>
            </a:endParaRPr>
          </a:p>
        </p:txBody>
      </p:sp>
      <p:sp>
        <p:nvSpPr>
          <p:cNvPr id="5" name="Rectangle 4"/>
          <p:cNvSpPr/>
          <p:nvPr/>
        </p:nvSpPr>
        <p:spPr>
          <a:xfrm>
            <a:off x="571472" y="1071546"/>
            <a:ext cx="7215238" cy="1754326"/>
          </a:xfrm>
          <a:prstGeom prst="rect">
            <a:avLst/>
          </a:prstGeom>
        </p:spPr>
        <p:txBody>
          <a:bodyPr wrap="square">
            <a:spAutoFit/>
          </a:bodyPr>
          <a:lstStyle/>
          <a:p>
            <a:pPr>
              <a:buFont typeface="Wingdings" pitchFamily="2" charset="2"/>
              <a:buChar char="Ø"/>
            </a:pPr>
            <a:r>
              <a:rPr lang="en-IN" dirty="0"/>
              <a:t>These days, you do not need a degree in filmmaking to create professional-quality videos. Do your homework and study content from television and OTT platforms like Netflix or Prime. Watching quality content will give you lessons in lighting, production quality, camera angles, etc. You can then incorporate these in your YouTube videos and give a boost to your video quality.</a:t>
            </a:r>
          </a:p>
        </p:txBody>
      </p:sp>
      <p:sp>
        <p:nvSpPr>
          <p:cNvPr id="6" name="Rectangle 5"/>
          <p:cNvSpPr/>
          <p:nvPr/>
        </p:nvSpPr>
        <p:spPr>
          <a:xfrm>
            <a:off x="428596" y="642918"/>
            <a:ext cx="3286148" cy="461665"/>
          </a:xfrm>
          <a:prstGeom prst="rect">
            <a:avLst/>
          </a:prstGeom>
        </p:spPr>
        <p:txBody>
          <a:bodyPr wrap="square">
            <a:spAutoFit/>
          </a:bodyPr>
          <a:lstStyle/>
          <a:p>
            <a:pPr>
              <a:buFont typeface="Wingdings" pitchFamily="2" charset="2"/>
              <a:buChar char="v"/>
            </a:pPr>
            <a:r>
              <a:rPr lang="en-IN" sz="2400" b="1" dirty="0"/>
              <a:t>Doing the Homework</a:t>
            </a:r>
          </a:p>
        </p:txBody>
      </p:sp>
      <p:sp>
        <p:nvSpPr>
          <p:cNvPr id="9" name="Rectangle 8"/>
          <p:cNvSpPr/>
          <p:nvPr/>
        </p:nvSpPr>
        <p:spPr>
          <a:xfrm>
            <a:off x="500034" y="2857496"/>
            <a:ext cx="1891865" cy="461665"/>
          </a:xfrm>
          <a:prstGeom prst="rect">
            <a:avLst/>
          </a:prstGeom>
        </p:spPr>
        <p:txBody>
          <a:bodyPr wrap="none">
            <a:spAutoFit/>
          </a:bodyPr>
          <a:lstStyle/>
          <a:p>
            <a:pPr>
              <a:buFont typeface="Wingdings" pitchFamily="2" charset="2"/>
              <a:buChar char="v"/>
            </a:pPr>
            <a:r>
              <a:rPr lang="en-IN" sz="2400" b="1" dirty="0"/>
              <a:t>Gearing Up</a:t>
            </a:r>
          </a:p>
        </p:txBody>
      </p:sp>
      <p:sp>
        <p:nvSpPr>
          <p:cNvPr id="10" name="Rectangle 9"/>
          <p:cNvSpPr/>
          <p:nvPr/>
        </p:nvSpPr>
        <p:spPr>
          <a:xfrm>
            <a:off x="571472" y="3286124"/>
            <a:ext cx="5857916" cy="2585323"/>
          </a:xfrm>
          <a:prstGeom prst="rect">
            <a:avLst/>
          </a:prstGeom>
        </p:spPr>
        <p:txBody>
          <a:bodyPr wrap="square">
            <a:spAutoFit/>
          </a:bodyPr>
          <a:lstStyle/>
          <a:p>
            <a:r>
              <a:rPr lang="en-IN" dirty="0"/>
              <a:t>No battle can be won unarmed, and video making is no exception to this. While you do not need the most advanced tools in your initial days, you do need a few basic pieces of types of equipment.</a:t>
            </a:r>
          </a:p>
          <a:p>
            <a:pPr>
              <a:buFont typeface="Arial" pitchFamily="34" charset="0"/>
              <a:buChar char="•"/>
            </a:pPr>
            <a:r>
              <a:rPr lang="en-IN" dirty="0"/>
              <a:t> Get yourself a camcorder that has in-built stabilization, a 50 X optical zoom range, and a minimum of 1080p video resolution. Choose an APS – C sensor with a maximum 1.6 crop factor.</a:t>
            </a:r>
          </a:p>
          <a:p>
            <a:r>
              <a:rPr lang="en-IN" dirty="0"/>
              <a:t> </a:t>
            </a:r>
          </a:p>
        </p:txBody>
      </p:sp>
      <p:pic>
        <p:nvPicPr>
          <p:cNvPr id="12" name="Picture 11" descr="download (1).jpg"/>
          <p:cNvPicPr>
            <a:picLocks noChangeAspect="1"/>
          </p:cNvPicPr>
          <p:nvPr/>
        </p:nvPicPr>
        <p:blipFill>
          <a:blip r:embed="rId3"/>
          <a:stretch>
            <a:fillRect/>
          </a:stretch>
        </p:blipFill>
        <p:spPr>
          <a:xfrm>
            <a:off x="6429388" y="2714620"/>
            <a:ext cx="2500330" cy="17430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ownload.png"/>
          <p:cNvPicPr>
            <a:picLocks noChangeAspect="1"/>
          </p:cNvPicPr>
          <p:nvPr/>
        </p:nvPicPr>
        <p:blipFill>
          <a:blip r:embed="rId2"/>
          <a:stretch>
            <a:fillRect/>
          </a:stretch>
        </p:blipFill>
        <p:spPr>
          <a:xfrm>
            <a:off x="7500933" y="0"/>
            <a:ext cx="1643067" cy="1714512"/>
          </a:xfrm>
          <a:prstGeom prst="rect">
            <a:avLst/>
          </a:prstGeom>
        </p:spPr>
      </p:pic>
      <p:sp>
        <p:nvSpPr>
          <p:cNvPr id="3" name="Rectangle 2"/>
          <p:cNvSpPr/>
          <p:nvPr/>
        </p:nvSpPr>
        <p:spPr>
          <a:xfrm>
            <a:off x="214282" y="357166"/>
            <a:ext cx="6429420" cy="5355312"/>
          </a:xfrm>
          <a:prstGeom prst="rect">
            <a:avLst/>
          </a:prstGeom>
        </p:spPr>
        <p:txBody>
          <a:bodyPr wrap="square">
            <a:spAutoFit/>
          </a:bodyPr>
          <a:lstStyle/>
          <a:p>
            <a:pPr>
              <a:buFont typeface="Wingdings" pitchFamily="2" charset="2"/>
              <a:buChar char="v"/>
            </a:pPr>
            <a:r>
              <a:rPr lang="en-IN" sz="2400" b="1" dirty="0"/>
              <a:t>SEO Optimization of Video</a:t>
            </a:r>
          </a:p>
          <a:p>
            <a:r>
              <a:rPr lang="en-IN" dirty="0"/>
              <a:t>The addition of primary keywords to the video title and secondary keywords in the description gives a major boost to the online visibility of your video. Pay special attention to the description section, as this will help a potential viewer get a perspective about your video. You can further optimize your video by adding tags that categorize the videos and help in ensuring that it reaches the target audience.</a:t>
            </a:r>
          </a:p>
          <a:p>
            <a:pPr>
              <a:buFont typeface="Wingdings" pitchFamily="2" charset="2"/>
              <a:buChar char="v"/>
            </a:pPr>
            <a:r>
              <a:rPr lang="en-IN" sz="2400" b="1" dirty="0"/>
              <a:t>Adding Call-to-Actions (CTAs) and YouTube Cards</a:t>
            </a:r>
          </a:p>
          <a:p>
            <a:r>
              <a:rPr lang="en-IN" dirty="0"/>
              <a:t>CTAs and YouTube cards are powerful tools to direct </a:t>
            </a:r>
            <a:r>
              <a:rPr lang="en-IN" dirty="0" smtClean="0"/>
              <a:t>your</a:t>
            </a:r>
          </a:p>
          <a:p>
            <a:r>
              <a:rPr lang="en-IN" dirty="0" smtClean="0"/>
              <a:t> </a:t>
            </a:r>
            <a:r>
              <a:rPr lang="en-IN" dirty="0"/>
              <a:t>viewers into watching other relevant content. If your YouTube channel has videos that are related to each other, you can leverage CTAs at the end of the video to guide the user.</a:t>
            </a:r>
          </a:p>
          <a:p>
            <a:r>
              <a:rPr lang="en-IN" dirty="0"/>
              <a:t>With YouTube Analytics, you can identify points in your video where the viewers are the most likely to drop off. You can add YouTube cards at such points to direct the user into watching some other video from your channel</a:t>
            </a:r>
            <a:r>
              <a:rPr lang="en-IN" dirty="0" smtClean="0"/>
              <a:t>.</a:t>
            </a:r>
            <a:endParaRPr lang="en-IN" dirty="0"/>
          </a:p>
        </p:txBody>
      </p:sp>
      <p:sp>
        <p:nvSpPr>
          <p:cNvPr id="4" name="Rectangle 3"/>
          <p:cNvSpPr/>
          <p:nvPr/>
        </p:nvSpPr>
        <p:spPr>
          <a:xfrm>
            <a:off x="4572000" y="5934670"/>
            <a:ext cx="4572000" cy="923330"/>
          </a:xfrm>
          <a:prstGeom prst="rect">
            <a:avLst/>
          </a:prstGeom>
        </p:spPr>
        <p:txBody>
          <a:bodyPr>
            <a:spAutoFit/>
          </a:bodyPr>
          <a:lstStyle/>
          <a:p>
            <a:r>
              <a:rPr lang="en-IN" b="1" dirty="0" smtClean="0">
                <a:solidFill>
                  <a:schemeClr val="accent4">
                    <a:lumMod val="75000"/>
                  </a:schemeClr>
                </a:solidFill>
              </a:rPr>
              <a:t>https://www.apponix.com/blog/10-powerful-tip-to-know-before-starting-a-youtube-channel.html</a:t>
            </a:r>
            <a:endParaRPr lang="en-IN" b="1" dirty="0">
              <a:solidFill>
                <a:schemeClr val="accent4">
                  <a:lumMod val="75000"/>
                </a:schemeClr>
              </a:solidFill>
            </a:endParaRPr>
          </a:p>
        </p:txBody>
      </p:sp>
      <p:pic>
        <p:nvPicPr>
          <p:cNvPr id="5" name="Picture 4" descr="download (3).jpg"/>
          <p:cNvPicPr>
            <a:picLocks noChangeAspect="1"/>
          </p:cNvPicPr>
          <p:nvPr/>
        </p:nvPicPr>
        <p:blipFill>
          <a:blip r:embed="rId3"/>
          <a:stretch>
            <a:fillRect/>
          </a:stretch>
        </p:blipFill>
        <p:spPr>
          <a:xfrm>
            <a:off x="6143636" y="2285992"/>
            <a:ext cx="2828925" cy="16192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ownload.png"/>
          <p:cNvPicPr>
            <a:picLocks noChangeAspect="1"/>
          </p:cNvPicPr>
          <p:nvPr/>
        </p:nvPicPr>
        <p:blipFill>
          <a:blip r:embed="rId2"/>
          <a:stretch>
            <a:fillRect/>
          </a:stretch>
        </p:blipFill>
        <p:spPr>
          <a:xfrm>
            <a:off x="7500933" y="0"/>
            <a:ext cx="1643067" cy="1714512"/>
          </a:xfrm>
          <a:prstGeom prst="rect">
            <a:avLst/>
          </a:prstGeom>
        </p:spPr>
      </p:pic>
      <p:sp>
        <p:nvSpPr>
          <p:cNvPr id="4" name="Rectangle 3"/>
          <p:cNvSpPr/>
          <p:nvPr/>
        </p:nvSpPr>
        <p:spPr>
          <a:xfrm>
            <a:off x="428596" y="1000108"/>
            <a:ext cx="5929354" cy="4616648"/>
          </a:xfrm>
          <a:prstGeom prst="rect">
            <a:avLst/>
          </a:prstGeom>
        </p:spPr>
        <p:txBody>
          <a:bodyPr wrap="square">
            <a:spAutoFit/>
          </a:bodyPr>
          <a:lstStyle/>
          <a:p>
            <a:pPr>
              <a:buFont typeface="Wingdings" pitchFamily="2" charset="2"/>
              <a:buChar char="v"/>
            </a:pPr>
            <a:r>
              <a:rPr lang="en-IN" sz="2400" b="1" dirty="0"/>
              <a:t>Developing A Thick Skin</a:t>
            </a:r>
          </a:p>
          <a:p>
            <a:pPr>
              <a:buFont typeface="Wingdings" pitchFamily="2" charset="2"/>
              <a:buChar char="Ø"/>
            </a:pPr>
            <a:r>
              <a:rPr lang="en-IN" dirty="0"/>
              <a:t>As you are considering starting a YouTube channel, chances are that you already know of its perks. What no one tells you is that the platform is not filled with not just angels. A slight miss from your end will be amplified, and you should be ready to bear the brunt and face the criticism. You should be able to tell apart constructive criticism and pure trolling. You must develop a thick skin that will allow you to ignore the trolls.</a:t>
            </a:r>
          </a:p>
          <a:p>
            <a:pPr>
              <a:buFont typeface="Wingdings" pitchFamily="2" charset="2"/>
              <a:buChar char="Ø"/>
            </a:pPr>
            <a:r>
              <a:rPr lang="en-IN" dirty="0"/>
              <a:t>Every YouTube journey is unique, and you cannot expect to please every viewer all the time. The tips discussed in this article will help set out on your YouTube channel and attract viewers. As you create more videos, you will figure out the tactics that work for you and the ones that do not. Here’s wishing you the very best for your YouTube adventures ahead.</a:t>
            </a:r>
          </a:p>
        </p:txBody>
      </p:sp>
      <p:sp>
        <p:nvSpPr>
          <p:cNvPr id="5" name="Rectangle 4"/>
          <p:cNvSpPr/>
          <p:nvPr/>
        </p:nvSpPr>
        <p:spPr>
          <a:xfrm>
            <a:off x="4572000" y="5643578"/>
            <a:ext cx="4572000" cy="923330"/>
          </a:xfrm>
          <a:prstGeom prst="rect">
            <a:avLst/>
          </a:prstGeom>
        </p:spPr>
        <p:txBody>
          <a:bodyPr>
            <a:spAutoFit/>
          </a:bodyPr>
          <a:lstStyle/>
          <a:p>
            <a:r>
              <a:rPr lang="en-IN" b="1" dirty="0" smtClean="0">
                <a:solidFill>
                  <a:schemeClr val="accent4">
                    <a:lumMod val="75000"/>
                  </a:schemeClr>
                </a:solidFill>
              </a:rPr>
              <a:t>https://www.apponix.com/blog/10-powerful-tip-to-know-before-starting-a-youtube-channel.html</a:t>
            </a:r>
            <a:endParaRPr lang="en-IN" b="1" dirty="0">
              <a:solidFill>
                <a:schemeClr val="accent4">
                  <a:lumMod val="75000"/>
                </a:schemeClr>
              </a:solidFill>
            </a:endParaRPr>
          </a:p>
        </p:txBody>
      </p:sp>
      <p:pic>
        <p:nvPicPr>
          <p:cNvPr id="6" name="Picture 5" descr="download (4).jpg"/>
          <p:cNvPicPr>
            <a:picLocks noChangeAspect="1"/>
          </p:cNvPicPr>
          <p:nvPr/>
        </p:nvPicPr>
        <p:blipFill>
          <a:blip r:embed="rId3"/>
          <a:stretch>
            <a:fillRect/>
          </a:stretch>
        </p:blipFill>
        <p:spPr>
          <a:xfrm>
            <a:off x="6215074" y="2428868"/>
            <a:ext cx="2643206" cy="17145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ownload.png"/>
          <p:cNvPicPr>
            <a:picLocks noChangeAspect="1"/>
          </p:cNvPicPr>
          <p:nvPr/>
        </p:nvPicPr>
        <p:blipFill>
          <a:blip r:embed="rId2"/>
          <a:stretch>
            <a:fillRect/>
          </a:stretch>
        </p:blipFill>
        <p:spPr>
          <a:xfrm>
            <a:off x="7500933" y="0"/>
            <a:ext cx="1643067" cy="1714512"/>
          </a:xfrm>
          <a:prstGeom prst="rect">
            <a:avLst/>
          </a:prstGeom>
        </p:spPr>
      </p:pic>
      <p:sp>
        <p:nvSpPr>
          <p:cNvPr id="5" name="Rectangle 4"/>
          <p:cNvSpPr/>
          <p:nvPr/>
        </p:nvSpPr>
        <p:spPr>
          <a:xfrm>
            <a:off x="4572000" y="5643578"/>
            <a:ext cx="4572000" cy="923330"/>
          </a:xfrm>
          <a:prstGeom prst="rect">
            <a:avLst/>
          </a:prstGeom>
        </p:spPr>
        <p:txBody>
          <a:bodyPr>
            <a:spAutoFit/>
          </a:bodyPr>
          <a:lstStyle/>
          <a:p>
            <a:r>
              <a:rPr lang="en-IN" b="1" dirty="0" smtClean="0">
                <a:solidFill>
                  <a:schemeClr val="accent4">
                    <a:lumMod val="75000"/>
                  </a:schemeClr>
                </a:solidFill>
              </a:rPr>
              <a:t>https://www.apponix.com/blog/10-powerful-tip-to-know-before-starting-a-youtube-channel.html</a:t>
            </a:r>
            <a:endParaRPr lang="en-IN" b="1" dirty="0">
              <a:solidFill>
                <a:schemeClr val="accent4">
                  <a:lumMod val="75000"/>
                </a:schemeClr>
              </a:solidFill>
            </a:endParaRPr>
          </a:p>
        </p:txBody>
      </p:sp>
      <p:sp>
        <p:nvSpPr>
          <p:cNvPr id="6" name="Rectangle 5"/>
          <p:cNvSpPr/>
          <p:nvPr/>
        </p:nvSpPr>
        <p:spPr>
          <a:xfrm>
            <a:off x="714348" y="928670"/>
            <a:ext cx="5429288" cy="738664"/>
          </a:xfrm>
          <a:prstGeom prst="rect">
            <a:avLst/>
          </a:prstGeom>
        </p:spPr>
        <p:txBody>
          <a:bodyPr wrap="square">
            <a:spAutoFit/>
          </a:bodyPr>
          <a:lstStyle/>
          <a:p>
            <a:r>
              <a:rPr lang="en-US" sz="2400" b="1" dirty="0" smtClean="0"/>
              <a:t>Official Address of </a:t>
            </a:r>
            <a:r>
              <a:rPr lang="en-US" sz="2400" b="1" dirty="0" err="1" smtClean="0"/>
              <a:t>Apponix</a:t>
            </a:r>
            <a:r>
              <a:rPr lang="en-US" sz="2400" b="1" dirty="0" smtClean="0"/>
              <a:t> Technologies</a:t>
            </a:r>
            <a:r>
              <a:rPr lang="en-IN" b="1" dirty="0" smtClean="0"/>
              <a:t/>
            </a:r>
            <a:br>
              <a:rPr lang="en-IN" b="1" dirty="0" smtClean="0"/>
            </a:br>
            <a:endParaRPr lang="en-IN" dirty="0"/>
          </a:p>
        </p:txBody>
      </p:sp>
      <p:sp>
        <p:nvSpPr>
          <p:cNvPr id="7" name="Rectangle 6"/>
          <p:cNvSpPr/>
          <p:nvPr/>
        </p:nvSpPr>
        <p:spPr>
          <a:xfrm>
            <a:off x="857224" y="1714488"/>
            <a:ext cx="4572000" cy="1508105"/>
          </a:xfrm>
          <a:prstGeom prst="rect">
            <a:avLst/>
          </a:prstGeom>
        </p:spPr>
        <p:txBody>
          <a:bodyPr>
            <a:spAutoFit/>
          </a:bodyPr>
          <a:lstStyle/>
          <a:p>
            <a:r>
              <a:rPr lang="en-IN" sz="2000" b="1" dirty="0" smtClean="0"/>
              <a:t>Head Office - Bangalore</a:t>
            </a:r>
          </a:p>
          <a:p>
            <a:r>
              <a:rPr lang="en-IN" dirty="0" smtClean="0"/>
              <a:t>306, 10th Main, 46th Cross, 4th Block </a:t>
            </a:r>
            <a:r>
              <a:rPr lang="en-IN" dirty="0" err="1" smtClean="0"/>
              <a:t>Rajajinagar</a:t>
            </a:r>
            <a:r>
              <a:rPr lang="en-IN" dirty="0" smtClean="0"/>
              <a:t>, Bangalore - 560010</a:t>
            </a:r>
          </a:p>
          <a:p>
            <a:r>
              <a:rPr lang="en-IN" dirty="0" smtClean="0"/>
              <a:t>Mobile: </a:t>
            </a:r>
            <a:r>
              <a:rPr lang="en-IN" b="1" dirty="0" smtClean="0">
                <a:hlinkClick r:id="rId3"/>
              </a:rPr>
              <a:t>+91 8050580888</a:t>
            </a:r>
            <a:endParaRPr lang="en-IN" b="1" dirty="0" smtClean="0"/>
          </a:p>
          <a:p>
            <a:r>
              <a:rPr lang="en-US" dirty="0" smtClean="0"/>
              <a:t>Mail:</a:t>
            </a:r>
            <a:r>
              <a:rPr lang="en-IN" b="1" dirty="0" smtClean="0">
                <a:hlinkClick r:id="rId4"/>
              </a:rPr>
              <a:t>info@apponix.com</a:t>
            </a:r>
            <a:endParaRPr lang="en-IN" b="1" dirty="0"/>
          </a:p>
        </p:txBody>
      </p:sp>
      <p:pic>
        <p:nvPicPr>
          <p:cNvPr id="8" name="Picture 7" descr="task7-3.jpg"/>
          <p:cNvPicPr>
            <a:picLocks noChangeAspect="1"/>
          </p:cNvPicPr>
          <p:nvPr/>
        </p:nvPicPr>
        <p:blipFill>
          <a:blip r:embed="rId5"/>
          <a:stretch>
            <a:fillRect/>
          </a:stretch>
        </p:blipFill>
        <p:spPr>
          <a:xfrm>
            <a:off x="5357818" y="1928802"/>
            <a:ext cx="3100389" cy="271464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ownload.png"/>
          <p:cNvPicPr>
            <a:picLocks noChangeAspect="1"/>
          </p:cNvPicPr>
          <p:nvPr/>
        </p:nvPicPr>
        <p:blipFill>
          <a:blip r:embed="rId2"/>
          <a:stretch>
            <a:fillRect/>
          </a:stretch>
        </p:blipFill>
        <p:spPr>
          <a:xfrm>
            <a:off x="7500933" y="0"/>
            <a:ext cx="1643067" cy="1714512"/>
          </a:xfrm>
          <a:prstGeom prst="rect">
            <a:avLst/>
          </a:prstGeom>
        </p:spPr>
      </p:pic>
      <p:sp>
        <p:nvSpPr>
          <p:cNvPr id="5" name="Rectangle 4"/>
          <p:cNvSpPr/>
          <p:nvPr/>
        </p:nvSpPr>
        <p:spPr>
          <a:xfrm>
            <a:off x="4572000" y="5643578"/>
            <a:ext cx="4572000" cy="923330"/>
          </a:xfrm>
          <a:prstGeom prst="rect">
            <a:avLst/>
          </a:prstGeom>
        </p:spPr>
        <p:txBody>
          <a:bodyPr>
            <a:spAutoFit/>
          </a:bodyPr>
          <a:lstStyle/>
          <a:p>
            <a:r>
              <a:rPr lang="en-IN" b="1" dirty="0" smtClean="0">
                <a:solidFill>
                  <a:schemeClr val="accent4">
                    <a:lumMod val="75000"/>
                  </a:schemeClr>
                </a:solidFill>
              </a:rPr>
              <a:t>https://www.apponix.com/blog/10-powerful-tip-to-know-before-starting-a-youtube-channel.html</a:t>
            </a:r>
            <a:endParaRPr lang="en-IN" b="1" dirty="0">
              <a:solidFill>
                <a:schemeClr val="accent4">
                  <a:lumMod val="75000"/>
                </a:schemeClr>
              </a:solidFill>
            </a:endParaRPr>
          </a:p>
        </p:txBody>
      </p:sp>
      <p:pic>
        <p:nvPicPr>
          <p:cNvPr id="9" name="Picture 8" descr="GettyImages-185002046-5772f4153df78cb62ce1ad69.jpg"/>
          <p:cNvPicPr>
            <a:picLocks noChangeAspect="1"/>
          </p:cNvPicPr>
          <p:nvPr/>
        </p:nvPicPr>
        <p:blipFill>
          <a:blip r:embed="rId3"/>
          <a:stretch>
            <a:fillRect/>
          </a:stretch>
        </p:blipFill>
        <p:spPr>
          <a:xfrm>
            <a:off x="928662" y="1357298"/>
            <a:ext cx="7112152" cy="414340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TotalTime>
  <Words>651</Words>
  <Application>Microsoft Office PowerPoint</Application>
  <PresentationFormat>On-screen Show (4:3)</PresentationFormat>
  <Paragraphs>35</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10 powerful tips to know before starting a YouTube channel </vt:lpstr>
      <vt:lpstr> </vt:lpstr>
      <vt:lpstr> </vt:lpstr>
      <vt:lpstr>Slide 4</vt:lpstr>
      <vt:lpstr>Slide 5</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 powerful tips to know before starting a YouTube channel </dc:title>
  <dc:creator>WIN7</dc:creator>
  <cp:lastModifiedBy>WIN7</cp:lastModifiedBy>
  <cp:revision>9</cp:revision>
  <dcterms:created xsi:type="dcterms:W3CDTF">2021-08-23T11:48:28Z</dcterms:created>
  <dcterms:modified xsi:type="dcterms:W3CDTF">2021-08-23T13:06:17Z</dcterms:modified>
</cp:coreProperties>
</file>